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87" autoAdjust="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00" d="100"/>
        <a:sy n="100" d="100"/>
      </p:scale>
      <p:origin x="0" y="-9282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65138-8EFB-4839-976F-78D8ECD29E4E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8A7A-14BC-49FD-8F61-3FDA51800D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691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 smtClean="0"/>
              <a:t>ans</a:t>
            </a:r>
            <a:r>
              <a:rPr lang="en-US" altLang="zh-CN" dirty="0" smtClean="0"/>
              <a:t>=2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68A7A-14BC-49FD-8F61-3FDA51800D1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5156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68A7A-14BC-49FD-8F61-3FDA51800D12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1220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当</a:t>
            </a:r>
            <a:r>
              <a:rPr lang="en-US" altLang="zh-CN" dirty="0" smtClean="0"/>
              <a:t>k=1</a:t>
            </a:r>
            <a:r>
              <a:rPr lang="zh-CN" altLang="en-US" dirty="0" smtClean="0"/>
              <a:t>时，</a:t>
            </a:r>
            <a:r>
              <a:rPr lang="en-US" altLang="zh-CN" dirty="0" smtClean="0"/>
              <a:t>f[</a:t>
            </a:r>
            <a:r>
              <a:rPr lang="en-US" altLang="zh-CN" dirty="0" err="1" smtClean="0"/>
              <a:t>x,e,k</a:t>
            </a:r>
            <a:r>
              <a:rPr lang="en-US" altLang="zh-CN" dirty="0" smtClean="0"/>
              <a:t>]=0</a:t>
            </a:r>
            <a:r>
              <a:rPr lang="zh-CN" altLang="en-US" dirty="0" smtClean="0"/>
              <a:t>，是因为</a:t>
            </a:r>
            <a:r>
              <a:rPr lang="en-US" altLang="zh-CN" sz="1200" dirty="0" smtClean="0"/>
              <a:t>x</a:t>
            </a:r>
            <a:r>
              <a:rPr lang="zh-CN" altLang="en-US" sz="1200" dirty="0" smtClean="0"/>
              <a:t>处需要的</a:t>
            </a:r>
            <a:r>
              <a:rPr lang="en-US" altLang="zh-CN" sz="1200" dirty="0" smtClean="0"/>
              <a:t>k</a:t>
            </a:r>
            <a:r>
              <a:rPr lang="zh-CN" altLang="en-US" sz="1200" dirty="0" smtClean="0"/>
              <a:t>个喵已经聚齐在以</a:t>
            </a:r>
            <a:r>
              <a:rPr lang="en-US" altLang="zh-CN" sz="1200" dirty="0" smtClean="0"/>
              <a:t>x</a:t>
            </a:r>
            <a:r>
              <a:rPr lang="zh-CN" altLang="en-US" sz="1200" dirty="0" smtClean="0"/>
              <a:t>为根的子树中，故代价为</a:t>
            </a:r>
            <a:r>
              <a:rPr lang="en-US" altLang="zh-CN" sz="1200" dirty="0" smtClean="0"/>
              <a:t>0</a:t>
            </a:r>
          </a:p>
          <a:p>
            <a:r>
              <a:rPr lang="zh-CN" altLang="en-US" sz="1200" dirty="0" smtClean="0"/>
              <a:t>代价</a:t>
            </a:r>
            <a:r>
              <a:rPr lang="en-US" altLang="zh-CN" sz="1200" dirty="0" smtClean="0"/>
              <a:t>|m</a:t>
            </a:r>
            <a:r>
              <a:rPr lang="en-US" altLang="zh-CN" sz="1200" baseline="-25000" dirty="0" smtClean="0"/>
              <a:t>y</a:t>
            </a:r>
            <a:r>
              <a:rPr lang="en-US" altLang="zh-CN" sz="1200" dirty="0" smtClean="0"/>
              <a:t>-</a:t>
            </a:r>
            <a:r>
              <a:rPr lang="en-US" altLang="zh-CN" sz="1200" dirty="0" err="1" smtClean="0"/>
              <a:t>i</a:t>
            </a:r>
            <a:r>
              <a:rPr lang="en-US" altLang="zh-CN" sz="1200" dirty="0" smtClean="0"/>
              <a:t>|</a:t>
            </a:r>
            <a:r>
              <a:rPr lang="zh-CN" altLang="en-US" sz="1200" dirty="0" smtClean="0"/>
              <a:t>的解释：</a:t>
            </a:r>
            <a:endParaRPr lang="en-US" altLang="zh-CN" sz="1200" dirty="0" smtClean="0"/>
          </a:p>
          <a:p>
            <a:r>
              <a:rPr lang="zh-CN" altLang="en-US" sz="1200" dirty="0" smtClean="0"/>
              <a:t>如果是从外部进入</a:t>
            </a:r>
            <a:r>
              <a:rPr lang="en-US" altLang="zh-CN" sz="1200" dirty="0" smtClean="0"/>
              <a:t>y</a:t>
            </a:r>
            <a:r>
              <a:rPr lang="zh-CN" altLang="en-US" sz="1200" dirty="0" smtClean="0"/>
              <a:t>子树</a:t>
            </a:r>
            <a:r>
              <a:rPr lang="en-US" altLang="zh-CN" sz="1200" dirty="0" smtClean="0"/>
              <a:t>|m</a:t>
            </a:r>
            <a:r>
              <a:rPr lang="en-US" altLang="zh-CN" sz="1200" baseline="-25000" dirty="0" smtClean="0"/>
              <a:t>y</a:t>
            </a:r>
            <a:r>
              <a:rPr lang="en-US" altLang="zh-CN" sz="1200" dirty="0" smtClean="0"/>
              <a:t>-</a:t>
            </a:r>
            <a:r>
              <a:rPr lang="en-US" altLang="zh-CN" sz="1200" dirty="0" err="1" smtClean="0"/>
              <a:t>i</a:t>
            </a:r>
            <a:r>
              <a:rPr lang="en-US" altLang="zh-CN" sz="1200" dirty="0" smtClean="0"/>
              <a:t>|</a:t>
            </a:r>
            <a:r>
              <a:rPr lang="zh-CN" altLang="en-US" sz="1200" dirty="0" smtClean="0"/>
              <a:t>个，那一定是从</a:t>
            </a:r>
            <a:r>
              <a:rPr lang="en-US" altLang="zh-CN" sz="1200" dirty="0" smtClean="0"/>
              <a:t>x</a:t>
            </a:r>
            <a:r>
              <a:rPr lang="zh-CN" altLang="en-US" sz="1200" dirty="0" smtClean="0"/>
              <a:t>过来的，这</a:t>
            </a:r>
            <a:r>
              <a:rPr lang="en-US" altLang="zh-CN" sz="1200" dirty="0" smtClean="0"/>
              <a:t>|m</a:t>
            </a:r>
            <a:r>
              <a:rPr lang="en-US" altLang="zh-CN" sz="1200" baseline="-25000" dirty="0" smtClean="0"/>
              <a:t>y</a:t>
            </a:r>
            <a:r>
              <a:rPr lang="en-US" altLang="zh-CN" sz="1200" dirty="0" smtClean="0"/>
              <a:t>-</a:t>
            </a:r>
            <a:r>
              <a:rPr lang="en-US" altLang="zh-CN" sz="1200" dirty="0" err="1" smtClean="0"/>
              <a:t>i</a:t>
            </a:r>
            <a:r>
              <a:rPr lang="en-US" altLang="zh-CN" sz="1200" dirty="0" smtClean="0"/>
              <a:t>|</a:t>
            </a:r>
            <a:r>
              <a:rPr lang="zh-CN" altLang="en-US" sz="1200" dirty="0" smtClean="0"/>
              <a:t>个从</a:t>
            </a:r>
            <a:r>
              <a:rPr lang="en-US" altLang="zh-CN" sz="1200" dirty="0" smtClean="0"/>
              <a:t>x</a:t>
            </a:r>
            <a:r>
              <a:rPr lang="zh-CN" altLang="en-US" sz="1200" dirty="0" smtClean="0"/>
              <a:t>到</a:t>
            </a:r>
            <a:r>
              <a:rPr lang="en-US" altLang="zh-CN" sz="1200" dirty="0" smtClean="0"/>
              <a:t>y</a:t>
            </a:r>
            <a:r>
              <a:rPr lang="zh-CN" altLang="en-US" sz="1200" dirty="0" smtClean="0"/>
              <a:t>的代价为</a:t>
            </a:r>
            <a:r>
              <a:rPr lang="en-US" altLang="zh-CN" sz="1200" dirty="0" smtClean="0"/>
              <a:t>|m</a:t>
            </a:r>
            <a:r>
              <a:rPr lang="en-US" altLang="zh-CN" sz="1200" baseline="-25000" dirty="0" smtClean="0"/>
              <a:t>y</a:t>
            </a:r>
            <a:r>
              <a:rPr lang="en-US" altLang="zh-CN" sz="1200" dirty="0" smtClean="0"/>
              <a:t>-</a:t>
            </a:r>
            <a:r>
              <a:rPr lang="en-US" altLang="zh-CN" sz="1200" dirty="0" err="1" smtClean="0"/>
              <a:t>i</a:t>
            </a:r>
            <a:r>
              <a:rPr lang="en-US" altLang="zh-CN" sz="1200" dirty="0" smtClean="0"/>
              <a:t>|*1</a:t>
            </a:r>
            <a:r>
              <a:rPr lang="zh-CN" altLang="en-US" sz="1200" dirty="0" smtClean="0"/>
              <a:t>，也就是说这些喵都聚集到</a:t>
            </a:r>
            <a:r>
              <a:rPr lang="en-US" altLang="zh-CN" sz="1200" dirty="0" smtClean="0"/>
              <a:t>y</a:t>
            </a:r>
            <a:r>
              <a:rPr lang="zh-CN" altLang="en-US" sz="1200" dirty="0" smtClean="0"/>
              <a:t>处，等继续往</a:t>
            </a:r>
            <a:r>
              <a:rPr lang="en-US" altLang="zh-CN" sz="1200" dirty="0" smtClean="0"/>
              <a:t>y</a:t>
            </a:r>
            <a:r>
              <a:rPr lang="zh-CN" altLang="en-US" sz="1200" dirty="0" smtClean="0"/>
              <a:t>的子树递归时，如果子树需要，再往下传一层，到时候自然会再次记录分配过去的喵花费的代价，因此代价不是一次算出来的，而是在递归中一层一层累计的</a:t>
            </a:r>
            <a:endParaRPr lang="en-US" altLang="zh-CN" sz="1200" dirty="0" smtClean="0"/>
          </a:p>
          <a:p>
            <a:r>
              <a:rPr lang="zh-CN" altLang="en-US" sz="1200" dirty="0" smtClean="0"/>
              <a:t>喵从子树中往外出的道理也是一样的，当递归返回上一层时把多余的喵带回父结点即可，带回时再计算代价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68A7A-14BC-49FD-8F61-3FDA51800D12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815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相当于把所有的喵都聚集在</a:t>
            </a:r>
            <a:r>
              <a:rPr lang="en-US" altLang="zh-CN" dirty="0" smtClean="0"/>
              <a:t>x</a:t>
            </a:r>
            <a:r>
              <a:rPr lang="zh-CN" altLang="en-US" dirty="0" smtClean="0"/>
              <a:t>子树上，外来的就放在</a:t>
            </a:r>
            <a:r>
              <a:rPr lang="en-US" altLang="zh-CN" dirty="0" smtClean="0"/>
              <a:t>x</a:t>
            </a:r>
            <a:r>
              <a:rPr lang="zh-CN" altLang="en-US" dirty="0" smtClean="0"/>
              <a:t>处，等待后续分配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68A7A-14BC-49FD-8F61-3FDA51800D12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3559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#include&lt;</a:t>
            </a:r>
            <a:r>
              <a:rPr lang="en-US" altLang="zh-CN" dirty="0" err="1" smtClean="0"/>
              <a:t>cstdio</a:t>
            </a:r>
            <a:r>
              <a:rPr lang="en-US" altLang="zh-CN" dirty="0" smtClean="0"/>
              <a:t>&gt;</a:t>
            </a:r>
          </a:p>
          <a:p>
            <a:r>
              <a:rPr lang="en-US" altLang="zh-CN" dirty="0" smtClean="0"/>
              <a:t>#include&lt;</a:t>
            </a:r>
            <a:r>
              <a:rPr lang="en-US" altLang="zh-CN" dirty="0" err="1" smtClean="0"/>
              <a:t>cstring</a:t>
            </a:r>
            <a:r>
              <a:rPr lang="en-US" altLang="zh-CN" dirty="0" smtClean="0"/>
              <a:t>&gt;</a:t>
            </a:r>
          </a:p>
          <a:p>
            <a:r>
              <a:rPr lang="en-US" altLang="zh-CN" dirty="0" smtClean="0"/>
              <a:t>#include&lt;</a:t>
            </a:r>
            <a:r>
              <a:rPr lang="en-US" altLang="zh-CN" dirty="0" err="1" smtClean="0"/>
              <a:t>cctype</a:t>
            </a:r>
            <a:r>
              <a:rPr lang="en-US" altLang="zh-CN" dirty="0" smtClean="0"/>
              <a:t>&gt;</a:t>
            </a:r>
          </a:p>
          <a:p>
            <a:r>
              <a:rPr lang="en-US" altLang="zh-CN" dirty="0" smtClean="0"/>
              <a:t>#include&lt;</a:t>
            </a:r>
            <a:r>
              <a:rPr lang="en-US" altLang="zh-CN" dirty="0" err="1" smtClean="0"/>
              <a:t>iostream</a:t>
            </a:r>
            <a:r>
              <a:rPr lang="en-US" altLang="zh-CN" dirty="0" smtClean="0"/>
              <a:t>&gt;</a:t>
            </a:r>
          </a:p>
          <a:p>
            <a:r>
              <a:rPr lang="en-US" altLang="zh-CN" dirty="0" smtClean="0"/>
              <a:t>#include&lt;algorithm&gt;</a:t>
            </a:r>
          </a:p>
          <a:p>
            <a:r>
              <a:rPr lang="en-US" altLang="zh-CN" dirty="0" smtClean="0"/>
              <a:t>#include&lt;vector&gt;</a:t>
            </a:r>
          </a:p>
          <a:p>
            <a:r>
              <a:rPr lang="en-US" altLang="zh-CN" dirty="0" smtClean="0"/>
              <a:t>using namespace </a:t>
            </a:r>
            <a:r>
              <a:rPr lang="en-US" altLang="zh-CN" dirty="0" err="1" smtClean="0"/>
              <a:t>std</a:t>
            </a:r>
            <a:r>
              <a:rPr lang="en-US" altLang="zh-CN" dirty="0" smtClean="0"/>
              <a:t>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#define INF 1&lt;&lt;29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#define N 51</a:t>
            </a:r>
          </a:p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head[N],</a:t>
            </a:r>
            <a:r>
              <a:rPr lang="en-US" altLang="zh-CN" dirty="0" err="1" smtClean="0"/>
              <a:t>nxt</a:t>
            </a:r>
            <a:r>
              <a:rPr lang="en-US" altLang="zh-CN" dirty="0" smtClean="0"/>
              <a:t>[N&lt;&lt;1],tail[N&lt;&lt;1],</a:t>
            </a:r>
            <a:r>
              <a:rPr lang="en-US" altLang="zh-CN" dirty="0" err="1" smtClean="0"/>
              <a:t>ind</a:t>
            </a:r>
            <a:r>
              <a:rPr lang="en-US" altLang="zh-CN" dirty="0" smtClean="0"/>
              <a:t>;</a:t>
            </a:r>
          </a:p>
          <a:p>
            <a:r>
              <a:rPr lang="en-US" altLang="zh-CN" dirty="0" smtClean="0"/>
              <a:t>inline void </a:t>
            </a:r>
            <a:r>
              <a:rPr lang="en-US" altLang="zh-CN" dirty="0" err="1" smtClean="0"/>
              <a:t>addedge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a,int</a:t>
            </a:r>
            <a:r>
              <a:rPr lang="en-US" altLang="zh-CN" dirty="0" smtClean="0"/>
              <a:t> b){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q=++</a:t>
            </a:r>
            <a:r>
              <a:rPr lang="en-US" altLang="zh-CN" dirty="0" err="1" smtClean="0"/>
              <a:t>ind</a:t>
            </a:r>
            <a:r>
              <a:rPr lang="en-US" altLang="zh-CN" dirty="0" smtClean="0"/>
              <a:t>;</a:t>
            </a:r>
          </a:p>
          <a:p>
            <a:r>
              <a:rPr lang="en-US" altLang="zh-CN" dirty="0" smtClean="0"/>
              <a:t>	tail[q]=b;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nxt</a:t>
            </a:r>
            <a:r>
              <a:rPr lang="en-US" altLang="zh-CN" dirty="0" smtClean="0"/>
              <a:t>[q]=head[a];</a:t>
            </a:r>
          </a:p>
          <a:p>
            <a:r>
              <a:rPr lang="en-US" altLang="zh-CN" dirty="0" smtClean="0"/>
              <a:t>	head[a]=q;</a:t>
            </a:r>
          </a:p>
          <a:p>
            <a:r>
              <a:rPr lang="en-US" altLang="zh-CN" dirty="0" smtClean="0"/>
              <a:t>}</a:t>
            </a:r>
          </a:p>
          <a:p>
            <a:r>
              <a:rPr lang="en-US" altLang="zh-CN" dirty="0" smtClean="0"/>
              <a:t>inline void make(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a,int</a:t>
            </a:r>
            <a:r>
              <a:rPr lang="en-US" altLang="zh-CN" dirty="0" smtClean="0"/>
              <a:t> b){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addedge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);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addedge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b,a</a:t>
            </a:r>
            <a:r>
              <a:rPr lang="en-US" altLang="zh-CN" dirty="0" smtClean="0"/>
              <a:t>);</a:t>
            </a:r>
          </a:p>
          <a:p>
            <a:r>
              <a:rPr lang="en-US" altLang="zh-CN" dirty="0" smtClean="0"/>
              <a:t>}</a:t>
            </a:r>
          </a:p>
          <a:p>
            <a:r>
              <a:rPr lang="en-US" altLang="zh-CN" dirty="0" smtClean="0"/>
              <a:t>vector&lt;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&gt;son[N];</a:t>
            </a:r>
          </a:p>
          <a:p>
            <a:r>
              <a:rPr lang="en-US" altLang="zh-CN" dirty="0" smtClean="0"/>
              <a:t>bool have[N];</a:t>
            </a:r>
          </a:p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siz</a:t>
            </a:r>
            <a:r>
              <a:rPr lang="en-US" altLang="zh-CN" dirty="0" smtClean="0"/>
              <a:t>[N],</a:t>
            </a:r>
            <a:r>
              <a:rPr lang="en-US" altLang="zh-CN" dirty="0" err="1" smtClean="0"/>
              <a:t>total_dis</a:t>
            </a:r>
            <a:r>
              <a:rPr lang="en-US" altLang="zh-CN" dirty="0" smtClean="0"/>
              <a:t>[N],</a:t>
            </a:r>
            <a:r>
              <a:rPr lang="en-US" altLang="zh-CN" dirty="0" err="1" smtClean="0"/>
              <a:t>all_dis</a:t>
            </a:r>
            <a:r>
              <a:rPr lang="en-US" altLang="zh-CN" dirty="0" smtClean="0"/>
              <a:t>[N];</a:t>
            </a:r>
          </a:p>
          <a:p>
            <a:r>
              <a:rPr lang="en-US" altLang="zh-CN" dirty="0" smtClean="0"/>
              <a:t>void </a:t>
            </a:r>
            <a:r>
              <a:rPr lang="en-US" altLang="zh-CN" dirty="0" err="1" smtClean="0"/>
              <a:t>dfs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x,int</a:t>
            </a:r>
            <a:r>
              <a:rPr lang="en-US" altLang="zh-CN" dirty="0" smtClean="0"/>
              <a:t> fa){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siz</a:t>
            </a:r>
            <a:r>
              <a:rPr lang="en-US" altLang="zh-CN" dirty="0" smtClean="0"/>
              <a:t>[x]=have[x]?1:0;</a:t>
            </a:r>
          </a:p>
          <a:p>
            <a:r>
              <a:rPr lang="en-US" altLang="zh-CN" dirty="0" smtClean="0"/>
              <a:t>	for(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j=head[x];</a:t>
            </a:r>
            <a:r>
              <a:rPr lang="en-US" altLang="zh-CN" dirty="0" err="1" smtClean="0"/>
              <a:t>j;j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nxt</a:t>
            </a:r>
            <a:r>
              <a:rPr lang="en-US" altLang="zh-CN" dirty="0" smtClean="0"/>
              <a:t>[j]){</a:t>
            </a:r>
          </a:p>
          <a:p>
            <a:r>
              <a:rPr lang="en-US" altLang="zh-CN" dirty="0" smtClean="0"/>
              <a:t>		if(tail[j]==fa)</a:t>
            </a:r>
          </a:p>
          <a:p>
            <a:r>
              <a:rPr lang="en-US" altLang="zh-CN" dirty="0" smtClean="0"/>
              <a:t>			continue;</a:t>
            </a:r>
          </a:p>
          <a:p>
            <a:r>
              <a:rPr lang="en-US" altLang="zh-CN" dirty="0" smtClean="0"/>
              <a:t>		son[x].</a:t>
            </a:r>
            <a:r>
              <a:rPr lang="en-US" altLang="zh-CN" dirty="0" err="1" smtClean="0"/>
              <a:t>push_back</a:t>
            </a:r>
            <a:r>
              <a:rPr lang="en-US" altLang="zh-CN" dirty="0" smtClean="0"/>
              <a:t>(tail[j]);</a:t>
            </a:r>
          </a:p>
          <a:p>
            <a:r>
              <a:rPr lang="en-US" altLang="zh-CN" dirty="0" smtClean="0"/>
              <a:t>		</a:t>
            </a:r>
            <a:r>
              <a:rPr lang="en-US" altLang="zh-CN" dirty="0" err="1" smtClean="0"/>
              <a:t>dfs</a:t>
            </a:r>
            <a:r>
              <a:rPr lang="en-US" altLang="zh-CN" dirty="0" smtClean="0"/>
              <a:t>(tail[j],x);</a:t>
            </a:r>
          </a:p>
          <a:p>
            <a:r>
              <a:rPr lang="en-US" altLang="zh-CN" dirty="0" smtClean="0"/>
              <a:t>		</a:t>
            </a:r>
            <a:r>
              <a:rPr lang="en-US" altLang="zh-CN" dirty="0" err="1" smtClean="0"/>
              <a:t>siz</a:t>
            </a:r>
            <a:r>
              <a:rPr lang="en-US" altLang="zh-CN" dirty="0" smtClean="0"/>
              <a:t>[x]+=</a:t>
            </a:r>
            <a:r>
              <a:rPr lang="en-US" altLang="zh-CN" dirty="0" err="1" smtClean="0"/>
              <a:t>siz</a:t>
            </a:r>
            <a:r>
              <a:rPr lang="en-US" altLang="zh-CN" dirty="0" smtClean="0"/>
              <a:t>[tail[j]];</a:t>
            </a:r>
          </a:p>
          <a:p>
            <a:r>
              <a:rPr lang="en-US" altLang="zh-CN" dirty="0" smtClean="0"/>
              <a:t>		</a:t>
            </a:r>
            <a:r>
              <a:rPr lang="en-US" altLang="zh-CN" dirty="0" err="1" smtClean="0"/>
              <a:t>total_dis</a:t>
            </a:r>
            <a:r>
              <a:rPr lang="en-US" altLang="zh-CN" dirty="0" smtClean="0"/>
              <a:t>[x]+=</a:t>
            </a:r>
            <a:r>
              <a:rPr lang="en-US" altLang="zh-CN" dirty="0" err="1" smtClean="0"/>
              <a:t>total_dis</a:t>
            </a:r>
            <a:r>
              <a:rPr lang="en-US" altLang="zh-CN" dirty="0" smtClean="0"/>
              <a:t>[tail[j]];</a:t>
            </a:r>
          </a:p>
          <a:p>
            <a:r>
              <a:rPr lang="en-US" altLang="zh-CN" dirty="0" smtClean="0"/>
              <a:t>		if(</a:t>
            </a:r>
            <a:r>
              <a:rPr lang="en-US" altLang="zh-CN" dirty="0" err="1" smtClean="0"/>
              <a:t>siz</a:t>
            </a:r>
            <a:r>
              <a:rPr lang="en-US" altLang="zh-CN" dirty="0" smtClean="0"/>
              <a:t>[tail[j]])</a:t>
            </a:r>
          </a:p>
          <a:p>
            <a:r>
              <a:rPr lang="en-US" altLang="zh-CN" dirty="0" smtClean="0"/>
              <a:t>			</a:t>
            </a:r>
            <a:r>
              <a:rPr lang="en-US" altLang="zh-CN" dirty="0" err="1" smtClean="0"/>
              <a:t>total_dis</a:t>
            </a:r>
            <a:r>
              <a:rPr lang="en-US" altLang="zh-CN" dirty="0" smtClean="0"/>
              <a:t>[x]+=</a:t>
            </a:r>
            <a:r>
              <a:rPr lang="en-US" altLang="zh-CN" dirty="0" err="1" smtClean="0"/>
              <a:t>siz</a:t>
            </a:r>
            <a:r>
              <a:rPr lang="en-US" altLang="zh-CN" dirty="0" smtClean="0"/>
              <a:t>[tail[j]];</a:t>
            </a:r>
          </a:p>
          <a:p>
            <a:r>
              <a:rPr lang="en-US" altLang="zh-CN" dirty="0" smtClean="0"/>
              <a:t>	}</a:t>
            </a:r>
          </a:p>
          <a:p>
            <a:r>
              <a:rPr lang="en-US" altLang="zh-CN" dirty="0" smtClean="0"/>
              <a:t>}</a:t>
            </a:r>
          </a:p>
          <a:p>
            <a:endParaRPr lang="en-US" altLang="zh-CN" dirty="0" smtClean="0"/>
          </a:p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d[N];</a:t>
            </a:r>
          </a:p>
          <a:p>
            <a:r>
              <a:rPr lang="en-US" altLang="zh-CN" dirty="0" smtClean="0"/>
              <a:t>inline void </a:t>
            </a:r>
            <a:r>
              <a:rPr lang="en-US" altLang="zh-CN" dirty="0" err="1" smtClean="0"/>
              <a:t>getdis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x,int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fa,int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nowdis</a:t>
            </a:r>
            <a:r>
              <a:rPr lang="en-US" altLang="zh-CN" dirty="0" smtClean="0"/>
              <a:t>){</a:t>
            </a:r>
          </a:p>
          <a:p>
            <a:r>
              <a:rPr lang="en-US" altLang="zh-CN" dirty="0" smtClean="0"/>
              <a:t>	d[x]=</a:t>
            </a:r>
            <a:r>
              <a:rPr lang="en-US" altLang="zh-CN" dirty="0" err="1" smtClean="0"/>
              <a:t>nowdis</a:t>
            </a:r>
            <a:r>
              <a:rPr lang="en-US" altLang="zh-CN" dirty="0" smtClean="0"/>
              <a:t>;</a:t>
            </a:r>
          </a:p>
          <a:p>
            <a:r>
              <a:rPr lang="en-US" altLang="zh-CN" dirty="0" smtClean="0"/>
              <a:t>	for(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j=head[x];</a:t>
            </a:r>
            <a:r>
              <a:rPr lang="en-US" altLang="zh-CN" dirty="0" err="1" smtClean="0"/>
              <a:t>j;j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nxt</a:t>
            </a:r>
            <a:r>
              <a:rPr lang="en-US" altLang="zh-CN" dirty="0" smtClean="0"/>
              <a:t>[j]){</a:t>
            </a:r>
          </a:p>
          <a:p>
            <a:r>
              <a:rPr lang="en-US" altLang="zh-CN" dirty="0" smtClean="0"/>
              <a:t>		if(tail[j]==fa)</a:t>
            </a:r>
          </a:p>
          <a:p>
            <a:r>
              <a:rPr lang="en-US" altLang="zh-CN" dirty="0" smtClean="0"/>
              <a:t>			continue;</a:t>
            </a:r>
          </a:p>
          <a:p>
            <a:r>
              <a:rPr lang="en-US" altLang="zh-CN" dirty="0" smtClean="0"/>
              <a:t>		</a:t>
            </a:r>
            <a:r>
              <a:rPr lang="en-US" altLang="zh-CN" dirty="0" err="1" smtClean="0"/>
              <a:t>getdis</a:t>
            </a:r>
            <a:r>
              <a:rPr lang="en-US" altLang="zh-CN" dirty="0" smtClean="0"/>
              <a:t>(tail[j],x,nowdis+1);</a:t>
            </a:r>
          </a:p>
          <a:p>
            <a:r>
              <a:rPr lang="en-US" altLang="zh-CN" dirty="0" smtClean="0"/>
              <a:t>	}</a:t>
            </a:r>
          </a:p>
          <a:p>
            <a:r>
              <a:rPr lang="en-US" altLang="zh-CN" dirty="0" smtClean="0"/>
              <a:t>}</a:t>
            </a:r>
          </a:p>
          <a:p>
            <a:endParaRPr lang="en-US" altLang="zh-CN" dirty="0" smtClean="0"/>
          </a:p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f[51][51][51];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inline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get(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x,int</a:t>
            </a:r>
            <a:r>
              <a:rPr lang="en-US" altLang="zh-CN" dirty="0" smtClean="0"/>
              <a:t> y){</a:t>
            </a:r>
          </a:p>
          <a:p>
            <a:r>
              <a:rPr lang="en-US" altLang="zh-CN" dirty="0" smtClean="0"/>
              <a:t>	return x&gt;</a:t>
            </a:r>
            <a:r>
              <a:rPr lang="en-US" altLang="zh-CN" dirty="0" err="1" smtClean="0"/>
              <a:t>y?x-y:y-x</a:t>
            </a:r>
            <a:r>
              <a:rPr lang="en-US" altLang="zh-CN" dirty="0" smtClean="0"/>
              <a:t>;</a:t>
            </a:r>
          </a:p>
          <a:p>
            <a:r>
              <a:rPr lang="en-US" altLang="zh-CN" dirty="0" smtClean="0"/>
              <a:t>}</a:t>
            </a:r>
          </a:p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calc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x,int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e,int</a:t>
            </a:r>
            <a:r>
              <a:rPr lang="en-US" altLang="zh-CN" dirty="0" smtClean="0"/>
              <a:t> k){</a:t>
            </a:r>
          </a:p>
          <a:p>
            <a:r>
              <a:rPr lang="en-US" altLang="zh-CN" dirty="0" smtClean="0"/>
              <a:t>	if(e==son[x].size())</a:t>
            </a:r>
          </a:p>
          <a:p>
            <a:r>
              <a:rPr lang="en-US" altLang="zh-CN" dirty="0" smtClean="0"/>
              <a:t>		return k&lt;=1?0:INF;</a:t>
            </a:r>
          </a:p>
          <a:p>
            <a:r>
              <a:rPr lang="en-US" altLang="zh-CN" dirty="0" smtClean="0"/>
              <a:t>	if(f[x][e][k]!=-1)</a:t>
            </a:r>
          </a:p>
          <a:p>
            <a:r>
              <a:rPr lang="en-US" altLang="zh-CN" dirty="0" smtClean="0"/>
              <a:t>		return f[x][e][k];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y=son[x][e];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lim</a:t>
            </a:r>
            <a:r>
              <a:rPr lang="en-US" altLang="zh-CN" dirty="0" smtClean="0"/>
              <a:t>=k==0?0:k-1;</a:t>
            </a:r>
          </a:p>
          <a:p>
            <a:r>
              <a:rPr lang="en-US" altLang="zh-CN" dirty="0" smtClean="0"/>
              <a:t>	f[x][e][k]=INF;</a:t>
            </a:r>
          </a:p>
          <a:p>
            <a:r>
              <a:rPr lang="en-US" altLang="zh-CN" dirty="0" smtClean="0"/>
              <a:t>	for(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=0;i&lt;=</a:t>
            </a:r>
            <a:r>
              <a:rPr lang="en-US" altLang="zh-CN" dirty="0" err="1" smtClean="0"/>
              <a:t>lim</a:t>
            </a:r>
            <a:r>
              <a:rPr lang="en-US" altLang="zh-CN" dirty="0" smtClean="0"/>
              <a:t>;++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		f[x][e][k]=min(f[x][e][k],</a:t>
            </a:r>
            <a:r>
              <a:rPr lang="en-US" altLang="zh-CN" dirty="0" err="1" smtClean="0"/>
              <a:t>calc</a:t>
            </a:r>
            <a:r>
              <a:rPr lang="en-US" altLang="zh-CN" dirty="0" smtClean="0"/>
              <a:t>(y,0,i)+get(</a:t>
            </a:r>
            <a:r>
              <a:rPr lang="en-US" altLang="zh-CN" dirty="0" err="1" smtClean="0"/>
              <a:t>i,siz</a:t>
            </a:r>
            <a:r>
              <a:rPr lang="en-US" altLang="zh-CN" dirty="0" smtClean="0"/>
              <a:t>[y])+</a:t>
            </a:r>
            <a:r>
              <a:rPr lang="en-US" altLang="zh-CN" dirty="0" err="1" smtClean="0"/>
              <a:t>calc</a:t>
            </a:r>
            <a:r>
              <a:rPr lang="en-US" altLang="zh-CN" dirty="0" smtClean="0"/>
              <a:t>(x,e+1,k-i));</a:t>
            </a:r>
          </a:p>
          <a:p>
            <a:r>
              <a:rPr lang="en-US" altLang="zh-CN" dirty="0" smtClean="0"/>
              <a:t>	return f[x][e][k];</a:t>
            </a:r>
          </a:p>
          <a:p>
            <a:r>
              <a:rPr lang="en-US" altLang="zh-CN" dirty="0" smtClean="0"/>
              <a:t>}</a:t>
            </a:r>
          </a:p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re,total_num</a:t>
            </a:r>
            <a:r>
              <a:rPr lang="en-US" altLang="zh-CN" dirty="0" smtClean="0"/>
              <a:t>;</a:t>
            </a:r>
          </a:p>
          <a:p>
            <a:r>
              <a:rPr lang="en-US" altLang="zh-CN" dirty="0" smtClean="0"/>
              <a:t>inline void </a:t>
            </a:r>
            <a:r>
              <a:rPr lang="en-US" altLang="zh-CN" dirty="0" err="1" smtClean="0"/>
              <a:t>getans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x,int</a:t>
            </a:r>
            <a:r>
              <a:rPr lang="en-US" altLang="zh-CN" dirty="0" smtClean="0"/>
              <a:t> fa){</a:t>
            </a:r>
          </a:p>
          <a:p>
            <a:r>
              <a:rPr lang="en-US" altLang="zh-CN" dirty="0" smtClean="0"/>
              <a:t>	re=min(</a:t>
            </a:r>
            <a:r>
              <a:rPr lang="en-US" altLang="zh-CN" dirty="0" err="1" smtClean="0"/>
              <a:t>re,calc</a:t>
            </a:r>
            <a:r>
              <a:rPr lang="en-US" altLang="zh-CN" dirty="0" smtClean="0"/>
              <a:t>(x,0,total_num)+</a:t>
            </a:r>
            <a:r>
              <a:rPr lang="en-US" altLang="zh-CN" dirty="0" err="1" smtClean="0"/>
              <a:t>all_dis</a:t>
            </a:r>
            <a:r>
              <a:rPr lang="en-US" altLang="zh-CN" dirty="0" smtClean="0"/>
              <a:t>[x]-</a:t>
            </a:r>
            <a:r>
              <a:rPr lang="en-US" altLang="zh-CN" dirty="0" err="1" smtClean="0"/>
              <a:t>total_dis</a:t>
            </a:r>
            <a:r>
              <a:rPr lang="en-US" altLang="zh-CN" dirty="0" smtClean="0"/>
              <a:t>[x]);</a:t>
            </a:r>
          </a:p>
          <a:p>
            <a:r>
              <a:rPr lang="en-US" altLang="zh-CN" dirty="0" smtClean="0"/>
              <a:t>	for(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j=head[x];</a:t>
            </a:r>
            <a:r>
              <a:rPr lang="en-US" altLang="zh-CN" dirty="0" err="1" smtClean="0"/>
              <a:t>j;j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nxt</a:t>
            </a:r>
            <a:r>
              <a:rPr lang="en-US" altLang="zh-CN" dirty="0" smtClean="0"/>
              <a:t>[j]){</a:t>
            </a:r>
          </a:p>
          <a:p>
            <a:r>
              <a:rPr lang="en-US" altLang="zh-CN" dirty="0" smtClean="0"/>
              <a:t>		if(tail[j]==fa)</a:t>
            </a:r>
          </a:p>
          <a:p>
            <a:r>
              <a:rPr lang="en-US" altLang="zh-CN" dirty="0" smtClean="0"/>
              <a:t>			continue;</a:t>
            </a:r>
          </a:p>
          <a:p>
            <a:r>
              <a:rPr lang="en-US" altLang="zh-CN" dirty="0" smtClean="0"/>
              <a:t>		</a:t>
            </a:r>
            <a:r>
              <a:rPr lang="en-US" altLang="zh-CN" dirty="0" err="1" smtClean="0"/>
              <a:t>getans</a:t>
            </a:r>
            <a:r>
              <a:rPr lang="en-US" altLang="zh-CN" dirty="0" smtClean="0"/>
              <a:t>(tail[j],x);</a:t>
            </a:r>
          </a:p>
          <a:p>
            <a:r>
              <a:rPr lang="en-US" altLang="zh-CN" dirty="0" smtClean="0"/>
              <a:t>	}</a:t>
            </a:r>
          </a:p>
          <a:p>
            <a:r>
              <a:rPr lang="en-US" altLang="zh-CN" dirty="0" smtClean="0"/>
              <a:t>}</a:t>
            </a:r>
          </a:p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main(){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freopen</a:t>
            </a:r>
            <a:r>
              <a:rPr lang="en-US" altLang="zh-CN" dirty="0" smtClean="0"/>
              <a:t>("party10.in","r",stdin);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freopen</a:t>
            </a:r>
            <a:r>
              <a:rPr lang="en-US" altLang="zh-CN" dirty="0" smtClean="0"/>
              <a:t>("party10.out","w",stdout);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d",&amp;n</a:t>
            </a:r>
            <a:r>
              <a:rPr lang="en-US" altLang="zh-CN" dirty="0" smtClean="0"/>
              <a:t>);</a:t>
            </a:r>
          </a:p>
          <a:p>
            <a:r>
              <a:rPr lang="en-US" altLang="zh-CN" dirty="0" smtClean="0"/>
              <a:t>	register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i,j</a:t>
            </a:r>
            <a:r>
              <a:rPr lang="en-US" altLang="zh-CN" dirty="0" smtClean="0"/>
              <a:t>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x;</a:t>
            </a:r>
          </a:p>
          <a:p>
            <a:r>
              <a:rPr lang="en-US" altLang="zh-CN" dirty="0" smtClean="0"/>
              <a:t>	for(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=1;i&lt;=n;++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){</a:t>
            </a:r>
          </a:p>
          <a:p>
            <a:r>
              <a:rPr lang="en-US" altLang="zh-CN" dirty="0" smtClean="0"/>
              <a:t>		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("%1d",&amp;x);</a:t>
            </a:r>
          </a:p>
          <a:p>
            <a:r>
              <a:rPr lang="en-US" altLang="zh-CN" dirty="0" smtClean="0"/>
              <a:t>		have[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]=(x==1);</a:t>
            </a:r>
          </a:p>
          <a:p>
            <a:r>
              <a:rPr lang="en-US" altLang="zh-CN" dirty="0" smtClean="0"/>
              <a:t>	}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;</a:t>
            </a:r>
          </a:p>
          <a:p>
            <a:r>
              <a:rPr lang="en-US" altLang="zh-CN" dirty="0" smtClean="0"/>
              <a:t>	for(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=1;i&lt;n;++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){</a:t>
            </a:r>
          </a:p>
          <a:p>
            <a:r>
              <a:rPr lang="en-US" altLang="zh-CN" dirty="0" smtClean="0"/>
              <a:t>		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d%d</a:t>
            </a:r>
            <a:r>
              <a:rPr lang="en-US" altLang="zh-CN" dirty="0" smtClean="0"/>
              <a:t>",&amp;</a:t>
            </a:r>
            <a:r>
              <a:rPr lang="en-US" altLang="zh-CN" dirty="0" err="1" smtClean="0"/>
              <a:t>a,&amp;b</a:t>
            </a:r>
            <a:r>
              <a:rPr lang="en-US" altLang="zh-CN" dirty="0" smtClean="0"/>
              <a:t>);</a:t>
            </a:r>
          </a:p>
          <a:p>
            <a:r>
              <a:rPr lang="en-US" altLang="zh-CN" dirty="0" smtClean="0"/>
              <a:t>		make(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);</a:t>
            </a:r>
          </a:p>
          <a:p>
            <a:r>
              <a:rPr lang="en-US" altLang="zh-CN" dirty="0" smtClean="0"/>
              <a:t>	}</a:t>
            </a:r>
          </a:p>
          <a:p>
            <a:r>
              <a:rPr lang="en-US" altLang="zh-CN" dirty="0" smtClean="0"/>
              <a:t>	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dfs</a:t>
            </a:r>
            <a:r>
              <a:rPr lang="en-US" altLang="zh-CN" dirty="0" smtClean="0"/>
              <a:t>(1,-1);</a:t>
            </a:r>
          </a:p>
          <a:p>
            <a:r>
              <a:rPr lang="en-US" altLang="zh-CN" dirty="0" smtClean="0"/>
              <a:t>	</a:t>
            </a:r>
          </a:p>
          <a:p>
            <a:r>
              <a:rPr lang="en-US" altLang="zh-CN" dirty="0" smtClean="0"/>
              <a:t>	for(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=1;i&lt;=n;++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){</a:t>
            </a:r>
          </a:p>
          <a:p>
            <a:r>
              <a:rPr lang="en-US" altLang="zh-CN" dirty="0" smtClean="0"/>
              <a:t>		</a:t>
            </a:r>
            <a:r>
              <a:rPr lang="en-US" altLang="zh-CN" dirty="0" err="1" smtClean="0"/>
              <a:t>getdis</a:t>
            </a:r>
            <a:r>
              <a:rPr lang="en-US" altLang="zh-CN" dirty="0" smtClean="0"/>
              <a:t>(i,-1,0);</a:t>
            </a:r>
          </a:p>
          <a:p>
            <a:r>
              <a:rPr lang="en-US" altLang="zh-CN" dirty="0" smtClean="0"/>
              <a:t>		for(j=1;j&lt;=n;++j)</a:t>
            </a:r>
          </a:p>
          <a:p>
            <a:r>
              <a:rPr lang="en-US" altLang="zh-CN" dirty="0" smtClean="0"/>
              <a:t>			if(have[j])</a:t>
            </a:r>
          </a:p>
          <a:p>
            <a:r>
              <a:rPr lang="en-US" altLang="zh-CN" dirty="0" smtClean="0"/>
              <a:t>				</a:t>
            </a:r>
            <a:r>
              <a:rPr lang="en-US" altLang="zh-CN" dirty="0" err="1" smtClean="0"/>
              <a:t>all_dis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]+=d[j];</a:t>
            </a:r>
          </a:p>
          <a:p>
            <a:r>
              <a:rPr lang="en-US" altLang="zh-CN" dirty="0" smtClean="0"/>
              <a:t>	}</a:t>
            </a:r>
          </a:p>
          <a:p>
            <a:r>
              <a:rPr lang="en-US" altLang="zh-CN" dirty="0" smtClean="0"/>
              <a:t>	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total_num</a:t>
            </a:r>
            <a:r>
              <a:rPr lang="en-US" altLang="zh-CN" dirty="0" smtClean="0"/>
              <a:t>=0;</a:t>
            </a:r>
          </a:p>
          <a:p>
            <a:r>
              <a:rPr lang="en-US" altLang="zh-CN" dirty="0" smtClean="0"/>
              <a:t>	for(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=1;i&lt;=n;++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		if(have[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])</a:t>
            </a:r>
          </a:p>
          <a:p>
            <a:r>
              <a:rPr lang="en-US" altLang="zh-CN" dirty="0" smtClean="0"/>
              <a:t>			++</a:t>
            </a:r>
            <a:r>
              <a:rPr lang="en-US" altLang="zh-CN" dirty="0" err="1" smtClean="0"/>
              <a:t>total_num</a:t>
            </a:r>
            <a:r>
              <a:rPr lang="en-US" altLang="zh-CN" dirty="0" smtClean="0"/>
              <a:t>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memset</a:t>
            </a:r>
            <a:r>
              <a:rPr lang="en-US" altLang="zh-CN" dirty="0" smtClean="0"/>
              <a:t>(f,-1,sizeof f);</a:t>
            </a:r>
          </a:p>
          <a:p>
            <a:r>
              <a:rPr lang="en-US" altLang="zh-CN" dirty="0" smtClean="0"/>
              <a:t>	</a:t>
            </a:r>
          </a:p>
          <a:p>
            <a:r>
              <a:rPr lang="en-US" altLang="zh-CN" dirty="0" smtClean="0"/>
              <a:t>	re=~0U&gt;&gt;1;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getans</a:t>
            </a:r>
            <a:r>
              <a:rPr lang="en-US" altLang="zh-CN" dirty="0" smtClean="0"/>
              <a:t>(1,-1);</a:t>
            </a:r>
          </a:p>
          <a:p>
            <a:r>
              <a:rPr lang="en-US" altLang="zh-CN" dirty="0" smtClean="0"/>
              <a:t>		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</a:t>
            </a:r>
            <a:r>
              <a:rPr lang="en-US" altLang="zh-CN" dirty="0" err="1" smtClean="0"/>
              <a:t>d",re</a:t>
            </a:r>
            <a:r>
              <a:rPr lang="en-US" altLang="zh-CN" dirty="0" smtClean="0"/>
              <a:t>);</a:t>
            </a:r>
          </a:p>
          <a:p>
            <a:r>
              <a:rPr lang="en-US" altLang="zh-CN" dirty="0" smtClean="0"/>
              <a:t>	</a:t>
            </a:r>
          </a:p>
          <a:p>
            <a:r>
              <a:rPr lang="en-US" altLang="zh-CN" dirty="0" smtClean="0"/>
              <a:t>	return 0;</a:t>
            </a:r>
          </a:p>
          <a:p>
            <a:r>
              <a:rPr lang="en-US" altLang="zh-CN" dirty="0" smtClean="0"/>
              <a:t>}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68A7A-14BC-49FD-8F61-3FDA51800D12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4077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3727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43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2092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61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996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142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324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22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961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546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119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9585A-CFD2-47E9-8867-5EAAC5C488B8}" type="datetimeFigureOut">
              <a:rPr lang="zh-CN" altLang="en-US" smtClean="0"/>
              <a:t>2024/7/7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D8654-FF63-416A-AA6C-F60F2D3821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653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喵星人</a:t>
            </a:r>
            <a:r>
              <a:rPr lang="zh-CN" altLang="en-US" dirty="0"/>
              <a:t>集会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party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25934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问题简述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456" y="1690688"/>
            <a:ext cx="8888290" cy="1318687"/>
          </a:xfrm>
          <a:prstGeom prst="rect">
            <a:avLst/>
          </a:prstGeom>
        </p:spPr>
      </p:pic>
      <p:sp>
        <p:nvSpPr>
          <p:cNvPr id="6" name="椭圆 5"/>
          <p:cNvSpPr/>
          <p:nvPr/>
        </p:nvSpPr>
        <p:spPr>
          <a:xfrm>
            <a:off x="9161585" y="3151964"/>
            <a:ext cx="501161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1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7" name="椭圆 6"/>
          <p:cNvSpPr/>
          <p:nvPr/>
        </p:nvSpPr>
        <p:spPr>
          <a:xfrm>
            <a:off x="8678007" y="3956380"/>
            <a:ext cx="501161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2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8" name="椭圆 7"/>
          <p:cNvSpPr/>
          <p:nvPr/>
        </p:nvSpPr>
        <p:spPr>
          <a:xfrm>
            <a:off x="8282353" y="4773906"/>
            <a:ext cx="501161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3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9" name="椭圆 8"/>
          <p:cNvSpPr/>
          <p:nvPr/>
        </p:nvSpPr>
        <p:spPr>
          <a:xfrm>
            <a:off x="7869115" y="5582323"/>
            <a:ext cx="501161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4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0" name="椭圆 9"/>
          <p:cNvSpPr/>
          <p:nvPr/>
        </p:nvSpPr>
        <p:spPr>
          <a:xfrm>
            <a:off x="9730030" y="3956380"/>
            <a:ext cx="501161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6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9125074" y="4798036"/>
            <a:ext cx="501161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5</a:t>
            </a:r>
            <a:endParaRPr lang="zh-CN" altLang="en-US" dirty="0">
              <a:solidFill>
                <a:schemeClr val="tx1"/>
              </a:solidFill>
            </a:endParaRPr>
          </a:p>
        </p:txBody>
      </p:sp>
      <p:cxnSp>
        <p:nvCxnSpPr>
          <p:cNvPr id="13" name="直接连接符 12"/>
          <p:cNvCxnSpPr>
            <a:stCxn id="6" idx="3"/>
            <a:endCxn id="7" idx="0"/>
          </p:cNvCxnSpPr>
          <p:nvPr/>
        </p:nvCxnSpPr>
        <p:spPr>
          <a:xfrm flipH="1">
            <a:off x="8928588" y="3579732"/>
            <a:ext cx="306390" cy="376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6" idx="5"/>
            <a:endCxn id="10" idx="0"/>
          </p:cNvCxnSpPr>
          <p:nvPr/>
        </p:nvCxnSpPr>
        <p:spPr>
          <a:xfrm>
            <a:off x="9589353" y="3579732"/>
            <a:ext cx="391258" cy="376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7" idx="3"/>
            <a:endCxn id="8" idx="0"/>
          </p:cNvCxnSpPr>
          <p:nvPr/>
        </p:nvCxnSpPr>
        <p:spPr>
          <a:xfrm flipH="1">
            <a:off x="8532934" y="4384148"/>
            <a:ext cx="218466" cy="389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8" idx="3"/>
            <a:endCxn id="9" idx="0"/>
          </p:cNvCxnSpPr>
          <p:nvPr/>
        </p:nvCxnSpPr>
        <p:spPr>
          <a:xfrm flipH="1">
            <a:off x="8119696" y="5201674"/>
            <a:ext cx="236050" cy="3806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7" idx="5"/>
            <a:endCxn id="11" idx="0"/>
          </p:cNvCxnSpPr>
          <p:nvPr/>
        </p:nvCxnSpPr>
        <p:spPr>
          <a:xfrm>
            <a:off x="9105775" y="4384148"/>
            <a:ext cx="269880" cy="413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十字星 29"/>
          <p:cNvSpPr/>
          <p:nvPr/>
        </p:nvSpPr>
        <p:spPr>
          <a:xfrm>
            <a:off x="7693269" y="5718603"/>
            <a:ext cx="175846" cy="228600"/>
          </a:xfrm>
          <a:prstGeom prst="star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十字星 30"/>
          <p:cNvSpPr/>
          <p:nvPr/>
        </p:nvSpPr>
        <p:spPr>
          <a:xfrm>
            <a:off x="8106507" y="4814892"/>
            <a:ext cx="175846" cy="228600"/>
          </a:xfrm>
          <a:prstGeom prst="star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十字星 31"/>
          <p:cNvSpPr/>
          <p:nvPr/>
        </p:nvSpPr>
        <p:spPr>
          <a:xfrm>
            <a:off x="10196022" y="3978360"/>
            <a:ext cx="175846" cy="228600"/>
          </a:xfrm>
          <a:prstGeom prst="star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文本框 32"/>
          <p:cNvSpPr txBox="1"/>
          <p:nvPr/>
        </p:nvSpPr>
        <p:spPr>
          <a:xfrm>
            <a:off x="889302" y="3625325"/>
            <a:ext cx="61533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[</a:t>
            </a:r>
            <a:r>
              <a:rPr lang="zh-CN" altLang="en-US" sz="2000" dirty="0" smtClean="0"/>
              <a:t>数据规模与约定</a:t>
            </a:r>
            <a:r>
              <a:rPr lang="en-US" altLang="zh-CN" sz="2000" dirty="0" smtClean="0"/>
              <a:t>]</a:t>
            </a:r>
          </a:p>
          <a:p>
            <a:r>
              <a:rPr lang="zh-CN" altLang="en-US" sz="2000" dirty="0" smtClean="0"/>
              <a:t>对于</a:t>
            </a:r>
            <a:r>
              <a:rPr lang="en-US" altLang="zh-CN" sz="2000" dirty="0" smtClean="0"/>
              <a:t>20%</a:t>
            </a:r>
            <a:r>
              <a:rPr lang="zh-CN" altLang="en-US" sz="2000" dirty="0" smtClean="0"/>
              <a:t>的数据</a:t>
            </a:r>
            <a:r>
              <a:rPr lang="en-US" altLang="zh-CN" sz="2000" dirty="0" smtClean="0"/>
              <a:t>,</a:t>
            </a:r>
            <a:r>
              <a:rPr lang="zh-CN" altLang="en-US" sz="2000" dirty="0" smtClean="0"/>
              <a:t>保证喵星人的数目≤ </a:t>
            </a:r>
            <a:r>
              <a:rPr lang="en-US" altLang="zh-CN" sz="2000" dirty="0" smtClean="0"/>
              <a:t>3.</a:t>
            </a:r>
          </a:p>
          <a:p>
            <a:r>
              <a:rPr lang="zh-CN" altLang="en-US" sz="2000" dirty="0" smtClean="0"/>
              <a:t>对于</a:t>
            </a:r>
            <a:r>
              <a:rPr lang="en-US" altLang="zh-CN" sz="2000" dirty="0" smtClean="0"/>
              <a:t>50%</a:t>
            </a:r>
            <a:r>
              <a:rPr lang="zh-CN" altLang="en-US" sz="2000" dirty="0" smtClean="0"/>
              <a:t>的数据</a:t>
            </a:r>
            <a:r>
              <a:rPr lang="en-US" altLang="zh-CN" sz="2000" dirty="0" smtClean="0"/>
              <a:t>,n ≤ 20,</a:t>
            </a:r>
            <a:r>
              <a:rPr lang="zh-CN" altLang="en-US" sz="2000" dirty="0" smtClean="0"/>
              <a:t>喵星人的数目≤ </a:t>
            </a:r>
            <a:r>
              <a:rPr lang="en-US" altLang="zh-CN" sz="2000" dirty="0" smtClean="0"/>
              <a:t>8.</a:t>
            </a:r>
            <a:r>
              <a:rPr lang="en-US" altLang="zh-CN" sz="2000" dirty="0" smtClean="0"/>
              <a:t>.</a:t>
            </a:r>
          </a:p>
          <a:p>
            <a:r>
              <a:rPr lang="zh-CN" altLang="en-US" sz="2000" dirty="0" smtClean="0"/>
              <a:t>对于</a:t>
            </a:r>
            <a:r>
              <a:rPr lang="en-US" altLang="zh-CN" sz="2000" dirty="0" smtClean="0"/>
              <a:t>100%</a:t>
            </a:r>
            <a:r>
              <a:rPr lang="zh-CN" altLang="en-US" sz="2000" dirty="0" smtClean="0"/>
              <a:t>的数据</a:t>
            </a:r>
            <a:r>
              <a:rPr lang="en-US" altLang="zh-CN" sz="2000" dirty="0" smtClean="0"/>
              <a:t>,1 ≤ n ≤ 50,1 ≤</a:t>
            </a:r>
            <a:r>
              <a:rPr lang="zh-CN" altLang="en-US" sz="2000" dirty="0" smtClean="0"/>
              <a:t>喵星人的数目≤ </a:t>
            </a:r>
            <a:r>
              <a:rPr lang="en-US" altLang="zh-CN" sz="2000" dirty="0" smtClean="0"/>
              <a:t>n</a:t>
            </a:r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10671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</a:t>
            </a:r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最多只有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个喵星人：</a:t>
            </a:r>
          </a:p>
          <a:p>
            <a:r>
              <a:rPr lang="zh-CN" altLang="en-US" dirty="0" smtClean="0"/>
              <a:t>令喵星人个数为</a:t>
            </a:r>
            <a:r>
              <a:rPr lang="en-US" altLang="zh-CN" dirty="0" smtClean="0"/>
              <a:t>t</a:t>
            </a:r>
            <a:r>
              <a:rPr lang="zh-CN" altLang="en-US" dirty="0" smtClean="0"/>
              <a:t>，直接</a:t>
            </a:r>
            <a:r>
              <a:rPr lang="en-US" altLang="zh-CN" dirty="0" smtClean="0"/>
              <a:t>O(</a:t>
            </a:r>
            <a:r>
              <a:rPr lang="en-US" altLang="zh-CN" dirty="0" err="1" smtClean="0"/>
              <a:t>n</a:t>
            </a:r>
            <a:r>
              <a:rPr lang="en-US" altLang="zh-CN" baseline="30000" dirty="0" err="1" smtClean="0"/>
              <a:t>t</a:t>
            </a:r>
            <a:r>
              <a:rPr lang="en-US" altLang="zh-CN" dirty="0" smtClean="0"/>
              <a:t>)</a:t>
            </a:r>
            <a:r>
              <a:rPr lang="zh-CN" altLang="en-US" dirty="0" smtClean="0"/>
              <a:t>枚举喵星人的最终位置，判断连通性。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01766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 ≤ 20,</a:t>
            </a:r>
            <a:r>
              <a:rPr lang="zh-CN" altLang="en-US" dirty="0" smtClean="0"/>
              <a:t>喵星人的数目</a:t>
            </a:r>
            <a:r>
              <a:rPr lang="en-US" altLang="zh-CN" dirty="0" smtClean="0"/>
              <a:t>t</a:t>
            </a:r>
            <a:r>
              <a:rPr lang="zh-CN" altLang="en-US" dirty="0" smtClean="0"/>
              <a:t>≤ </a:t>
            </a:r>
            <a:r>
              <a:rPr lang="en-US" altLang="zh-CN" dirty="0" smtClean="0"/>
              <a:t>8</a:t>
            </a:r>
          </a:p>
          <a:p>
            <a:r>
              <a:rPr lang="zh-CN" altLang="en-US" dirty="0" smtClean="0"/>
              <a:t>直接枚举喵星人的最终分布位置；</a:t>
            </a:r>
          </a:p>
          <a:p>
            <a:r>
              <a:rPr lang="zh-CN" altLang="en-US" dirty="0" smtClean="0"/>
              <a:t>如果这是一个连通子图，可利用带权二分图最小匹配或者费用流均可；</a:t>
            </a:r>
          </a:p>
          <a:p>
            <a:r>
              <a:rPr lang="zh-CN" altLang="en-US" dirty="0" smtClean="0"/>
              <a:t>时间复杂度</a:t>
            </a:r>
            <a:r>
              <a:rPr lang="en-US" altLang="zh-CN" dirty="0" smtClean="0"/>
              <a:t>O(C(</a:t>
            </a:r>
            <a:r>
              <a:rPr lang="en-US" altLang="zh-CN" dirty="0" err="1" smtClean="0"/>
              <a:t>n,t</a:t>
            </a:r>
            <a:r>
              <a:rPr lang="en-US" altLang="zh-CN" dirty="0" smtClean="0"/>
              <a:t>)*t</a:t>
            </a:r>
            <a:r>
              <a:rPr lang="en-US" altLang="zh-CN" baseline="30000" dirty="0" smtClean="0"/>
              <a:t>3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31224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</a:t>
            </a:r>
            <a:r>
              <a:rPr lang="en-US" altLang="zh-CN" dirty="0" smtClean="0"/>
              <a:t>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05909"/>
            <a:ext cx="10914060" cy="4351338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这是一棵树，假定树根为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号点，喵星人最终必定会聚集在以某个点为根的子树中，并且子树的根结点一定有一只喵。</a:t>
            </a:r>
          </a:p>
          <a:p>
            <a:r>
              <a:rPr lang="zh-CN" altLang="en-US" sz="2400" dirty="0" smtClean="0"/>
              <a:t>考虑树形</a:t>
            </a:r>
            <a:r>
              <a:rPr lang="en-US" altLang="zh-CN" sz="2400" dirty="0" smtClean="0"/>
              <a:t>DP</a:t>
            </a:r>
            <a:r>
              <a:rPr lang="zh-CN" altLang="en-US" sz="2400" dirty="0" smtClean="0"/>
              <a:t>：</a:t>
            </a:r>
          </a:p>
          <a:p>
            <a:r>
              <a:rPr lang="zh-CN" altLang="en-US" sz="2400" dirty="0" smtClean="0"/>
              <a:t>令</a:t>
            </a:r>
            <a:r>
              <a:rPr lang="en-US" altLang="zh-CN" sz="2400" dirty="0" smtClean="0"/>
              <a:t>f[</a:t>
            </a:r>
            <a:r>
              <a:rPr lang="en-US" altLang="zh-CN" sz="2400" dirty="0" err="1" smtClean="0"/>
              <a:t>x,e,k</a:t>
            </a:r>
            <a:r>
              <a:rPr lang="en-US" altLang="zh-CN" sz="2400" dirty="0" smtClean="0"/>
              <a:t>]</a:t>
            </a:r>
            <a:r>
              <a:rPr lang="zh-CN" altLang="en-US" sz="2400" dirty="0" smtClean="0"/>
              <a:t>表示以</a:t>
            </a:r>
            <a:r>
              <a:rPr lang="en-US" altLang="zh-CN" sz="2400" dirty="0" smtClean="0"/>
              <a:t>x</a:t>
            </a:r>
            <a:r>
              <a:rPr lang="zh-CN" altLang="en-US" sz="2400" dirty="0" smtClean="0"/>
              <a:t>为根的子树，在忽略其前</a:t>
            </a:r>
            <a:r>
              <a:rPr lang="en-US" altLang="zh-CN" sz="2400" dirty="0" smtClean="0"/>
              <a:t>e</a:t>
            </a:r>
            <a:r>
              <a:rPr lang="zh-CN" altLang="en-US" sz="2400" dirty="0" smtClean="0"/>
              <a:t>个儿子的情况下，在</a:t>
            </a:r>
            <a:r>
              <a:rPr lang="en-US" altLang="zh-CN" sz="2400" dirty="0" smtClean="0"/>
              <a:t>x</a:t>
            </a:r>
            <a:r>
              <a:rPr lang="zh-CN" altLang="en-US" sz="2400" dirty="0" smtClean="0"/>
              <a:t>处形成一个有</a:t>
            </a:r>
            <a:r>
              <a:rPr lang="en-US" altLang="zh-CN" sz="2400" dirty="0" smtClean="0"/>
              <a:t>k</a:t>
            </a:r>
            <a:r>
              <a:rPr lang="zh-CN" altLang="en-US" sz="2400" dirty="0" smtClean="0"/>
              <a:t>个喵星人的联通块的最小代价。</a:t>
            </a:r>
          </a:p>
          <a:p>
            <a:endParaRPr lang="zh-CN" altLang="en-US" sz="2400" dirty="0" smtClean="0"/>
          </a:p>
          <a:p>
            <a:endParaRPr lang="zh-CN" altLang="en-US" sz="2400" dirty="0"/>
          </a:p>
        </p:txBody>
      </p:sp>
      <p:sp>
        <p:nvSpPr>
          <p:cNvPr id="4" name="椭圆 3"/>
          <p:cNvSpPr/>
          <p:nvPr/>
        </p:nvSpPr>
        <p:spPr>
          <a:xfrm>
            <a:off x="9671292" y="3373799"/>
            <a:ext cx="501161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1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" name="椭圆 4"/>
          <p:cNvSpPr/>
          <p:nvPr/>
        </p:nvSpPr>
        <p:spPr>
          <a:xfrm>
            <a:off x="9187714" y="4178215"/>
            <a:ext cx="501161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x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6" name="椭圆 5"/>
          <p:cNvSpPr/>
          <p:nvPr/>
        </p:nvSpPr>
        <p:spPr>
          <a:xfrm>
            <a:off x="8230880" y="4917838"/>
            <a:ext cx="789841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100" dirty="0" smtClean="0">
                <a:solidFill>
                  <a:schemeClr val="tx1"/>
                </a:solidFill>
              </a:rPr>
              <a:t>前</a:t>
            </a:r>
            <a:r>
              <a:rPr lang="en-US" altLang="zh-CN" sz="1100" dirty="0" smtClean="0">
                <a:solidFill>
                  <a:schemeClr val="tx1"/>
                </a:solidFill>
              </a:rPr>
              <a:t>e</a:t>
            </a:r>
            <a:r>
              <a:rPr lang="zh-CN" altLang="en-US" sz="1100" dirty="0" smtClean="0">
                <a:solidFill>
                  <a:schemeClr val="tx1"/>
                </a:solidFill>
              </a:rPr>
              <a:t>个儿子</a:t>
            </a:r>
            <a:endParaRPr lang="zh-CN" altLang="en-US" sz="1100" dirty="0">
              <a:solidFill>
                <a:schemeClr val="tx1"/>
              </a:solidFill>
            </a:endParaRPr>
          </a:p>
        </p:txBody>
      </p:sp>
      <p:sp>
        <p:nvSpPr>
          <p:cNvPr id="7" name="椭圆 6"/>
          <p:cNvSpPr/>
          <p:nvPr/>
        </p:nvSpPr>
        <p:spPr>
          <a:xfrm>
            <a:off x="9170131" y="5180536"/>
            <a:ext cx="673694" cy="102729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100" dirty="0" smtClean="0">
                <a:solidFill>
                  <a:schemeClr val="tx1"/>
                </a:solidFill>
              </a:rPr>
              <a:t>第</a:t>
            </a:r>
            <a:r>
              <a:rPr lang="en-US" altLang="zh-CN" sz="1100" dirty="0" smtClean="0">
                <a:solidFill>
                  <a:schemeClr val="tx1"/>
                </a:solidFill>
              </a:rPr>
              <a:t>e+1</a:t>
            </a:r>
            <a:r>
              <a:rPr lang="zh-CN" altLang="en-US" sz="1100" dirty="0" smtClean="0">
                <a:solidFill>
                  <a:schemeClr val="tx1"/>
                </a:solidFill>
              </a:rPr>
              <a:t>个儿子</a:t>
            </a:r>
            <a:endParaRPr lang="zh-CN" altLang="en-US" sz="1100" dirty="0">
              <a:solidFill>
                <a:schemeClr val="tx1"/>
              </a:solidFill>
            </a:endParaRPr>
          </a:p>
        </p:txBody>
      </p:sp>
      <p:sp>
        <p:nvSpPr>
          <p:cNvPr id="8" name="椭圆 7"/>
          <p:cNvSpPr/>
          <p:nvPr/>
        </p:nvSpPr>
        <p:spPr>
          <a:xfrm>
            <a:off x="10099061" y="4178215"/>
            <a:ext cx="1254740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9" name="椭圆 8"/>
          <p:cNvSpPr/>
          <p:nvPr/>
        </p:nvSpPr>
        <p:spPr>
          <a:xfrm>
            <a:off x="9918693" y="4917838"/>
            <a:ext cx="807738" cy="5011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1"/>
              </a:solidFill>
            </a:endParaRPr>
          </a:p>
        </p:txBody>
      </p:sp>
      <p:cxnSp>
        <p:nvCxnSpPr>
          <p:cNvPr id="11" name="直接连接符 10"/>
          <p:cNvCxnSpPr>
            <a:stCxn id="4" idx="5"/>
            <a:endCxn id="8" idx="0"/>
          </p:cNvCxnSpPr>
          <p:nvPr/>
        </p:nvCxnSpPr>
        <p:spPr>
          <a:xfrm>
            <a:off x="10099060" y="3801567"/>
            <a:ext cx="627371" cy="376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5" idx="2"/>
            <a:endCxn id="6" idx="0"/>
          </p:cNvCxnSpPr>
          <p:nvPr/>
        </p:nvCxnSpPr>
        <p:spPr>
          <a:xfrm flipH="1">
            <a:off x="8625801" y="4428796"/>
            <a:ext cx="561913" cy="4890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>
            <a:stCxn id="5" idx="4"/>
            <a:endCxn id="7" idx="0"/>
          </p:cNvCxnSpPr>
          <p:nvPr/>
        </p:nvCxnSpPr>
        <p:spPr>
          <a:xfrm>
            <a:off x="9438295" y="4679376"/>
            <a:ext cx="68683" cy="501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5" idx="6"/>
            <a:endCxn id="9" idx="0"/>
          </p:cNvCxnSpPr>
          <p:nvPr/>
        </p:nvCxnSpPr>
        <p:spPr>
          <a:xfrm>
            <a:off x="9688875" y="4428796"/>
            <a:ext cx="633687" cy="4890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977288" y="3874960"/>
            <a:ext cx="708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2400" dirty="0" smtClean="0"/>
              <a:t>注意：假定我们想为以</a:t>
            </a:r>
            <a:r>
              <a:rPr lang="en-US" altLang="zh-CN" sz="2400" dirty="0" smtClean="0"/>
              <a:t>x’</a:t>
            </a:r>
            <a:r>
              <a:rPr lang="zh-CN" altLang="en-US" sz="2400" dirty="0" smtClean="0"/>
              <a:t>为根的子树分配</a:t>
            </a:r>
            <a:r>
              <a:rPr lang="en-US" altLang="zh-CN" sz="2400" dirty="0" smtClean="0"/>
              <a:t>k</a:t>
            </a:r>
            <a:r>
              <a:rPr lang="zh-CN" altLang="en-US" sz="2400" dirty="0" smtClean="0"/>
              <a:t>个喵，若该子树中本来已有</a:t>
            </a:r>
            <a:r>
              <a:rPr lang="en-US" altLang="zh-CN" sz="2400" dirty="0" smtClean="0"/>
              <a:t>m</a:t>
            </a:r>
            <a:r>
              <a:rPr lang="en-US" altLang="zh-CN" sz="2400" baseline="-25000" dirty="0" smtClean="0"/>
              <a:t>x</a:t>
            </a:r>
            <a:r>
              <a:rPr lang="zh-CN" altLang="en-US" sz="2400" dirty="0" smtClean="0"/>
              <a:t>个喵</a:t>
            </a:r>
            <a:r>
              <a:rPr lang="zh-CN" altLang="en-US" sz="2400" dirty="0"/>
              <a:t>星</a:t>
            </a:r>
            <a:r>
              <a:rPr lang="zh-CN" altLang="en-US" sz="2400" dirty="0" smtClean="0"/>
              <a:t>人，</a:t>
            </a:r>
            <a:r>
              <a:rPr lang="zh-CN" altLang="en-US" sz="2400" dirty="0"/>
              <a:t>若</a:t>
            </a:r>
            <a:r>
              <a:rPr lang="en-US" altLang="zh-CN" sz="2400" dirty="0"/>
              <a:t>k&gt;m</a:t>
            </a:r>
            <a:r>
              <a:rPr lang="en-US" altLang="zh-CN" sz="2400" baseline="-25000" dirty="0"/>
              <a:t>x</a:t>
            </a:r>
            <a:r>
              <a:rPr lang="zh-CN" altLang="en-US" sz="2400" dirty="0"/>
              <a:t>，则会有</a:t>
            </a:r>
            <a:r>
              <a:rPr lang="en-US" altLang="zh-CN" sz="2400" dirty="0"/>
              <a:t>k-m</a:t>
            </a:r>
            <a:r>
              <a:rPr lang="en-US" altLang="zh-CN" sz="2400" baseline="-25000" dirty="0"/>
              <a:t>x</a:t>
            </a:r>
            <a:r>
              <a:rPr lang="zh-CN" altLang="en-US" sz="2400" dirty="0"/>
              <a:t>个喵星人从外部进入聚集在</a:t>
            </a:r>
            <a:r>
              <a:rPr lang="en-US" altLang="zh-CN" sz="2400" dirty="0"/>
              <a:t>x</a:t>
            </a:r>
            <a:r>
              <a:rPr lang="zh-CN" altLang="en-US" sz="2400" dirty="0"/>
              <a:t>处，后续再按需往其子树中下发；若</a:t>
            </a:r>
            <a:r>
              <a:rPr lang="en-US" altLang="zh-CN" sz="2400" dirty="0"/>
              <a:t>k&lt;m</a:t>
            </a:r>
            <a:r>
              <a:rPr lang="en-US" altLang="zh-CN" sz="2400" baseline="-25000" dirty="0"/>
              <a:t>x</a:t>
            </a:r>
            <a:r>
              <a:rPr lang="zh-CN" altLang="en-US" sz="2400" dirty="0"/>
              <a:t>，则可以认为有</a:t>
            </a:r>
            <a:r>
              <a:rPr lang="en-US" altLang="zh-CN" sz="2400" dirty="0"/>
              <a:t>m</a:t>
            </a:r>
            <a:r>
              <a:rPr lang="en-US" altLang="zh-CN" sz="2400" baseline="-25000" dirty="0"/>
              <a:t>x</a:t>
            </a:r>
            <a:r>
              <a:rPr lang="en-US" altLang="zh-CN" sz="2400" dirty="0"/>
              <a:t>-k</a:t>
            </a:r>
            <a:r>
              <a:rPr lang="zh-CN" altLang="en-US" sz="2400" dirty="0"/>
              <a:t>个喵星</a:t>
            </a:r>
            <a:r>
              <a:rPr lang="zh-CN" altLang="en-US" sz="2400" dirty="0" smtClean="0"/>
              <a:t>人要从</a:t>
            </a:r>
            <a:r>
              <a:rPr lang="zh-CN" altLang="en-US" sz="2400" dirty="0"/>
              <a:t>以</a:t>
            </a:r>
            <a:r>
              <a:rPr lang="en-US" altLang="zh-CN" sz="2400" dirty="0"/>
              <a:t>x</a:t>
            </a:r>
            <a:r>
              <a:rPr lang="zh-CN" altLang="en-US" sz="2400" dirty="0"/>
              <a:t>为根的子树中</a:t>
            </a:r>
            <a:r>
              <a:rPr lang="zh-CN" altLang="en-US" sz="2400" dirty="0" smtClean="0"/>
              <a:t>出去。</a:t>
            </a:r>
            <a:endParaRPr lang="zh-CN" altLang="en-US" sz="2400" dirty="0"/>
          </a:p>
        </p:txBody>
      </p:sp>
      <p:sp>
        <p:nvSpPr>
          <p:cNvPr id="32" name="文本框 31"/>
          <p:cNvSpPr txBox="1"/>
          <p:nvPr/>
        </p:nvSpPr>
        <p:spPr>
          <a:xfrm>
            <a:off x="8534066" y="4256618"/>
            <a:ext cx="386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...</a:t>
            </a:r>
            <a:endParaRPr lang="zh-CN" altLang="en-US" sz="2400" dirty="0"/>
          </a:p>
        </p:txBody>
      </p:sp>
      <p:sp>
        <p:nvSpPr>
          <p:cNvPr id="35" name="任意多边形 34"/>
          <p:cNvSpPr/>
          <p:nvPr/>
        </p:nvSpPr>
        <p:spPr>
          <a:xfrm>
            <a:off x="8886992" y="3927056"/>
            <a:ext cx="1990721" cy="2415522"/>
          </a:xfrm>
          <a:custGeom>
            <a:avLst/>
            <a:gdLst>
              <a:gd name="connsiteX0" fmla="*/ 608700 w 1990721"/>
              <a:gd name="connsiteY0" fmla="*/ 2403406 h 2415522"/>
              <a:gd name="connsiteX1" fmla="*/ 81162 w 1990721"/>
              <a:gd name="connsiteY1" fmla="*/ 1779152 h 2415522"/>
              <a:gd name="connsiteX2" fmla="*/ 344931 w 1990721"/>
              <a:gd name="connsiteY2" fmla="*/ 979052 h 2415522"/>
              <a:gd name="connsiteX3" fmla="*/ 2031 w 1990721"/>
              <a:gd name="connsiteY3" fmla="*/ 302044 h 2415522"/>
              <a:gd name="connsiteX4" fmla="*/ 538362 w 1990721"/>
              <a:gd name="connsiteY4" fmla="*/ 3106 h 2415522"/>
              <a:gd name="connsiteX5" fmla="*/ 1039523 w 1990721"/>
              <a:gd name="connsiteY5" fmla="*/ 469098 h 2415522"/>
              <a:gd name="connsiteX6" fmla="*/ 1927546 w 1990721"/>
              <a:gd name="connsiteY6" fmla="*/ 1058182 h 2415522"/>
              <a:gd name="connsiteX7" fmla="*/ 1848416 w 1990721"/>
              <a:gd name="connsiteY7" fmla="*/ 1743982 h 2415522"/>
              <a:gd name="connsiteX8" fmla="*/ 1285708 w 1990721"/>
              <a:gd name="connsiteY8" fmla="*/ 2157221 h 2415522"/>
              <a:gd name="connsiteX9" fmla="*/ 608700 w 1990721"/>
              <a:gd name="connsiteY9" fmla="*/ 2403406 h 2415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90721" h="2415522">
                <a:moveTo>
                  <a:pt x="608700" y="2403406"/>
                </a:moveTo>
                <a:cubicBezTo>
                  <a:pt x="407942" y="2340395"/>
                  <a:pt x="125123" y="2016544"/>
                  <a:pt x="81162" y="1779152"/>
                </a:cubicBezTo>
                <a:cubicBezTo>
                  <a:pt x="37201" y="1541760"/>
                  <a:pt x="358119" y="1225237"/>
                  <a:pt x="344931" y="979052"/>
                </a:cubicBezTo>
                <a:cubicBezTo>
                  <a:pt x="331743" y="732867"/>
                  <a:pt x="-30207" y="464702"/>
                  <a:pt x="2031" y="302044"/>
                </a:cubicBezTo>
                <a:cubicBezTo>
                  <a:pt x="34269" y="139386"/>
                  <a:pt x="365447" y="-24736"/>
                  <a:pt x="538362" y="3106"/>
                </a:cubicBezTo>
                <a:cubicBezTo>
                  <a:pt x="711277" y="30948"/>
                  <a:pt x="807992" y="293252"/>
                  <a:pt x="1039523" y="469098"/>
                </a:cubicBezTo>
                <a:cubicBezTo>
                  <a:pt x="1271054" y="644944"/>
                  <a:pt x="1792730" y="845701"/>
                  <a:pt x="1927546" y="1058182"/>
                </a:cubicBezTo>
                <a:cubicBezTo>
                  <a:pt x="2062362" y="1270663"/>
                  <a:pt x="1955389" y="1560809"/>
                  <a:pt x="1848416" y="1743982"/>
                </a:cubicBezTo>
                <a:cubicBezTo>
                  <a:pt x="1741443" y="1927155"/>
                  <a:pt x="1495258" y="2045852"/>
                  <a:pt x="1285708" y="2157221"/>
                </a:cubicBezTo>
                <a:cubicBezTo>
                  <a:pt x="1076158" y="2268590"/>
                  <a:pt x="809458" y="2466417"/>
                  <a:pt x="608700" y="2403406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任意多边形 38"/>
          <p:cNvSpPr/>
          <p:nvPr/>
        </p:nvSpPr>
        <p:spPr>
          <a:xfrm>
            <a:off x="9539654" y="3830179"/>
            <a:ext cx="237392" cy="363752"/>
          </a:xfrm>
          <a:custGeom>
            <a:avLst/>
            <a:gdLst>
              <a:gd name="connsiteX0" fmla="*/ 237392 w 237392"/>
              <a:gd name="connsiteY0" fmla="*/ 3267 h 363752"/>
              <a:gd name="connsiteX1" fmla="*/ 96715 w 237392"/>
              <a:gd name="connsiteY1" fmla="*/ 38436 h 363752"/>
              <a:gd name="connsiteX2" fmla="*/ 149469 w 237392"/>
              <a:gd name="connsiteY2" fmla="*/ 275829 h 363752"/>
              <a:gd name="connsiteX3" fmla="*/ 0 w 237392"/>
              <a:gd name="connsiteY3" fmla="*/ 363752 h 363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392" h="363752">
                <a:moveTo>
                  <a:pt x="237392" y="3267"/>
                </a:moveTo>
                <a:cubicBezTo>
                  <a:pt x="174380" y="-1862"/>
                  <a:pt x="111369" y="-6991"/>
                  <a:pt x="96715" y="38436"/>
                </a:cubicBezTo>
                <a:cubicBezTo>
                  <a:pt x="82061" y="83863"/>
                  <a:pt x="165588" y="221610"/>
                  <a:pt x="149469" y="275829"/>
                </a:cubicBezTo>
                <a:cubicBezTo>
                  <a:pt x="133350" y="330048"/>
                  <a:pt x="66675" y="346900"/>
                  <a:pt x="0" y="3637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812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树形</a:t>
            </a:r>
            <a:r>
              <a:rPr lang="en-US" altLang="zh-CN" dirty="0" smtClean="0"/>
              <a:t>DP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状态转移：</a:t>
            </a:r>
          </a:p>
          <a:p>
            <a:r>
              <a:rPr lang="zh-CN" altLang="en-US" sz="2400" dirty="0" smtClean="0"/>
              <a:t>令</a:t>
            </a:r>
            <a:r>
              <a:rPr lang="en-US" altLang="zh-CN" sz="2400" dirty="0" smtClean="0"/>
              <a:t>x</a:t>
            </a:r>
            <a:r>
              <a:rPr lang="zh-CN" altLang="en-US" sz="2400" dirty="0" smtClean="0"/>
              <a:t>有</a:t>
            </a:r>
            <a:r>
              <a:rPr lang="en-US" altLang="zh-CN" sz="2400" dirty="0" err="1" smtClean="0"/>
              <a:t>num</a:t>
            </a:r>
            <a:r>
              <a:rPr lang="en-US" altLang="zh-CN" sz="2400" baseline="-25000" dirty="0" err="1" smtClean="0"/>
              <a:t>x</a:t>
            </a:r>
            <a:r>
              <a:rPr lang="zh-CN" altLang="en-US" sz="2400" dirty="0" smtClean="0"/>
              <a:t>个儿子，第</a:t>
            </a:r>
            <a:r>
              <a:rPr lang="en-US" altLang="zh-CN" sz="2400" dirty="0" smtClean="0"/>
              <a:t>e</a:t>
            </a:r>
            <a:r>
              <a:rPr lang="zh-CN" altLang="en-US" sz="2400" dirty="0" smtClean="0"/>
              <a:t>个儿子为</a:t>
            </a:r>
            <a:r>
              <a:rPr lang="en-US" altLang="zh-CN" sz="2400" dirty="0" err="1" smtClean="0"/>
              <a:t>son</a:t>
            </a:r>
            <a:r>
              <a:rPr lang="en-US" altLang="zh-CN" sz="2400" baseline="-25000" dirty="0" err="1" smtClean="0"/>
              <a:t>x,e</a:t>
            </a:r>
            <a:r>
              <a:rPr lang="zh-CN" altLang="en-US" sz="2400" dirty="0" smtClean="0"/>
              <a:t>；</a:t>
            </a:r>
          </a:p>
          <a:p>
            <a:r>
              <a:rPr lang="zh-CN" altLang="en-US" sz="2400" dirty="0" smtClean="0"/>
              <a:t>当</a:t>
            </a:r>
            <a:r>
              <a:rPr lang="en-US" altLang="zh-CN" sz="2400" dirty="0" smtClean="0"/>
              <a:t>e=</a:t>
            </a:r>
            <a:r>
              <a:rPr lang="en-US" altLang="zh-CN" sz="2400" dirty="0" err="1" smtClean="0"/>
              <a:t>num</a:t>
            </a:r>
            <a:r>
              <a:rPr lang="en-US" altLang="zh-CN" sz="2400" baseline="-25000" dirty="0" err="1" smtClean="0"/>
              <a:t>x</a:t>
            </a:r>
            <a:r>
              <a:rPr lang="zh-CN" altLang="en-US" sz="2400" dirty="0" smtClean="0"/>
              <a:t>时：</a:t>
            </a:r>
          </a:p>
          <a:p>
            <a:r>
              <a:rPr lang="en-US" altLang="zh-CN" sz="2400" dirty="0" smtClean="0"/>
              <a:t>f[</a:t>
            </a:r>
            <a:r>
              <a:rPr lang="en-US" altLang="zh-CN" sz="2400" dirty="0" err="1" smtClean="0"/>
              <a:t>x,e,k</a:t>
            </a:r>
            <a:r>
              <a:rPr lang="en-US" altLang="zh-CN" sz="2400" dirty="0" smtClean="0"/>
              <a:t>]=0</a:t>
            </a:r>
            <a:r>
              <a:rPr lang="zh-CN" altLang="en-US" sz="2400" dirty="0" smtClean="0"/>
              <a:t>，当</a:t>
            </a:r>
            <a:r>
              <a:rPr lang="en-US" altLang="zh-CN" sz="2400" dirty="0" smtClean="0"/>
              <a:t>k&lt;=1</a:t>
            </a:r>
            <a:r>
              <a:rPr lang="zh-CN" altLang="en-US" sz="2400" dirty="0" smtClean="0"/>
              <a:t>（</a:t>
            </a:r>
            <a:r>
              <a:rPr lang="en-US" altLang="zh-CN" sz="1800" dirty="0" smtClean="0"/>
              <a:t>x</a:t>
            </a:r>
            <a:r>
              <a:rPr lang="zh-CN" altLang="en-US" sz="1800" dirty="0" smtClean="0"/>
              <a:t>处需要的</a:t>
            </a:r>
            <a:r>
              <a:rPr lang="en-US" altLang="zh-CN" sz="1800" dirty="0" smtClean="0"/>
              <a:t>k</a:t>
            </a:r>
            <a:r>
              <a:rPr lang="zh-CN" altLang="en-US" sz="1800" dirty="0" smtClean="0"/>
              <a:t>个喵已经聚齐在以</a:t>
            </a:r>
            <a:r>
              <a:rPr lang="en-US" altLang="zh-CN" sz="1800" dirty="0" smtClean="0"/>
              <a:t>x</a:t>
            </a:r>
            <a:r>
              <a:rPr lang="zh-CN" altLang="en-US" sz="1800" dirty="0" smtClean="0"/>
              <a:t>为根的子树中</a:t>
            </a:r>
            <a:r>
              <a:rPr lang="zh-CN" altLang="en-US" sz="2400" dirty="0" smtClean="0"/>
              <a:t>）</a:t>
            </a:r>
            <a:endParaRPr lang="en-US" altLang="zh-CN" sz="2400" dirty="0" smtClean="0"/>
          </a:p>
          <a:p>
            <a:r>
              <a:rPr lang="en-US" altLang="zh-CN" sz="2400" dirty="0" smtClean="0"/>
              <a:t>f[</a:t>
            </a:r>
            <a:r>
              <a:rPr lang="en-US" altLang="zh-CN" sz="2400" dirty="0" err="1" smtClean="0"/>
              <a:t>x,e,k</a:t>
            </a:r>
            <a:r>
              <a:rPr lang="en-US" altLang="zh-CN" sz="2400" dirty="0" smtClean="0"/>
              <a:t>]=</a:t>
            </a:r>
            <a:r>
              <a:rPr lang="en-US" altLang="zh-CN" sz="2400" dirty="0" smtClean="0">
                <a:latin typeface="等线" panose="02010600030101010101" pitchFamily="2" charset="-122"/>
                <a:ea typeface="等线" panose="02010600030101010101" pitchFamily="2" charset="-122"/>
              </a:rPr>
              <a:t>∞</a:t>
            </a:r>
            <a:r>
              <a:rPr lang="en-US" altLang="zh-CN" sz="2400" dirty="0" smtClean="0"/>
              <a:t> </a:t>
            </a:r>
            <a:r>
              <a:rPr lang="zh-CN" altLang="en-US" sz="2400" dirty="0" smtClean="0"/>
              <a:t>，当</a:t>
            </a:r>
            <a:r>
              <a:rPr lang="en-US" altLang="zh-CN" sz="2400" dirty="0" smtClean="0"/>
              <a:t>k&gt;1</a:t>
            </a:r>
          </a:p>
          <a:p>
            <a:r>
              <a:rPr lang="zh-CN" altLang="en-US" sz="2400" dirty="0" smtClean="0"/>
              <a:t>否则，我们考虑给第</a:t>
            </a:r>
            <a:r>
              <a:rPr lang="en-US" altLang="zh-CN" sz="2400" dirty="0" smtClean="0"/>
              <a:t>e+1</a:t>
            </a:r>
            <a:r>
              <a:rPr lang="zh-CN" altLang="en-US" sz="2400" dirty="0" smtClean="0"/>
              <a:t>个儿子分配多少个喵星人：</a:t>
            </a:r>
          </a:p>
          <a:p>
            <a:r>
              <a:rPr lang="zh-CN" altLang="en-US" sz="2400" dirty="0" smtClean="0"/>
              <a:t>令</a:t>
            </a:r>
            <a:r>
              <a:rPr lang="en-US" altLang="zh-CN" sz="2400" dirty="0" smtClean="0"/>
              <a:t>y=son</a:t>
            </a:r>
            <a:r>
              <a:rPr lang="en-US" altLang="zh-CN" sz="2400" baseline="-25000" dirty="0"/>
              <a:t>x,e+1</a:t>
            </a:r>
            <a:r>
              <a:rPr lang="en-US" altLang="zh-CN" sz="2400" dirty="0" smtClean="0"/>
              <a:t>,</a:t>
            </a:r>
          </a:p>
          <a:p>
            <a:r>
              <a:rPr lang="en-US" altLang="zh-CN" sz="2400" dirty="0" smtClean="0"/>
              <a:t>f[</a:t>
            </a:r>
            <a:r>
              <a:rPr lang="en-US" altLang="zh-CN" sz="2400" dirty="0" err="1" smtClean="0"/>
              <a:t>x,e,k</a:t>
            </a:r>
            <a:r>
              <a:rPr lang="en-US" altLang="zh-CN" sz="2400" dirty="0" smtClean="0"/>
              <a:t>]=min{f[y,0,i]+|m</a:t>
            </a:r>
            <a:r>
              <a:rPr lang="en-US" altLang="zh-CN" sz="2400" baseline="-25000" dirty="0"/>
              <a:t>y</a:t>
            </a:r>
            <a:r>
              <a:rPr lang="en-US" altLang="zh-CN" sz="2400" dirty="0" smtClean="0"/>
              <a:t>-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|+f[x,e+1,k-i]}</a:t>
            </a:r>
            <a:r>
              <a:rPr lang="zh-CN" altLang="en-US" sz="2400" dirty="0" smtClean="0"/>
              <a:t>，其中</a:t>
            </a:r>
            <a:r>
              <a:rPr lang="en-US" altLang="zh-CN" sz="2400" dirty="0" smtClean="0"/>
              <a:t>0</a:t>
            </a:r>
            <a:r>
              <a:rPr lang="en-US" altLang="zh-CN" sz="2400" dirty="0" smtClean="0">
                <a:latin typeface="等线" panose="02010600030101010101" pitchFamily="2" charset="-122"/>
                <a:ea typeface="等线" panose="02010600030101010101" pitchFamily="2" charset="-122"/>
              </a:rPr>
              <a:t>≤</a:t>
            </a:r>
            <a:r>
              <a:rPr lang="en-US" altLang="zh-CN" sz="2400" dirty="0" smtClean="0"/>
              <a:t>i&lt;k</a:t>
            </a:r>
          </a:p>
          <a:p>
            <a:r>
              <a:rPr lang="en-US" altLang="zh-CN" sz="2400" dirty="0" smtClean="0"/>
              <a:t>|m</a:t>
            </a:r>
            <a:r>
              <a:rPr lang="en-US" altLang="zh-CN" sz="2400" baseline="-25000" dirty="0"/>
              <a:t>y</a:t>
            </a:r>
            <a:r>
              <a:rPr lang="en-US" altLang="zh-CN" sz="2400" dirty="0" smtClean="0"/>
              <a:t>-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|</a:t>
            </a:r>
            <a:r>
              <a:rPr lang="zh-CN" altLang="en-US" sz="2400" dirty="0" smtClean="0"/>
              <a:t>为要保证以</a:t>
            </a:r>
            <a:r>
              <a:rPr lang="en-US" altLang="zh-CN" sz="2400" dirty="0" smtClean="0"/>
              <a:t>y</a:t>
            </a:r>
            <a:r>
              <a:rPr lang="zh-CN" altLang="en-US" sz="2400" dirty="0" smtClean="0"/>
              <a:t>为根的子树里恰好有</a:t>
            </a:r>
            <a:r>
              <a:rPr lang="en-US" altLang="zh-CN" sz="2400" dirty="0" err="1" smtClean="0"/>
              <a:t>i</a:t>
            </a:r>
            <a:r>
              <a:rPr lang="zh-CN" altLang="en-US" sz="2400" dirty="0" smtClean="0"/>
              <a:t>个喵星人所要付出的代价。</a:t>
            </a:r>
            <a:endParaRPr lang="zh-CN" altLang="en-US" sz="2400" dirty="0"/>
          </a:p>
        </p:txBody>
      </p:sp>
      <p:grpSp>
        <p:nvGrpSpPr>
          <p:cNvPr id="33" name="组合 32"/>
          <p:cNvGrpSpPr/>
          <p:nvPr/>
        </p:nvGrpSpPr>
        <p:grpSpPr>
          <a:xfrm>
            <a:off x="8758418" y="1847850"/>
            <a:ext cx="3160066" cy="3416329"/>
            <a:chOff x="8705664" y="463545"/>
            <a:chExt cx="3160066" cy="3416329"/>
          </a:xfrm>
        </p:grpSpPr>
        <p:sp>
          <p:nvSpPr>
            <p:cNvPr id="5" name="椭圆 4"/>
            <p:cNvSpPr/>
            <p:nvPr/>
          </p:nvSpPr>
          <p:spPr>
            <a:xfrm>
              <a:off x="10146076" y="463545"/>
              <a:ext cx="501161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olidFill>
                    <a:schemeClr val="tx1"/>
                  </a:solidFill>
                </a:rPr>
                <a:t>1</a:t>
              </a:r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9662498" y="1267961"/>
              <a:ext cx="501161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solidFill>
                    <a:schemeClr val="tx1"/>
                  </a:solidFill>
                </a:rPr>
                <a:t>x</a:t>
              </a:r>
              <a:endParaRPr lang="zh-CN" alt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8705664" y="2007584"/>
              <a:ext cx="789841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100" dirty="0" smtClean="0">
                  <a:solidFill>
                    <a:schemeClr val="tx1"/>
                  </a:solidFill>
                </a:rPr>
                <a:t>前</a:t>
              </a:r>
              <a:r>
                <a:rPr lang="en-US" altLang="zh-CN" sz="1100" dirty="0" smtClean="0">
                  <a:solidFill>
                    <a:schemeClr val="tx1"/>
                  </a:solidFill>
                </a:rPr>
                <a:t>e</a:t>
              </a:r>
              <a:r>
                <a:rPr lang="zh-CN" altLang="en-US" sz="1100" dirty="0" smtClean="0">
                  <a:solidFill>
                    <a:schemeClr val="tx1"/>
                  </a:solidFill>
                </a:rPr>
                <a:t>个儿子</a:t>
              </a:r>
              <a:endParaRPr lang="zh-CN" alt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9644915" y="2270282"/>
              <a:ext cx="673694" cy="102729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100" dirty="0" smtClean="0">
                  <a:solidFill>
                    <a:schemeClr val="tx1"/>
                  </a:solidFill>
                </a:rPr>
                <a:t>第</a:t>
              </a:r>
              <a:r>
                <a:rPr lang="en-US" altLang="zh-CN" sz="1100" dirty="0" smtClean="0">
                  <a:solidFill>
                    <a:schemeClr val="tx1"/>
                  </a:solidFill>
                </a:rPr>
                <a:t>e+1</a:t>
              </a:r>
              <a:r>
                <a:rPr lang="zh-CN" altLang="en-US" sz="1100" dirty="0" smtClean="0">
                  <a:solidFill>
                    <a:schemeClr val="tx1"/>
                  </a:solidFill>
                </a:rPr>
                <a:t>个儿子</a:t>
              </a:r>
              <a:endParaRPr lang="zh-CN" alt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10573845" y="1267961"/>
              <a:ext cx="1254740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10393477" y="2007584"/>
              <a:ext cx="807738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直接连接符 10"/>
            <p:cNvCxnSpPr>
              <a:stCxn id="5" idx="5"/>
              <a:endCxn id="9" idx="0"/>
            </p:cNvCxnSpPr>
            <p:nvPr/>
          </p:nvCxnSpPr>
          <p:spPr>
            <a:xfrm>
              <a:off x="10573844" y="891313"/>
              <a:ext cx="627371" cy="3766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>
              <a:stCxn id="6" idx="2"/>
              <a:endCxn id="7" idx="0"/>
            </p:cNvCxnSpPr>
            <p:nvPr/>
          </p:nvCxnSpPr>
          <p:spPr>
            <a:xfrm flipH="1">
              <a:off x="9100585" y="1518542"/>
              <a:ext cx="561913" cy="4890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stCxn id="6" idx="4"/>
              <a:endCxn id="8" idx="0"/>
            </p:cNvCxnSpPr>
            <p:nvPr/>
          </p:nvCxnSpPr>
          <p:spPr>
            <a:xfrm>
              <a:off x="9913079" y="1769122"/>
              <a:ext cx="68683" cy="501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>
              <a:stCxn id="6" idx="6"/>
              <a:endCxn id="10" idx="0"/>
            </p:cNvCxnSpPr>
            <p:nvPr/>
          </p:nvCxnSpPr>
          <p:spPr>
            <a:xfrm>
              <a:off x="10163659" y="1518542"/>
              <a:ext cx="633687" cy="4890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文本框 14"/>
            <p:cNvSpPr txBox="1"/>
            <p:nvPr/>
          </p:nvSpPr>
          <p:spPr>
            <a:xfrm>
              <a:off x="9008850" y="1346364"/>
              <a:ext cx="3866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...</a:t>
              </a:r>
              <a:endParaRPr lang="zh-CN" altLang="en-US" sz="2400" dirty="0"/>
            </a:p>
          </p:txBody>
        </p:sp>
        <p:sp>
          <p:nvSpPr>
            <p:cNvPr id="17" name="任意多边形 16"/>
            <p:cNvSpPr/>
            <p:nvPr/>
          </p:nvSpPr>
          <p:spPr>
            <a:xfrm>
              <a:off x="10014438" y="919925"/>
              <a:ext cx="237392" cy="363752"/>
            </a:xfrm>
            <a:custGeom>
              <a:avLst/>
              <a:gdLst>
                <a:gd name="connsiteX0" fmla="*/ 237392 w 237392"/>
                <a:gd name="connsiteY0" fmla="*/ 3267 h 363752"/>
                <a:gd name="connsiteX1" fmla="*/ 96715 w 237392"/>
                <a:gd name="connsiteY1" fmla="*/ 38436 h 363752"/>
                <a:gd name="connsiteX2" fmla="*/ 149469 w 237392"/>
                <a:gd name="connsiteY2" fmla="*/ 275829 h 363752"/>
                <a:gd name="connsiteX3" fmla="*/ 0 w 237392"/>
                <a:gd name="connsiteY3" fmla="*/ 363752 h 363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7392" h="363752">
                  <a:moveTo>
                    <a:pt x="237392" y="3267"/>
                  </a:moveTo>
                  <a:cubicBezTo>
                    <a:pt x="174380" y="-1862"/>
                    <a:pt x="111369" y="-6991"/>
                    <a:pt x="96715" y="38436"/>
                  </a:cubicBezTo>
                  <a:cubicBezTo>
                    <a:pt x="82061" y="83863"/>
                    <a:pt x="165588" y="221610"/>
                    <a:pt x="149469" y="275829"/>
                  </a:cubicBezTo>
                  <a:cubicBezTo>
                    <a:pt x="133350" y="330048"/>
                    <a:pt x="66675" y="346900"/>
                    <a:pt x="0" y="36375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9598521" y="2110138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b="1" dirty="0" smtClean="0"/>
                <a:t>y</a:t>
              </a:r>
              <a:endParaRPr lang="zh-CN" altLang="en-US" sz="2000" b="1" dirty="0"/>
            </a:p>
          </p:txBody>
        </p:sp>
        <p:cxnSp>
          <p:nvCxnSpPr>
            <p:cNvPr id="21" name="直接箭头连接符 20"/>
            <p:cNvCxnSpPr/>
            <p:nvPr/>
          </p:nvCxnSpPr>
          <p:spPr>
            <a:xfrm flipV="1">
              <a:off x="10014438" y="3297573"/>
              <a:ext cx="0" cy="26269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文本框 21"/>
            <p:cNvSpPr txBox="1"/>
            <p:nvPr/>
          </p:nvSpPr>
          <p:spPr>
            <a:xfrm>
              <a:off x="9598521" y="3510542"/>
              <a:ext cx="9284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>
                  <a:solidFill>
                    <a:srgbClr val="C00000"/>
                  </a:solidFill>
                </a:rPr>
                <a:t>分配</a:t>
              </a:r>
              <a:r>
                <a:rPr lang="en-US" altLang="zh-CN" dirty="0" err="1" smtClean="0">
                  <a:solidFill>
                    <a:srgbClr val="C00000"/>
                  </a:solidFill>
                </a:rPr>
                <a:t>i</a:t>
              </a:r>
              <a:r>
                <a:rPr lang="zh-CN" altLang="en-US" dirty="0" smtClean="0">
                  <a:solidFill>
                    <a:srgbClr val="C00000"/>
                  </a:solidFill>
                </a:rPr>
                <a:t>个</a:t>
              </a:r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9530753" y="1091138"/>
              <a:ext cx="1956156" cy="1666798"/>
            </a:xfrm>
            <a:custGeom>
              <a:avLst/>
              <a:gdLst>
                <a:gd name="connsiteX0" fmla="*/ 1538762 w 1956156"/>
                <a:gd name="connsiteY0" fmla="*/ 1652062 h 1666798"/>
                <a:gd name="connsiteX1" fmla="*/ 1952001 w 1956156"/>
                <a:gd name="connsiteY1" fmla="*/ 1397085 h 1666798"/>
                <a:gd name="connsiteX2" fmla="*/ 1723401 w 1956156"/>
                <a:gd name="connsiteY2" fmla="*/ 860754 h 1666798"/>
                <a:gd name="connsiteX3" fmla="*/ 1274993 w 1956156"/>
                <a:gd name="connsiteY3" fmla="*/ 755247 h 1666798"/>
                <a:gd name="connsiteX4" fmla="*/ 677116 w 1956156"/>
                <a:gd name="connsiteY4" fmla="*/ 183747 h 1666798"/>
                <a:gd name="connsiteX5" fmla="*/ 193539 w 1956156"/>
                <a:gd name="connsiteY5" fmla="*/ 7900 h 1666798"/>
                <a:gd name="connsiteX6" fmla="*/ 109 w 1956156"/>
                <a:gd name="connsiteY6" fmla="*/ 394762 h 1666798"/>
                <a:gd name="connsiteX7" fmla="*/ 175955 w 1956156"/>
                <a:gd name="connsiteY7" fmla="*/ 772831 h 1666798"/>
                <a:gd name="connsiteX8" fmla="*/ 738662 w 1956156"/>
                <a:gd name="connsiteY8" fmla="*/ 1142108 h 1666798"/>
                <a:gd name="connsiteX9" fmla="*/ 1020016 w 1956156"/>
                <a:gd name="connsiteY9" fmla="*/ 1581724 h 1666798"/>
                <a:gd name="connsiteX10" fmla="*/ 1538762 w 1956156"/>
                <a:gd name="connsiteY10" fmla="*/ 1652062 h 1666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56156" h="1666798">
                  <a:moveTo>
                    <a:pt x="1538762" y="1652062"/>
                  </a:moveTo>
                  <a:cubicBezTo>
                    <a:pt x="1694093" y="1621289"/>
                    <a:pt x="1921228" y="1528970"/>
                    <a:pt x="1952001" y="1397085"/>
                  </a:cubicBezTo>
                  <a:cubicBezTo>
                    <a:pt x="1982774" y="1265200"/>
                    <a:pt x="1836236" y="967727"/>
                    <a:pt x="1723401" y="860754"/>
                  </a:cubicBezTo>
                  <a:cubicBezTo>
                    <a:pt x="1610566" y="753781"/>
                    <a:pt x="1449374" y="868081"/>
                    <a:pt x="1274993" y="755247"/>
                  </a:cubicBezTo>
                  <a:cubicBezTo>
                    <a:pt x="1100612" y="642413"/>
                    <a:pt x="857358" y="308305"/>
                    <a:pt x="677116" y="183747"/>
                  </a:cubicBezTo>
                  <a:cubicBezTo>
                    <a:pt x="496874" y="59189"/>
                    <a:pt x="306373" y="-27269"/>
                    <a:pt x="193539" y="7900"/>
                  </a:cubicBezTo>
                  <a:cubicBezTo>
                    <a:pt x="80705" y="43069"/>
                    <a:pt x="3040" y="267274"/>
                    <a:pt x="109" y="394762"/>
                  </a:cubicBezTo>
                  <a:cubicBezTo>
                    <a:pt x="-2822" y="522250"/>
                    <a:pt x="52863" y="648273"/>
                    <a:pt x="175955" y="772831"/>
                  </a:cubicBezTo>
                  <a:cubicBezTo>
                    <a:pt x="299047" y="897389"/>
                    <a:pt x="597985" y="1007293"/>
                    <a:pt x="738662" y="1142108"/>
                  </a:cubicBezTo>
                  <a:cubicBezTo>
                    <a:pt x="879339" y="1276923"/>
                    <a:pt x="882270" y="1495266"/>
                    <a:pt x="1020016" y="1581724"/>
                  </a:cubicBezTo>
                  <a:cubicBezTo>
                    <a:pt x="1157762" y="1668182"/>
                    <a:pt x="1383431" y="1682835"/>
                    <a:pt x="1538762" y="1652062"/>
                  </a:cubicBezTo>
                  <a:close/>
                </a:path>
              </a:pathLst>
            </a:cu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5" name="直接箭头连接符 24"/>
            <p:cNvCxnSpPr/>
            <p:nvPr/>
          </p:nvCxnSpPr>
          <p:spPr>
            <a:xfrm flipH="1" flipV="1">
              <a:off x="11152945" y="2636907"/>
              <a:ext cx="48270" cy="4227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本框 25"/>
            <p:cNvSpPr txBox="1"/>
            <p:nvPr/>
          </p:nvSpPr>
          <p:spPr>
            <a:xfrm>
              <a:off x="10712850" y="3058848"/>
              <a:ext cx="1152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>
                  <a:solidFill>
                    <a:srgbClr val="C00000"/>
                  </a:solidFill>
                </a:rPr>
                <a:t>分配</a:t>
              </a:r>
              <a:r>
                <a:rPr lang="en-US" altLang="zh-CN" dirty="0" smtClean="0">
                  <a:solidFill>
                    <a:srgbClr val="C00000"/>
                  </a:solidFill>
                </a:rPr>
                <a:t>k-</a:t>
              </a:r>
              <a:r>
                <a:rPr lang="en-US" altLang="zh-CN" dirty="0" err="1" smtClean="0">
                  <a:solidFill>
                    <a:srgbClr val="C00000"/>
                  </a:solidFill>
                </a:rPr>
                <a:t>i</a:t>
              </a:r>
              <a:r>
                <a:rPr lang="zh-CN" altLang="en-US" dirty="0" smtClean="0">
                  <a:solidFill>
                    <a:srgbClr val="C00000"/>
                  </a:solidFill>
                </a:rPr>
                <a:t>个</a:t>
              </a:r>
              <a:endParaRPr lang="zh-CN" alt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547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树形</a:t>
            </a:r>
            <a:r>
              <a:rPr lang="en-US" altLang="zh-CN" dirty="0" smtClean="0"/>
              <a:t>DP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85928"/>
            <a:ext cx="10515600" cy="4351338"/>
          </a:xfrm>
        </p:spPr>
        <p:txBody>
          <a:bodyPr>
            <a:normAutofit/>
          </a:bodyPr>
          <a:lstStyle/>
          <a:p>
            <a:r>
              <a:rPr lang="zh-CN" altLang="en-US" sz="2000" dirty="0" smtClean="0"/>
              <a:t>最终答案的统计：</a:t>
            </a:r>
          </a:p>
          <a:p>
            <a:r>
              <a:rPr lang="zh-CN" altLang="en-US" sz="2000" dirty="0" smtClean="0"/>
              <a:t>以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号点为根，枚举树中每一个点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，考虑如果最终结果是以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为根的一个连通子树的话，实际付出的代价就是以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为根的子树之外的喵星人到达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的距离之和，再加上</a:t>
            </a:r>
            <a:r>
              <a:rPr lang="en-US" altLang="zh-CN" sz="2000" dirty="0" smtClean="0"/>
              <a:t>f[x,0,total_num]</a:t>
            </a:r>
            <a:r>
              <a:rPr lang="zh-CN" altLang="en-US" sz="2000" dirty="0" smtClean="0"/>
              <a:t>，</a:t>
            </a:r>
            <a:r>
              <a:rPr lang="en-US" altLang="zh-CN" sz="2000" dirty="0" err="1" smtClean="0"/>
              <a:t>total_num</a:t>
            </a:r>
            <a:r>
              <a:rPr lang="zh-CN" altLang="en-US" sz="2000" dirty="0" smtClean="0"/>
              <a:t>为总的喵星人数。</a:t>
            </a:r>
            <a:endParaRPr lang="zh-CN" altLang="en-US" sz="2000" dirty="0"/>
          </a:p>
        </p:txBody>
      </p:sp>
      <p:grpSp>
        <p:nvGrpSpPr>
          <p:cNvPr id="4" name="组合 3"/>
          <p:cNvGrpSpPr/>
          <p:nvPr/>
        </p:nvGrpSpPr>
        <p:grpSpPr>
          <a:xfrm>
            <a:off x="6096000" y="2853278"/>
            <a:ext cx="3796138" cy="2834028"/>
            <a:chOff x="8705664" y="463545"/>
            <a:chExt cx="3796138" cy="2834028"/>
          </a:xfrm>
        </p:grpSpPr>
        <p:sp>
          <p:nvSpPr>
            <p:cNvPr id="5" name="椭圆 4"/>
            <p:cNvSpPr/>
            <p:nvPr/>
          </p:nvSpPr>
          <p:spPr>
            <a:xfrm>
              <a:off x="10146076" y="463545"/>
              <a:ext cx="501161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olidFill>
                    <a:schemeClr val="tx1"/>
                  </a:solidFill>
                </a:rPr>
                <a:t>1</a:t>
              </a:r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9662498" y="1267961"/>
              <a:ext cx="501161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solidFill>
                    <a:schemeClr val="tx1"/>
                  </a:solidFill>
                </a:rPr>
                <a:t>x</a:t>
              </a:r>
              <a:endParaRPr lang="zh-CN" alt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8705664" y="2007584"/>
              <a:ext cx="789841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9644915" y="2270282"/>
              <a:ext cx="673694" cy="102729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11247062" y="1173663"/>
              <a:ext cx="1254740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10393477" y="2007584"/>
              <a:ext cx="807738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直接连接符 10"/>
            <p:cNvCxnSpPr>
              <a:stCxn id="5" idx="5"/>
              <a:endCxn id="9" idx="0"/>
            </p:cNvCxnSpPr>
            <p:nvPr/>
          </p:nvCxnSpPr>
          <p:spPr>
            <a:xfrm>
              <a:off x="10573844" y="891313"/>
              <a:ext cx="1300588" cy="282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>
              <a:stCxn id="6" idx="2"/>
              <a:endCxn id="7" idx="0"/>
            </p:cNvCxnSpPr>
            <p:nvPr/>
          </p:nvCxnSpPr>
          <p:spPr>
            <a:xfrm flipH="1">
              <a:off x="9100585" y="1518542"/>
              <a:ext cx="561913" cy="4890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stCxn id="6" idx="4"/>
              <a:endCxn id="8" idx="0"/>
            </p:cNvCxnSpPr>
            <p:nvPr/>
          </p:nvCxnSpPr>
          <p:spPr>
            <a:xfrm>
              <a:off x="9913079" y="1769122"/>
              <a:ext cx="68683" cy="501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>
              <a:stCxn id="6" idx="6"/>
              <a:endCxn id="10" idx="0"/>
            </p:cNvCxnSpPr>
            <p:nvPr/>
          </p:nvCxnSpPr>
          <p:spPr>
            <a:xfrm>
              <a:off x="10163659" y="1518542"/>
              <a:ext cx="633687" cy="4890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任意多边形 15"/>
            <p:cNvSpPr/>
            <p:nvPr/>
          </p:nvSpPr>
          <p:spPr>
            <a:xfrm>
              <a:off x="10014438" y="919925"/>
              <a:ext cx="237392" cy="363752"/>
            </a:xfrm>
            <a:custGeom>
              <a:avLst/>
              <a:gdLst>
                <a:gd name="connsiteX0" fmla="*/ 237392 w 237392"/>
                <a:gd name="connsiteY0" fmla="*/ 3267 h 363752"/>
                <a:gd name="connsiteX1" fmla="*/ 96715 w 237392"/>
                <a:gd name="connsiteY1" fmla="*/ 38436 h 363752"/>
                <a:gd name="connsiteX2" fmla="*/ 149469 w 237392"/>
                <a:gd name="connsiteY2" fmla="*/ 275829 h 363752"/>
                <a:gd name="connsiteX3" fmla="*/ 0 w 237392"/>
                <a:gd name="connsiteY3" fmla="*/ 363752 h 363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7392" h="363752">
                  <a:moveTo>
                    <a:pt x="237392" y="3267"/>
                  </a:moveTo>
                  <a:cubicBezTo>
                    <a:pt x="174380" y="-1862"/>
                    <a:pt x="111369" y="-6991"/>
                    <a:pt x="96715" y="38436"/>
                  </a:cubicBezTo>
                  <a:cubicBezTo>
                    <a:pt x="82061" y="83863"/>
                    <a:pt x="165588" y="221610"/>
                    <a:pt x="149469" y="275829"/>
                  </a:cubicBezTo>
                  <a:cubicBezTo>
                    <a:pt x="133350" y="330048"/>
                    <a:pt x="66675" y="346900"/>
                    <a:pt x="0" y="36375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4" name="任意多边形 23"/>
          <p:cNvSpPr/>
          <p:nvPr/>
        </p:nvSpPr>
        <p:spPr>
          <a:xfrm>
            <a:off x="7235800" y="2615596"/>
            <a:ext cx="2803195" cy="1650372"/>
          </a:xfrm>
          <a:custGeom>
            <a:avLst/>
            <a:gdLst>
              <a:gd name="connsiteX0" fmla="*/ 2301553 w 2803195"/>
              <a:gd name="connsiteY0" fmla="*/ 522289 h 1650372"/>
              <a:gd name="connsiteX1" fmla="*/ 1431542 w 2803195"/>
              <a:gd name="connsiteY1" fmla="*/ 113916 h 1650372"/>
              <a:gd name="connsiteX2" fmla="*/ 135402 w 2803195"/>
              <a:gd name="connsiteY2" fmla="*/ 34017 h 1650372"/>
              <a:gd name="connsiteX3" fmla="*/ 99891 w 2803195"/>
              <a:gd name="connsiteY3" fmla="*/ 602188 h 1650372"/>
              <a:gd name="connsiteX4" fmla="*/ 668062 w 2803195"/>
              <a:gd name="connsiteY4" fmla="*/ 1010560 h 1650372"/>
              <a:gd name="connsiteX5" fmla="*/ 2044101 w 2803195"/>
              <a:gd name="connsiteY5" fmla="*/ 1649753 h 1650372"/>
              <a:gd name="connsiteX6" fmla="*/ 2798703 w 2803195"/>
              <a:gd name="connsiteY6" fmla="*/ 1117092 h 1650372"/>
              <a:gd name="connsiteX7" fmla="*/ 2301553 w 2803195"/>
              <a:gd name="connsiteY7" fmla="*/ 522289 h 165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03195" h="1650372">
                <a:moveTo>
                  <a:pt x="2301553" y="522289"/>
                </a:moveTo>
                <a:cubicBezTo>
                  <a:pt x="2073693" y="355093"/>
                  <a:pt x="1792567" y="195295"/>
                  <a:pt x="1431542" y="113916"/>
                </a:cubicBezTo>
                <a:cubicBezTo>
                  <a:pt x="1070517" y="32537"/>
                  <a:pt x="357344" y="-47362"/>
                  <a:pt x="135402" y="34017"/>
                </a:cubicBezTo>
                <a:cubicBezTo>
                  <a:pt x="-86540" y="115396"/>
                  <a:pt x="11114" y="439431"/>
                  <a:pt x="99891" y="602188"/>
                </a:cubicBezTo>
                <a:cubicBezTo>
                  <a:pt x="188668" y="764945"/>
                  <a:pt x="344027" y="835966"/>
                  <a:pt x="668062" y="1010560"/>
                </a:cubicBezTo>
                <a:cubicBezTo>
                  <a:pt x="992097" y="1185154"/>
                  <a:pt x="1688994" y="1631998"/>
                  <a:pt x="2044101" y="1649753"/>
                </a:cubicBezTo>
                <a:cubicBezTo>
                  <a:pt x="2399208" y="1667508"/>
                  <a:pt x="2752835" y="1299084"/>
                  <a:pt x="2798703" y="1117092"/>
                </a:cubicBezTo>
                <a:cubicBezTo>
                  <a:pt x="2844571" y="935100"/>
                  <a:pt x="2529413" y="689485"/>
                  <a:pt x="2301553" y="522289"/>
                </a:cubicBezTo>
                <a:close/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7551625" y="3548828"/>
            <a:ext cx="188912" cy="21777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3030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树形</a:t>
            </a:r>
            <a:r>
              <a:rPr lang="en-US" altLang="zh-CN" dirty="0" smtClean="0"/>
              <a:t>DP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585928"/>
            <a:ext cx="10515600" cy="4351338"/>
          </a:xfrm>
        </p:spPr>
        <p:txBody>
          <a:bodyPr>
            <a:normAutofit/>
          </a:bodyPr>
          <a:lstStyle/>
          <a:p>
            <a:r>
              <a:rPr lang="zh-CN" altLang="en-US" sz="2000" dirty="0" smtClean="0"/>
              <a:t>计算以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为根的子树之外的喵星人到达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的距离之和：</a:t>
            </a:r>
          </a:p>
          <a:p>
            <a:r>
              <a:rPr lang="zh-CN" altLang="en-US" sz="2000" dirty="0" smtClean="0"/>
              <a:t>先以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号点为根</a:t>
            </a:r>
            <a:r>
              <a:rPr lang="en-US" altLang="zh-CN" sz="2000" dirty="0" err="1" smtClean="0"/>
              <a:t>dfs</a:t>
            </a:r>
            <a:r>
              <a:rPr lang="zh-CN" altLang="en-US" sz="2000" dirty="0" smtClean="0"/>
              <a:t>，求出树中以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为根的子树中所有的喵到达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的距离之和，记为</a:t>
            </a:r>
            <a:r>
              <a:rPr lang="en-US" altLang="zh-CN" sz="2000" dirty="0" err="1" smtClean="0"/>
              <a:t>tot_dis</a:t>
            </a:r>
            <a:r>
              <a:rPr lang="en-US" altLang="zh-CN" sz="2000" dirty="0" smtClean="0"/>
              <a:t>[x]</a:t>
            </a:r>
            <a:r>
              <a:rPr lang="zh-CN" altLang="en-US" sz="2000" dirty="0" smtClean="0"/>
              <a:t>；</a:t>
            </a:r>
          </a:p>
          <a:p>
            <a:r>
              <a:rPr lang="zh-CN" altLang="en-US" sz="2000" dirty="0" smtClean="0"/>
              <a:t>换根，以每一个点</a:t>
            </a:r>
            <a:r>
              <a:rPr lang="en-US" altLang="zh-CN" sz="2000" dirty="0" err="1" smtClean="0"/>
              <a:t>i</a:t>
            </a:r>
            <a:r>
              <a:rPr lang="zh-CN" altLang="en-US" sz="2000" dirty="0" smtClean="0"/>
              <a:t>为树根出发</a:t>
            </a:r>
            <a:r>
              <a:rPr lang="en-US" altLang="zh-CN" sz="2000" dirty="0" err="1" smtClean="0"/>
              <a:t>dfs</a:t>
            </a:r>
            <a:r>
              <a:rPr lang="zh-CN" altLang="en-US" sz="2000" dirty="0" smtClean="0"/>
              <a:t>，求出这棵树中所有喵到树根</a:t>
            </a:r>
            <a:r>
              <a:rPr lang="en-US" altLang="zh-CN" sz="2000" dirty="0" err="1" smtClean="0"/>
              <a:t>i</a:t>
            </a:r>
            <a:r>
              <a:rPr lang="zh-CN" altLang="en-US" sz="2000" dirty="0" smtClean="0"/>
              <a:t>的距离总和，记为</a:t>
            </a:r>
            <a:r>
              <a:rPr lang="en-US" altLang="zh-CN" sz="2000" dirty="0" err="1" smtClean="0"/>
              <a:t>all_dis</a:t>
            </a:r>
            <a:r>
              <a:rPr lang="en-US" altLang="zh-CN" sz="2000" dirty="0" smtClean="0"/>
              <a:t>[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]</a:t>
            </a:r>
            <a:r>
              <a:rPr lang="zh-CN" altLang="en-US" sz="2000" dirty="0" smtClean="0"/>
              <a:t>；</a:t>
            </a:r>
          </a:p>
          <a:p>
            <a:r>
              <a:rPr lang="zh-CN" altLang="en-US" sz="2000" dirty="0" smtClean="0"/>
              <a:t>以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为根的子树之外的喵星人到达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的距离之和即为</a:t>
            </a:r>
            <a:r>
              <a:rPr lang="en-US" altLang="zh-CN" sz="2000" dirty="0" err="1" smtClean="0"/>
              <a:t>all_dis</a:t>
            </a:r>
            <a:r>
              <a:rPr lang="en-US" altLang="zh-CN" sz="2000" dirty="0" smtClean="0"/>
              <a:t>[x]-</a:t>
            </a:r>
            <a:r>
              <a:rPr lang="en-US" altLang="zh-CN" sz="2000" dirty="0" err="1" smtClean="0"/>
              <a:t>tot_dis</a:t>
            </a:r>
            <a:r>
              <a:rPr lang="en-US" altLang="zh-CN" sz="2000" dirty="0" smtClean="0"/>
              <a:t>[x]</a:t>
            </a:r>
            <a:r>
              <a:rPr lang="zh-CN" altLang="en-US" sz="2000" dirty="0" smtClean="0"/>
              <a:t>。</a:t>
            </a:r>
          </a:p>
          <a:p>
            <a:r>
              <a:rPr lang="zh-CN" altLang="en-US" sz="2000" dirty="0" smtClean="0"/>
              <a:t>算法总的时间复杂度为</a:t>
            </a:r>
            <a:r>
              <a:rPr lang="en-US" altLang="zh-CN" sz="2000" dirty="0" smtClean="0"/>
              <a:t>O(n</a:t>
            </a:r>
            <a:r>
              <a:rPr lang="en-US" altLang="zh-CN" sz="2000" baseline="30000" dirty="0" smtClean="0"/>
              <a:t>3</a:t>
            </a:r>
            <a:r>
              <a:rPr lang="en-US" altLang="zh-CN" sz="2000" dirty="0" smtClean="0"/>
              <a:t>)</a:t>
            </a:r>
            <a:r>
              <a:rPr lang="zh-CN" altLang="en-US" sz="2000" dirty="0" smtClean="0"/>
              <a:t>。</a:t>
            </a:r>
            <a:endParaRPr lang="zh-CN" altLang="en-US" sz="2000" dirty="0"/>
          </a:p>
        </p:txBody>
      </p:sp>
      <p:grpSp>
        <p:nvGrpSpPr>
          <p:cNvPr id="4" name="组合 3"/>
          <p:cNvGrpSpPr/>
          <p:nvPr/>
        </p:nvGrpSpPr>
        <p:grpSpPr>
          <a:xfrm>
            <a:off x="7631838" y="3456959"/>
            <a:ext cx="3796138" cy="2834028"/>
            <a:chOff x="8705664" y="463545"/>
            <a:chExt cx="3796138" cy="2834028"/>
          </a:xfrm>
        </p:grpSpPr>
        <p:sp>
          <p:nvSpPr>
            <p:cNvPr id="5" name="椭圆 4"/>
            <p:cNvSpPr/>
            <p:nvPr/>
          </p:nvSpPr>
          <p:spPr>
            <a:xfrm>
              <a:off x="10146076" y="463545"/>
              <a:ext cx="501161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olidFill>
                    <a:schemeClr val="tx1"/>
                  </a:solidFill>
                </a:rPr>
                <a:t>1</a:t>
              </a:r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9662498" y="1267961"/>
              <a:ext cx="501161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solidFill>
                    <a:schemeClr val="tx1"/>
                  </a:solidFill>
                </a:rPr>
                <a:t>x</a:t>
              </a:r>
              <a:endParaRPr lang="zh-CN" alt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8705664" y="2007584"/>
              <a:ext cx="789841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9644915" y="2270282"/>
              <a:ext cx="673694" cy="102729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11247062" y="1173663"/>
              <a:ext cx="1254740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10393477" y="2007584"/>
              <a:ext cx="807738" cy="5011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直接连接符 10"/>
            <p:cNvCxnSpPr>
              <a:stCxn id="5" idx="5"/>
              <a:endCxn id="9" idx="0"/>
            </p:cNvCxnSpPr>
            <p:nvPr/>
          </p:nvCxnSpPr>
          <p:spPr>
            <a:xfrm>
              <a:off x="10573844" y="891313"/>
              <a:ext cx="1300588" cy="282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>
              <a:stCxn id="6" idx="2"/>
              <a:endCxn id="7" idx="0"/>
            </p:cNvCxnSpPr>
            <p:nvPr/>
          </p:nvCxnSpPr>
          <p:spPr>
            <a:xfrm flipH="1">
              <a:off x="9100585" y="1518542"/>
              <a:ext cx="561913" cy="4890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stCxn id="6" idx="4"/>
              <a:endCxn id="8" idx="0"/>
            </p:cNvCxnSpPr>
            <p:nvPr/>
          </p:nvCxnSpPr>
          <p:spPr>
            <a:xfrm>
              <a:off x="9913079" y="1769122"/>
              <a:ext cx="68683" cy="501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>
              <a:stCxn id="6" idx="6"/>
              <a:endCxn id="10" idx="0"/>
            </p:cNvCxnSpPr>
            <p:nvPr/>
          </p:nvCxnSpPr>
          <p:spPr>
            <a:xfrm>
              <a:off x="10163659" y="1518542"/>
              <a:ext cx="633687" cy="4890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任意多边形 14"/>
            <p:cNvSpPr/>
            <p:nvPr/>
          </p:nvSpPr>
          <p:spPr>
            <a:xfrm>
              <a:off x="10014438" y="919925"/>
              <a:ext cx="237392" cy="363752"/>
            </a:xfrm>
            <a:custGeom>
              <a:avLst/>
              <a:gdLst>
                <a:gd name="connsiteX0" fmla="*/ 237392 w 237392"/>
                <a:gd name="connsiteY0" fmla="*/ 3267 h 363752"/>
                <a:gd name="connsiteX1" fmla="*/ 96715 w 237392"/>
                <a:gd name="connsiteY1" fmla="*/ 38436 h 363752"/>
                <a:gd name="connsiteX2" fmla="*/ 149469 w 237392"/>
                <a:gd name="connsiteY2" fmla="*/ 275829 h 363752"/>
                <a:gd name="connsiteX3" fmla="*/ 0 w 237392"/>
                <a:gd name="connsiteY3" fmla="*/ 363752 h 363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7392" h="363752">
                  <a:moveTo>
                    <a:pt x="237392" y="3267"/>
                  </a:moveTo>
                  <a:cubicBezTo>
                    <a:pt x="174380" y="-1862"/>
                    <a:pt x="111369" y="-6991"/>
                    <a:pt x="96715" y="38436"/>
                  </a:cubicBezTo>
                  <a:cubicBezTo>
                    <a:pt x="82061" y="83863"/>
                    <a:pt x="165588" y="221610"/>
                    <a:pt x="149469" y="275829"/>
                  </a:cubicBezTo>
                  <a:cubicBezTo>
                    <a:pt x="133350" y="330048"/>
                    <a:pt x="66675" y="346900"/>
                    <a:pt x="0" y="36375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任意多边形 15"/>
          <p:cNvSpPr/>
          <p:nvPr/>
        </p:nvSpPr>
        <p:spPr>
          <a:xfrm>
            <a:off x="8771638" y="3219277"/>
            <a:ext cx="2803195" cy="1650372"/>
          </a:xfrm>
          <a:custGeom>
            <a:avLst/>
            <a:gdLst>
              <a:gd name="connsiteX0" fmla="*/ 2301553 w 2803195"/>
              <a:gd name="connsiteY0" fmla="*/ 522289 h 1650372"/>
              <a:gd name="connsiteX1" fmla="*/ 1431542 w 2803195"/>
              <a:gd name="connsiteY1" fmla="*/ 113916 h 1650372"/>
              <a:gd name="connsiteX2" fmla="*/ 135402 w 2803195"/>
              <a:gd name="connsiteY2" fmla="*/ 34017 h 1650372"/>
              <a:gd name="connsiteX3" fmla="*/ 99891 w 2803195"/>
              <a:gd name="connsiteY3" fmla="*/ 602188 h 1650372"/>
              <a:gd name="connsiteX4" fmla="*/ 668062 w 2803195"/>
              <a:gd name="connsiteY4" fmla="*/ 1010560 h 1650372"/>
              <a:gd name="connsiteX5" fmla="*/ 2044101 w 2803195"/>
              <a:gd name="connsiteY5" fmla="*/ 1649753 h 1650372"/>
              <a:gd name="connsiteX6" fmla="*/ 2798703 w 2803195"/>
              <a:gd name="connsiteY6" fmla="*/ 1117092 h 1650372"/>
              <a:gd name="connsiteX7" fmla="*/ 2301553 w 2803195"/>
              <a:gd name="connsiteY7" fmla="*/ 522289 h 165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03195" h="1650372">
                <a:moveTo>
                  <a:pt x="2301553" y="522289"/>
                </a:moveTo>
                <a:cubicBezTo>
                  <a:pt x="2073693" y="355093"/>
                  <a:pt x="1792567" y="195295"/>
                  <a:pt x="1431542" y="113916"/>
                </a:cubicBezTo>
                <a:cubicBezTo>
                  <a:pt x="1070517" y="32537"/>
                  <a:pt x="357344" y="-47362"/>
                  <a:pt x="135402" y="34017"/>
                </a:cubicBezTo>
                <a:cubicBezTo>
                  <a:pt x="-86540" y="115396"/>
                  <a:pt x="11114" y="439431"/>
                  <a:pt x="99891" y="602188"/>
                </a:cubicBezTo>
                <a:cubicBezTo>
                  <a:pt x="188668" y="764945"/>
                  <a:pt x="344027" y="835966"/>
                  <a:pt x="668062" y="1010560"/>
                </a:cubicBezTo>
                <a:cubicBezTo>
                  <a:pt x="992097" y="1185154"/>
                  <a:pt x="1688994" y="1631998"/>
                  <a:pt x="2044101" y="1649753"/>
                </a:cubicBezTo>
                <a:cubicBezTo>
                  <a:pt x="2399208" y="1667508"/>
                  <a:pt x="2752835" y="1299084"/>
                  <a:pt x="2798703" y="1117092"/>
                </a:cubicBezTo>
                <a:cubicBezTo>
                  <a:pt x="2844571" y="935100"/>
                  <a:pt x="2529413" y="689485"/>
                  <a:pt x="2301553" y="522289"/>
                </a:cubicBezTo>
                <a:close/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>
            <a:off x="7351475" y="4767309"/>
            <a:ext cx="3050941" cy="1609168"/>
          </a:xfrm>
          <a:custGeom>
            <a:avLst/>
            <a:gdLst>
              <a:gd name="connsiteX0" fmla="*/ 620673 w 3050941"/>
              <a:gd name="connsiteY0" fmla="*/ 0 h 1609168"/>
              <a:gd name="connsiteX1" fmla="*/ 16991 w 3050941"/>
              <a:gd name="connsiteY1" fmla="*/ 310718 h 1609168"/>
              <a:gd name="connsiteX2" fmla="*/ 247810 w 3050941"/>
              <a:gd name="connsiteY2" fmla="*/ 1047565 h 1609168"/>
              <a:gd name="connsiteX3" fmla="*/ 1082311 w 3050941"/>
              <a:gd name="connsiteY3" fmla="*/ 1526959 h 1609168"/>
              <a:gd name="connsiteX4" fmla="*/ 2103243 w 3050941"/>
              <a:gd name="connsiteY4" fmla="*/ 1544714 h 1609168"/>
              <a:gd name="connsiteX5" fmla="*/ 2893356 w 3050941"/>
              <a:gd name="connsiteY5" fmla="*/ 878889 h 1609168"/>
              <a:gd name="connsiteX6" fmla="*/ 2822335 w 3050941"/>
              <a:gd name="connsiteY6" fmla="*/ 186431 h 1609168"/>
              <a:gd name="connsiteX7" fmla="*/ 567407 w 3050941"/>
              <a:gd name="connsiteY7" fmla="*/ 17755 h 1609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50941" h="1609168">
                <a:moveTo>
                  <a:pt x="620673" y="0"/>
                </a:moveTo>
                <a:cubicBezTo>
                  <a:pt x="349904" y="68062"/>
                  <a:pt x="79135" y="136124"/>
                  <a:pt x="16991" y="310718"/>
                </a:cubicBezTo>
                <a:cubicBezTo>
                  <a:pt x="-45153" y="485312"/>
                  <a:pt x="70257" y="844858"/>
                  <a:pt x="247810" y="1047565"/>
                </a:cubicBezTo>
                <a:cubicBezTo>
                  <a:pt x="425363" y="1250272"/>
                  <a:pt x="773072" y="1444101"/>
                  <a:pt x="1082311" y="1526959"/>
                </a:cubicBezTo>
                <a:cubicBezTo>
                  <a:pt x="1391550" y="1609817"/>
                  <a:pt x="1801402" y="1652726"/>
                  <a:pt x="2103243" y="1544714"/>
                </a:cubicBezTo>
                <a:cubicBezTo>
                  <a:pt x="2405084" y="1436702"/>
                  <a:pt x="2773507" y="1105270"/>
                  <a:pt x="2893356" y="878889"/>
                </a:cubicBezTo>
                <a:cubicBezTo>
                  <a:pt x="3013205" y="652508"/>
                  <a:pt x="3209993" y="329953"/>
                  <a:pt x="2822335" y="186431"/>
                </a:cubicBezTo>
                <a:cubicBezTo>
                  <a:pt x="2434677" y="42909"/>
                  <a:pt x="1501042" y="30332"/>
                  <a:pt x="567407" y="17755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6260658" y="5000998"/>
            <a:ext cx="11737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err="1" smtClean="0"/>
              <a:t>tot_dis</a:t>
            </a:r>
            <a:r>
              <a:rPr lang="en-US" altLang="zh-CN" sz="2000" dirty="0" smtClean="0"/>
              <a:t>[x]</a:t>
            </a:r>
            <a:endParaRPr lang="zh-CN" altLang="en-US" sz="2000" dirty="0"/>
          </a:p>
        </p:txBody>
      </p:sp>
      <p:sp>
        <p:nvSpPr>
          <p:cNvPr id="20" name="文本框 19"/>
          <p:cNvSpPr txBox="1"/>
          <p:nvPr/>
        </p:nvSpPr>
        <p:spPr>
          <a:xfrm>
            <a:off x="9534113" y="2967872"/>
            <a:ext cx="2223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err="1" smtClean="0">
                <a:solidFill>
                  <a:srgbClr val="FF0000"/>
                </a:solidFill>
              </a:rPr>
              <a:t>all_dis</a:t>
            </a:r>
            <a:r>
              <a:rPr lang="en-US" altLang="zh-CN" sz="2000" dirty="0" smtClean="0">
                <a:solidFill>
                  <a:srgbClr val="FF0000"/>
                </a:solidFill>
              </a:rPr>
              <a:t>[x]-</a:t>
            </a:r>
            <a:r>
              <a:rPr lang="en-US" altLang="zh-CN" sz="2000" dirty="0" err="1" smtClean="0">
                <a:solidFill>
                  <a:srgbClr val="FF0000"/>
                </a:solidFill>
              </a:rPr>
              <a:t>tot_dis</a:t>
            </a:r>
            <a:r>
              <a:rPr lang="en-US" altLang="zh-CN" sz="2000" dirty="0" smtClean="0">
                <a:solidFill>
                  <a:srgbClr val="FF0000"/>
                </a:solidFill>
              </a:rPr>
              <a:t>[x]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320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950</Words>
  <Application>Microsoft Office PowerPoint</Application>
  <PresentationFormat>宽屏</PresentationFormat>
  <Paragraphs>189</Paragraphs>
  <Slides>8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2" baseType="lpstr">
      <vt:lpstr>等线</vt:lpstr>
      <vt:lpstr>等线 Light</vt:lpstr>
      <vt:lpstr>Arial</vt:lpstr>
      <vt:lpstr>Office 主题​​</vt:lpstr>
      <vt:lpstr>喵星人集会</vt:lpstr>
      <vt:lpstr>问题简述</vt:lpstr>
      <vt:lpstr>算法1</vt:lpstr>
      <vt:lpstr>算法2</vt:lpstr>
      <vt:lpstr>算法3</vt:lpstr>
      <vt:lpstr>树形DP</vt:lpstr>
      <vt:lpstr>树形DP</vt:lpstr>
      <vt:lpstr>树形DP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喵星人集会</dc:title>
  <dc:creator>syzxzxy</dc:creator>
  <cp:lastModifiedBy>syzxzxy</cp:lastModifiedBy>
  <cp:revision>17</cp:revision>
  <dcterms:created xsi:type="dcterms:W3CDTF">2024-07-07T00:51:11Z</dcterms:created>
  <dcterms:modified xsi:type="dcterms:W3CDTF">2024-07-07T03:57:53Z</dcterms:modified>
</cp:coreProperties>
</file>