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0EA0"/>
    <a:srgbClr val="14BC28"/>
    <a:srgbClr val="0066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int get</a:t>
            </a:r>
            <a:r>
              <a:rPr lang="en-US" altLang="zh-CN"/>
              <a:t>Right</a:t>
            </a:r>
            <a:r>
              <a:rPr lang="zh-CN" altLang="en-US"/>
              <a:t>(int x,int y){return </a:t>
            </a:r>
            <a:r>
              <a:rPr lang="en-US" altLang="zh-CN"/>
              <a:t>right</a:t>
            </a:r>
            <a:r>
              <a:rPr lang="zh-CN" altLang="en-US"/>
              <a:t>[x][y]==0?y:</a:t>
            </a:r>
            <a:r>
              <a:rPr lang="en-US" altLang="zh-CN"/>
              <a:t>right</a:t>
            </a:r>
            <a:r>
              <a:rPr lang="zh-CN" altLang="en-US"/>
              <a:t>[x][y]=get</a:t>
            </a:r>
            <a:r>
              <a:rPr lang="en-US" altLang="zh-CN"/>
              <a:t>Right</a:t>
            </a:r>
            <a:r>
              <a:rPr lang="zh-CN" altLang="en-US"/>
              <a:t>(x,</a:t>
            </a:r>
            <a:r>
              <a:rPr lang="en-US" altLang="zh-CN"/>
              <a:t>right</a:t>
            </a:r>
            <a:r>
              <a:rPr lang="zh-CN" altLang="en-US"/>
              <a:t>[x][y]);}</a:t>
            </a:r>
          </a:p>
          <a:p>
            <a:r>
              <a:rPr lang="en-US" altLang="zh-CN"/>
              <a:t>///////////////</a:t>
            </a:r>
            <a:endParaRPr lang="zh-CN" altLang="en-US"/>
          </a:p>
          <a:p>
            <a:r>
              <a:rPr lang="zh-CN" altLang="en-US"/>
              <a:t>fo(i,0,m)siz[i]=0;</a:t>
            </a:r>
          </a:p>
          <a:p>
            <a:r>
              <a:rPr lang="zh-CN" altLang="en-US"/>
              <a:t>fo(i,1,q)siz[r1[i].c1]++;</a:t>
            </a:r>
          </a:p>
          <a:p>
            <a:r>
              <a:rPr lang="zh-CN" altLang="en-US"/>
              <a:t>fo(i,1,m)siz[i]+=siz[i-1];</a:t>
            </a:r>
            <a:r>
              <a:rPr lang="en-US" altLang="zh-CN"/>
              <a:t>//</a:t>
            </a:r>
            <a:r>
              <a:rPr lang="zh-CN" altLang="en-US"/>
              <a:t>基数排序</a:t>
            </a:r>
          </a:p>
          <a:p>
            <a:r>
              <a:rPr lang="zh-CN" altLang="en-US"/>
              <a:t>fo(i,1,q)r[siz[r1[i].c1]--]=r1[i];</a:t>
            </a:r>
            <a:r>
              <a:rPr lang="en-US" altLang="zh-CN"/>
              <a:t>//r</a:t>
            </a:r>
            <a:r>
              <a:rPr lang="zh-CN" altLang="en-US"/>
              <a:t>为排序后的顺序</a:t>
            </a:r>
          </a:p>
          <a:p>
            <a:r>
              <a:rPr lang="zh-CN" altLang="en-US"/>
              <a:t>fo(i,1,q){</a:t>
            </a:r>
          </a:p>
          <a:p>
            <a:pPr indent="457200"/>
            <a:r>
              <a:rPr lang="zh-CN" altLang="en-US"/>
              <a:t>fo(x,r[i].r1+1,r[i].r2){</a:t>
            </a:r>
          </a:p>
          <a:p>
            <a:r>
              <a:rPr lang="zh-CN" altLang="en-US"/>
              <a:t>	for(int y=r[i].c1+1;y&lt;=r[i].c2;){</a:t>
            </a:r>
          </a:p>
          <a:p>
            <a:r>
              <a:rPr lang="zh-CN" altLang="en-US"/>
              <a:t>	</a:t>
            </a:r>
            <a:r>
              <a:rPr lang="en-US" altLang="zh-CN"/>
              <a:t>	</a:t>
            </a:r>
            <a:r>
              <a:rPr lang="zh-CN" altLang="en-US"/>
              <a:t>if (!</a:t>
            </a:r>
            <a:r>
              <a:rPr lang="en-US" altLang="zh-CN"/>
              <a:t>right</a:t>
            </a:r>
            <a:r>
              <a:rPr lang="zh-CN" altLang="en-US"/>
              <a:t>[x][y]){</a:t>
            </a:r>
          </a:p>
          <a:p>
            <a:r>
              <a:rPr lang="zh-CN" altLang="en-US"/>
              <a:t>		</a:t>
            </a:r>
            <a:r>
              <a:rPr lang="en-US" altLang="zh-CN"/>
              <a:t>	up</a:t>
            </a:r>
            <a:r>
              <a:rPr lang="zh-CN" altLang="en-US"/>
              <a:t>[x][y]=r[i].c1;</a:t>
            </a:r>
          </a:p>
          <a:p>
            <a:r>
              <a:rPr lang="zh-CN" altLang="en-US"/>
              <a:t>			</a:t>
            </a:r>
            <a:r>
              <a:rPr lang="en-US" altLang="zh-CN"/>
              <a:t>right</a:t>
            </a:r>
            <a:r>
              <a:rPr lang="zh-CN" altLang="en-US"/>
              <a:t>[x][y]=y+1;</a:t>
            </a:r>
          </a:p>
          <a:p>
            <a:r>
              <a:rPr lang="zh-CN" altLang="en-US"/>
              <a:t>			y++;</a:t>
            </a:r>
          </a:p>
          <a:p>
            <a:r>
              <a:rPr lang="zh-CN" altLang="en-US"/>
              <a:t>		}</a:t>
            </a:r>
          </a:p>
          <a:p>
            <a:r>
              <a:rPr lang="zh-CN" altLang="en-US"/>
              <a:t>		else y=get</a:t>
            </a:r>
            <a:r>
              <a:rPr lang="en-US" altLang="zh-CN"/>
              <a:t>Right</a:t>
            </a:r>
            <a:r>
              <a:rPr lang="zh-CN" altLang="en-US"/>
              <a:t>(x,y);//递归找到本行右方第一个未被赋值的格子</a:t>
            </a:r>
          </a:p>
          <a:p>
            <a:r>
              <a:rPr lang="zh-CN" altLang="en-US"/>
              <a:t>	}</a:t>
            </a:r>
          </a:p>
          <a:p>
            <a:pPr indent="457200"/>
            <a:r>
              <a:rPr lang="zh-CN" altLang="en-US"/>
              <a:t>}</a:t>
            </a:r>
          </a:p>
          <a:p>
            <a:r>
              <a:rPr lang="zh-CN" altLang="en-US"/>
              <a:t>}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/>
              <a:t>#include&lt;bits/stdc++.h&gt;</a:t>
            </a:r>
          </a:p>
          <a:p>
            <a:endParaRPr lang="zh-CN" altLang="en-US"/>
          </a:p>
          <a:p>
            <a:r>
              <a:rPr lang="zh-CN" altLang="en-US"/>
              <a:t>#define fo(i,a,b) for(int i=a;i&lt;=b;i++)</a:t>
            </a:r>
          </a:p>
          <a:p>
            <a:r>
              <a:rPr lang="zh-CN" altLang="en-US"/>
              <a:t>#define fd(i,a,b) for(int i=a;i&gt;=b;i--)</a:t>
            </a:r>
          </a:p>
          <a:p>
            <a:endParaRPr lang="zh-CN" altLang="en-US"/>
          </a:p>
          <a:p>
            <a:r>
              <a:rPr lang="zh-CN" altLang="en-US"/>
              <a:t>using namespace std;</a:t>
            </a:r>
          </a:p>
          <a:p>
            <a:endParaRPr lang="zh-CN" altLang="en-US"/>
          </a:p>
          <a:p>
            <a:r>
              <a:rPr lang="zh-CN" altLang="en-US"/>
              <a:t>typedef long long LL;</a:t>
            </a:r>
          </a:p>
          <a:p>
            <a:r>
              <a:rPr lang="zh-CN" altLang="en-US"/>
              <a:t>typedef double db;</a:t>
            </a:r>
          </a:p>
          <a:p>
            <a:endParaRPr lang="zh-CN" altLang="en-US"/>
          </a:p>
          <a:p>
            <a:r>
              <a:rPr lang="zh-CN" altLang="en-US"/>
              <a:t>int get(){</a:t>
            </a:r>
          </a:p>
          <a:p>
            <a:r>
              <a:rPr lang="zh-CN" altLang="en-US"/>
              <a:t>	char ch;</a:t>
            </a:r>
          </a:p>
          <a:p>
            <a:r>
              <a:rPr lang="zh-CN" altLang="en-US"/>
              <a:t>	while(ch=getchar(),(ch&lt;'0'||ch&gt;'9')&amp;&amp;ch!='-');</a:t>
            </a:r>
          </a:p>
          <a:p>
            <a:r>
              <a:rPr lang="zh-CN" altLang="en-US"/>
              <a:t>	if (ch=='-'){</a:t>
            </a:r>
          </a:p>
          <a:p>
            <a:r>
              <a:rPr lang="zh-CN" altLang="en-US"/>
              <a:t>		int s=0;</a:t>
            </a:r>
          </a:p>
          <a:p>
            <a:r>
              <a:rPr lang="zh-CN" altLang="en-US"/>
              <a:t>		while(ch=getchar(),ch&gt;='0'&amp;&amp;ch&lt;='9')s=s*10+ch-'0';</a:t>
            </a:r>
          </a:p>
          <a:p>
            <a:r>
              <a:rPr lang="zh-CN" altLang="en-US"/>
              <a:t>		return -s;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	int s=ch-'0';</a:t>
            </a:r>
          </a:p>
          <a:p>
            <a:r>
              <a:rPr lang="zh-CN" altLang="en-US"/>
              <a:t>	while(ch=getchar(),ch&gt;='0'&amp;&amp;ch&lt;='9')s=s*10+ch-'0';</a:t>
            </a:r>
          </a:p>
          <a:p>
            <a:r>
              <a:rPr lang="zh-CN" altLang="en-US"/>
              <a:t>	return s;</a:t>
            </a:r>
          </a:p>
          <a:p>
            <a:r>
              <a:rPr lang="zh-CN" altLang="en-US"/>
              <a:t>}</a:t>
            </a:r>
          </a:p>
          <a:p>
            <a:endParaRPr lang="zh-CN" altLang="en-US"/>
          </a:p>
          <a:p>
            <a:r>
              <a:rPr lang="zh-CN" altLang="en-US"/>
              <a:t>const int N = 2005;</a:t>
            </a:r>
          </a:p>
          <a:p>
            <a:r>
              <a:rPr lang="zh-CN" altLang="en-US"/>
              <a:t>const int Q = 5e5+5;</a:t>
            </a:r>
          </a:p>
          <a:p>
            <a:r>
              <a:rPr lang="zh-CN" altLang="en-US"/>
              <a:t>const int mo = 1e9+7;</a:t>
            </a:r>
          </a:p>
          <a:p>
            <a:endParaRPr lang="zh-CN" altLang="en-US"/>
          </a:p>
          <a:p>
            <a:r>
              <a:rPr lang="zh-CN" altLang="en-US"/>
              <a:t>int n,m,q;</a:t>
            </a:r>
          </a:p>
          <a:p>
            <a:r>
              <a:rPr lang="zh-CN" altLang="en-US"/>
              <a:t>struct rectangle{</a:t>
            </a:r>
          </a:p>
          <a:p>
            <a:r>
              <a:rPr lang="zh-CN" altLang="en-US"/>
              <a:t>	int r1,r2,c1,c2;</a:t>
            </a:r>
          </a:p>
          <a:p>
            <a:r>
              <a:rPr lang="zh-CN" altLang="en-US"/>
              <a:t>}r[Q],r1[Q];</a:t>
            </a:r>
          </a:p>
          <a:p>
            <a:endParaRPr lang="zh-CN" altLang="en-US"/>
          </a:p>
          <a:p>
            <a:r>
              <a:rPr lang="zh-CN" altLang="en-US"/>
              <a:t>int Right[N][N],Up[N][N];</a:t>
            </a:r>
          </a:p>
          <a:p>
            <a:r>
              <a:rPr lang="zh-CN" altLang="en-US"/>
              <a:t>int Left[N][N],Down[N][N];</a:t>
            </a:r>
          </a:p>
          <a:p>
            <a:endParaRPr lang="zh-CN" altLang="en-US"/>
          </a:p>
          <a:p>
            <a:r>
              <a:rPr lang="zh-CN" altLang="en-US"/>
              <a:t>int getRight(int x,int y){return Right[x][y]==0?x:Right[x][y]=getRight(Right[x][y],y);}</a:t>
            </a:r>
          </a:p>
          <a:p>
            <a:r>
              <a:rPr lang="zh-CN" altLang="en-US"/>
              <a:t>int getUp(int x,int y){return Up[x][y]==0?y:Up[x][y]=getUp(x,Up[x][y]);}</a:t>
            </a:r>
          </a:p>
          <a:p>
            <a:endParaRPr lang="zh-CN" altLang="en-US"/>
          </a:p>
          <a:p>
            <a:r>
              <a:rPr lang="zh-CN" altLang="en-US"/>
              <a:t>LL add(LL x,LL y){return x+y&gt;=mo?x+y-mo:x+y;}</a:t>
            </a:r>
          </a:p>
          <a:p>
            <a:r>
              <a:rPr lang="zh-CN" altLang="en-US"/>
              <a:t>LL dec(LL x,LL y){return x&lt;y?x-y+mo:x-y;}</a:t>
            </a:r>
          </a:p>
          <a:p>
            <a:endParaRPr lang="zh-CN" altLang="en-US"/>
          </a:p>
          <a:p>
            <a:r>
              <a:rPr lang="zh-CN" altLang="en-US"/>
              <a:t>struct status{</a:t>
            </a:r>
          </a:p>
          <a:p>
            <a:r>
              <a:rPr lang="zh-CN" altLang="en-US"/>
              <a:t>	int len,val;//len为队列中维护的某个格子对应的最长路径值，val为这个最长路径对应的方案数</a:t>
            </a:r>
          </a:p>
          <a:p>
            <a:r>
              <a:rPr lang="zh-CN" altLang="en-US"/>
              <a:t>	status(const int Len=0,const int Val=0){len=Len;val=Val;}</a:t>
            </a:r>
          </a:p>
          <a:p>
            <a:r>
              <a:rPr lang="zh-CN" altLang="en-US"/>
              <a:t>	friend bool operator &lt;(status a,status b){return a.len&lt;b.len;}</a:t>
            </a:r>
          </a:p>
          <a:p>
            <a:r>
              <a:rPr lang="zh-CN" altLang="en-US"/>
              <a:t>}f[N][N];</a:t>
            </a:r>
          </a:p>
          <a:p>
            <a:r>
              <a:rPr lang="zh-CN" altLang="en-US"/>
              <a:t>status operator +(status a,status b){</a:t>
            </a:r>
          </a:p>
          <a:p>
            <a:r>
              <a:rPr lang="zh-CN" altLang="en-US"/>
              <a:t>	if (b.len&gt;a.len){a.len=b.len;a.val=0;}</a:t>
            </a:r>
          </a:p>
          <a:p>
            <a:r>
              <a:rPr lang="zh-CN" altLang="en-US"/>
              <a:t>	if (a.len==b.len)a.val=add(a.val,b.val);</a:t>
            </a:r>
          </a:p>
          <a:p>
            <a:r>
              <a:rPr lang="zh-CN" altLang="en-US"/>
              <a:t>	return a;</a:t>
            </a:r>
          </a:p>
          <a:p>
            <a:r>
              <a:rPr lang="zh-CN" altLang="en-US"/>
              <a:t>}</a:t>
            </a:r>
          </a:p>
          <a:p>
            <a:r>
              <a:rPr lang="zh-CN" altLang="en-US"/>
              <a:t>struct Priority_Queue{</a:t>
            </a:r>
          </a:p>
          <a:p>
            <a:r>
              <a:rPr lang="zh-CN" altLang="en-US"/>
              <a:t>	int he,ta;</a:t>
            </a:r>
          </a:p>
          <a:p>
            <a:r>
              <a:rPr lang="zh-CN" altLang="en-US"/>
              <a:t>	int w[N];</a:t>
            </a:r>
          </a:p>
          <a:p>
            <a:r>
              <a:rPr lang="zh-CN" altLang="en-US"/>
              <a:t>	status a[N];</a:t>
            </a:r>
          </a:p>
          <a:p>
            <a:r>
              <a:rPr lang="zh-CN" altLang="en-US"/>
              <a:t>	int cnt[N];</a:t>
            </a:r>
          </a:p>
          <a:p>
            <a:r>
              <a:rPr lang="zh-CN" altLang="en-US"/>
              <a:t>	</a:t>
            </a:r>
          </a:p>
          <a:p>
            <a:r>
              <a:rPr lang="zh-CN" altLang="en-US"/>
              <a:t>	void init(int len){</a:t>
            </a:r>
          </a:p>
          <a:p>
            <a:r>
              <a:rPr lang="zh-CN" altLang="en-US"/>
              <a:t>		he=1,ta=0;</a:t>
            </a:r>
          </a:p>
          <a:p>
            <a:r>
              <a:rPr lang="zh-CN" altLang="en-US"/>
              <a:t>		fo(i,0,min(n,m))cnt[i]=0;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	</a:t>
            </a:r>
          </a:p>
          <a:p>
            <a:r>
              <a:rPr lang="zh-CN" altLang="en-US"/>
              <a:t>	void push(int x,status v){</a:t>
            </a:r>
          </a:p>
          <a:p>
            <a:r>
              <a:rPr lang="zh-CN" altLang="en-US"/>
              <a:t>		while(he&lt;=ta&amp;&amp;a[ta]&lt;v){//维护队尾，队尾长度值比新入队的v的长度值小的均需出队</a:t>
            </a:r>
          </a:p>
          <a:p>
            <a:r>
              <a:rPr lang="zh-CN" altLang="en-US"/>
              <a:t>			cnt[a[ta].len]=dec(cnt[a[ta].len],a[ta].val);//队列中长度值为将要出队的a[ta].len的方案数减去a[ta].val</a:t>
            </a:r>
          </a:p>
          <a:p>
            <a:r>
              <a:rPr lang="zh-CN" altLang="en-US"/>
              <a:t>			ta--;</a:t>
            </a:r>
          </a:p>
          <a:p>
            <a:r>
              <a:rPr lang="zh-CN" altLang="en-US"/>
              <a:t>		}</a:t>
            </a:r>
          </a:p>
          <a:p>
            <a:r>
              <a:rPr lang="zh-CN" altLang="en-US"/>
              <a:t>		cnt[v.len]=add(cnt[v.len],v.val);//v入队</a:t>
            </a:r>
          </a:p>
          <a:p>
            <a:r>
              <a:rPr lang="zh-CN" altLang="en-US"/>
              <a:t>		a[++ta]=v;</a:t>
            </a:r>
          </a:p>
          <a:p>
            <a:r>
              <a:rPr lang="zh-CN" altLang="en-US"/>
              <a:t>		w[ta]=x;//记住v的位置（行号或列号）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	</a:t>
            </a:r>
          </a:p>
          <a:p>
            <a:r>
              <a:rPr lang="zh-CN" altLang="en-US"/>
              <a:t>	status query(int x){</a:t>
            </a:r>
          </a:p>
          <a:p>
            <a:r>
              <a:rPr lang="zh-CN" altLang="en-US"/>
              <a:t>		while(he&lt;=ta&amp;&amp;w[he]&lt;x){//维护队首，去除过期的数据</a:t>
            </a:r>
          </a:p>
          <a:p>
            <a:r>
              <a:rPr lang="zh-CN" altLang="en-US"/>
              <a:t>			cnt[a[he].len]=dec(cnt[a[he].len],a[he].val);</a:t>
            </a:r>
          </a:p>
          <a:p>
            <a:r>
              <a:rPr lang="zh-CN" altLang="en-US"/>
              <a:t>			he++;</a:t>
            </a:r>
          </a:p>
          <a:p>
            <a:r>
              <a:rPr lang="zh-CN" altLang="en-US"/>
              <a:t>		}</a:t>
            </a:r>
          </a:p>
          <a:p>
            <a:r>
              <a:rPr lang="zh-CN" altLang="en-US"/>
              <a:t>		status ret=status(a[he].len+1,cnt[a[he].len]);//队首就是路径最长的</a:t>
            </a:r>
          </a:p>
          <a:p>
            <a:r>
              <a:rPr lang="zh-CN" altLang="en-US"/>
              <a:t>		return ret;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}R[N],C[N];</a:t>
            </a:r>
          </a:p>
          <a:p>
            <a:endParaRPr lang="zh-CN" altLang="en-US"/>
          </a:p>
          <a:p>
            <a:r>
              <a:rPr lang="zh-CN" altLang="en-US"/>
              <a:t>int siz[N];</a:t>
            </a:r>
          </a:p>
          <a:p>
            <a:endParaRPr lang="zh-CN" altLang="en-US"/>
          </a:p>
          <a:p>
            <a:r>
              <a:rPr lang="zh-CN" altLang="en-US"/>
              <a:t>void solve(){</a:t>
            </a:r>
          </a:p>
          <a:p>
            <a:r>
              <a:rPr lang="zh-CN" altLang="en-US"/>
              <a:t>	n=get();m=get();q=get();</a:t>
            </a:r>
          </a:p>
          <a:p>
            <a:r>
              <a:rPr lang="zh-CN" altLang="en-US"/>
              <a:t>	fo(i,1,q){</a:t>
            </a:r>
          </a:p>
          <a:p>
            <a:r>
              <a:rPr lang="zh-CN" altLang="en-US"/>
              <a:t>		r1[i].r1=get();r1[i].c1=get();</a:t>
            </a:r>
          </a:p>
          <a:p>
            <a:r>
              <a:rPr lang="zh-CN" altLang="en-US"/>
              <a:t>		r1[i].r2=get();r1[i].c2=get();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	fo(i,0,n)siz[i]=0;</a:t>
            </a:r>
          </a:p>
          <a:p>
            <a:r>
              <a:rPr lang="zh-CN" altLang="en-US"/>
              <a:t>	fo(i,1,q)siz[r1[i].r1]++;</a:t>
            </a:r>
          </a:p>
          <a:p>
            <a:r>
              <a:rPr lang="zh-CN" altLang="en-US"/>
              <a:t>	fo(i,1,n)siz[i]+=siz[i-1];</a:t>
            </a:r>
          </a:p>
          <a:p>
            <a:r>
              <a:rPr lang="zh-CN" altLang="en-US"/>
              <a:t>	fo(i,1,q)r[siz[r1[i].r1]--]=r1[i];</a:t>
            </a:r>
          </a:p>
          <a:p>
            <a:r>
              <a:rPr lang="zh-CN" altLang="en-US"/>
              <a:t>	fo(i,0,n+1)fo(j,0,m+1)Right[i][j]=Up[i][j]=Left[i][j]=Down[i][j]=0;</a:t>
            </a:r>
          </a:p>
          <a:p>
            <a:r>
              <a:rPr lang="zh-CN" altLang="en-US"/>
              <a:t>	fo(i,1,q){</a:t>
            </a:r>
          </a:p>
          <a:p>
            <a:r>
              <a:rPr lang="zh-CN" altLang="en-US"/>
              <a:t>		fo(y,r[i].c1+1,r[i].c2){</a:t>
            </a:r>
          </a:p>
          <a:p>
            <a:r>
              <a:rPr lang="zh-CN" altLang="en-US"/>
              <a:t>			for(int x=r[i].r1+1;x&lt;=r[i].r2;){</a:t>
            </a:r>
          </a:p>
          <a:p>
            <a:r>
              <a:rPr lang="zh-CN" altLang="en-US"/>
              <a:t>				if (!Right[x][y]){</a:t>
            </a:r>
          </a:p>
          <a:p>
            <a:r>
              <a:rPr lang="zh-CN" altLang="en-US"/>
              <a:t>					Left[x][y]=r[i].r1;</a:t>
            </a:r>
          </a:p>
          <a:p>
            <a:r>
              <a:rPr lang="zh-CN" altLang="en-US"/>
              <a:t>					Right[x][y]=x+1;</a:t>
            </a:r>
          </a:p>
          <a:p>
            <a:r>
              <a:rPr lang="zh-CN" altLang="en-US"/>
              <a:t>					x++;</a:t>
            </a:r>
          </a:p>
          <a:p>
            <a:r>
              <a:rPr lang="zh-CN" altLang="en-US"/>
              <a:t>				}</a:t>
            </a:r>
          </a:p>
          <a:p>
            <a:r>
              <a:rPr lang="zh-CN" altLang="en-US"/>
              <a:t>				else x=getRight(x,y);//递归找到本列下方第一个未被赋值的格子</a:t>
            </a:r>
          </a:p>
          <a:p>
            <a:r>
              <a:rPr lang="zh-CN" altLang="en-US"/>
              <a:t>			}</a:t>
            </a:r>
          </a:p>
          <a:p>
            <a:r>
              <a:rPr lang="zh-CN" altLang="en-US"/>
              <a:t>		}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	fo(i,0,m)siz[i]=0;</a:t>
            </a:r>
          </a:p>
          <a:p>
            <a:r>
              <a:rPr lang="zh-CN" altLang="en-US"/>
              <a:t>	fo(i,1,q)siz[r1[i].c1]++;</a:t>
            </a:r>
          </a:p>
          <a:p>
            <a:r>
              <a:rPr lang="zh-CN" altLang="en-US"/>
              <a:t>	fo(i,1,m)siz[i]+=siz[i-1];</a:t>
            </a:r>
          </a:p>
          <a:p>
            <a:r>
              <a:rPr lang="zh-CN" altLang="en-US"/>
              <a:t>	fo(i,1,q)r[siz[r1[i].c1]--]=r1[i];</a:t>
            </a:r>
          </a:p>
          <a:p>
            <a:r>
              <a:rPr lang="zh-CN" altLang="en-US"/>
              <a:t>	fo(i,1,q){</a:t>
            </a:r>
          </a:p>
          <a:p>
            <a:r>
              <a:rPr lang="zh-CN" altLang="en-US"/>
              <a:t>		fo(x,r[i].r1+1,r[i].r2){</a:t>
            </a:r>
          </a:p>
          <a:p>
            <a:r>
              <a:rPr lang="zh-CN" altLang="en-US"/>
              <a:t>			for(int y=r[i].c1+1;y&lt;=r[i].c2;){</a:t>
            </a:r>
          </a:p>
          <a:p>
            <a:r>
              <a:rPr lang="zh-CN" altLang="en-US"/>
              <a:t>				if (!Up[x][y]){</a:t>
            </a:r>
          </a:p>
          <a:p>
            <a:r>
              <a:rPr lang="zh-CN" altLang="en-US"/>
              <a:t>					Down[x][y]=r[i].c1;</a:t>
            </a:r>
          </a:p>
          <a:p>
            <a:r>
              <a:rPr lang="zh-CN" altLang="en-US"/>
              <a:t>					Up[x][y]=y+1;</a:t>
            </a:r>
          </a:p>
          <a:p>
            <a:r>
              <a:rPr lang="zh-CN" altLang="en-US"/>
              <a:t>					y++;</a:t>
            </a:r>
          </a:p>
          <a:p>
            <a:r>
              <a:rPr lang="zh-CN" altLang="en-US"/>
              <a:t>				}</a:t>
            </a:r>
          </a:p>
          <a:p>
            <a:r>
              <a:rPr lang="zh-CN" altLang="en-US"/>
              <a:t>				else y=getUp(x,y);//递归找到本行右方第一个未被赋值的格子</a:t>
            </a:r>
          </a:p>
          <a:p>
            <a:r>
              <a:rPr lang="zh-CN" altLang="en-US"/>
              <a:t>			}</a:t>
            </a:r>
          </a:p>
          <a:p>
            <a:r>
              <a:rPr lang="zh-CN" altLang="en-US"/>
              <a:t>		}</a:t>
            </a:r>
          </a:p>
          <a:p>
            <a:r>
              <a:rPr lang="zh-CN" altLang="en-US"/>
              <a:t>	}</a:t>
            </a:r>
          </a:p>
          <a:p>
            <a:r>
              <a:rPr lang="zh-CN" altLang="en-US"/>
              <a:t>	fo(i,1,n)fo(j,1,m)f[i][j]=status(1,1);//初始每个格式处的len=val=1,表示以每个格子为起点到它自己有一个长度为1的路径</a:t>
            </a:r>
          </a:p>
          <a:p>
            <a:r>
              <a:rPr lang="zh-CN" altLang="en-US"/>
              <a:t>	fo(i,1,n)R[i].init(m);</a:t>
            </a:r>
          </a:p>
          <a:p>
            <a:r>
              <a:rPr lang="zh-CN" altLang="en-US"/>
              <a:t>	fo(i,1,m)C[i].init(n);</a:t>
            </a:r>
          </a:p>
          <a:p>
            <a:r>
              <a:rPr lang="zh-CN" altLang="en-US"/>
              <a:t>	fo(i,1,n)</a:t>
            </a:r>
          </a:p>
          <a:p>
            <a:r>
              <a:rPr lang="zh-CN" altLang="en-US"/>
              <a:t>		fo(j,1,m){</a:t>
            </a:r>
          </a:p>
          <a:p>
            <a:r>
              <a:rPr lang="zh-CN" altLang="en-US"/>
              <a:t>			R[i].push(j,f[i][j]);</a:t>
            </a:r>
          </a:p>
          <a:p>
            <a:r>
              <a:rPr lang="zh-CN" altLang="en-US"/>
              <a:t>			C[j].push(i,f[i][j]);</a:t>
            </a:r>
          </a:p>
          <a:p>
            <a:r>
              <a:rPr lang="zh-CN" altLang="en-US"/>
              <a:t>			if (i&lt;n&amp;&amp;j&lt;m&amp;&amp;Down[i+1][j+1]){</a:t>
            </a:r>
          </a:p>
          <a:p>
            <a:r>
              <a:rPr lang="zh-CN" altLang="en-US"/>
              <a:t>				f[i+1][j+1]=f[i+1][j+1]+R[i].query(Down[i+1][j+1]);//查询上一行能到达(i+1,j+1)的最长路径方案数</a:t>
            </a:r>
          </a:p>
          <a:p>
            <a:r>
              <a:rPr lang="zh-CN" altLang="en-US"/>
              <a:t>				f[i+1][j+1]=f[i+1][j+1]+C[j].query(Left[i+1][j+1]);//查询前一列能到达(i+1,j+1)的最长路径方案数</a:t>
            </a:r>
          </a:p>
          <a:p>
            <a:r>
              <a:rPr lang="zh-CN" altLang="en-US"/>
              <a:t>				if (f[i][j].len+1==f[i+1][j+1].len)f[i+1][j+1].val=dec(f[i+1][j+1].val,f[i][j].val);//如果(i,j)处就是最大值的话，这个格子会在(i+1,j+1)处统计两次，需减掉一次</a:t>
            </a:r>
          </a:p>
          <a:p>
            <a:r>
              <a:rPr lang="zh-CN" altLang="en-US"/>
              <a:t>			}</a:t>
            </a:r>
          </a:p>
          <a:p>
            <a:r>
              <a:rPr lang="zh-CN" altLang="en-US"/>
              <a:t>		}</a:t>
            </a:r>
          </a:p>
          <a:p>
            <a:r>
              <a:rPr lang="zh-CN" altLang="en-US"/>
              <a:t>	status ans=status(0,0);</a:t>
            </a:r>
          </a:p>
          <a:p>
            <a:r>
              <a:rPr lang="zh-CN" altLang="en-US"/>
              <a:t>	fo(i,1,n)</a:t>
            </a:r>
          </a:p>
          <a:p>
            <a:r>
              <a:rPr lang="zh-CN" altLang="en-US"/>
              <a:t>		fo(j,1,m)ans=ans+f[i][j];</a:t>
            </a:r>
          </a:p>
          <a:p>
            <a:r>
              <a:rPr lang="zh-CN" altLang="en-US"/>
              <a:t>	cout&lt;&lt;ans.len&lt;&lt;" "&lt;&lt;ans.val&lt;&lt;endl;</a:t>
            </a:r>
          </a:p>
          <a:p>
            <a:r>
              <a:rPr lang="zh-CN" altLang="en-US"/>
              <a:t>}</a:t>
            </a:r>
          </a:p>
          <a:p>
            <a:endParaRPr lang="zh-CN" altLang="en-US"/>
          </a:p>
          <a:p>
            <a:r>
              <a:rPr lang="zh-CN" altLang="en-US"/>
              <a:t>int main(int argc,char *argv[]){</a:t>
            </a:r>
          </a:p>
          <a:p>
            <a:r>
              <a:rPr lang="zh-CN" altLang="en-US"/>
              <a:t>	freopen(argv[1],"r",stdin);</a:t>
            </a:r>
          </a:p>
          <a:p>
            <a:r>
              <a:rPr lang="zh-CN" altLang="en-US"/>
              <a:t>	freopen(argv[2],"w",stdout);</a:t>
            </a:r>
          </a:p>
          <a:p>
            <a:r>
              <a:rPr lang="zh-CN" altLang="en-US"/>
              <a:t>	for(int T=get();T;T--)solve();</a:t>
            </a:r>
          </a:p>
          <a:p>
            <a:r>
              <a:rPr lang="zh-CN" altLang="en-US"/>
              <a:t>	return 0;</a:t>
            </a:r>
          </a:p>
          <a:p>
            <a:r>
              <a:rPr lang="zh-CN" altLang="en-US"/>
              <a:t>}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97B5FA-0921-464F-AAE1-844C04324D75}" type="datetimeFigureOut">
              <a:rPr lang="zh-CN" altLang="en-US" smtClean="0"/>
              <a:t>2024/7/8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43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31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45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025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71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/>
              <a:t>洛希的极限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/>
              <a:t>2019</a:t>
            </a:r>
            <a:r>
              <a:rPr lang="zh-CN" altLang="en-US"/>
              <a:t>安师大附中集训</a:t>
            </a:r>
            <a:r>
              <a:rPr lang="en-US" altLang="zh-CN"/>
              <a:t>04-18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</a:t>
            </a:r>
            <a:r>
              <a:rPr lang="en-US" altLang="zh-CN" dirty="0" smtClean="0">
                <a:sym typeface="+mn-ea"/>
              </a:rPr>
              <a:t>——</a:t>
            </a:r>
            <a:r>
              <a:rPr lang="zh-CN" altLang="en-US" dirty="0" smtClean="0">
                <a:sym typeface="+mn-ea"/>
              </a:rPr>
              <a:t>预处理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1925955"/>
            <a:ext cx="9720071" cy="4023360"/>
          </a:xfrm>
        </p:spPr>
        <p:txBody>
          <a:bodyPr/>
          <a:lstStyle/>
          <a:p>
            <a:r>
              <a:rPr lang="zh-CN" altLang="en-US" dirty="0" smtClean="0"/>
              <a:t>预处理</a:t>
            </a:r>
            <a:r>
              <a:rPr lang="en-US" altLang="zh-CN" dirty="0" smtClean="0"/>
              <a:t>left</a:t>
            </a:r>
            <a:r>
              <a:rPr lang="zh-CN" altLang="en-US" dirty="0" smtClean="0"/>
              <a:t>数组：将</a:t>
            </a:r>
            <a:r>
              <a:rPr lang="en-US" altLang="zh-CN" dirty="0" smtClean="0"/>
              <a:t>q</a:t>
            </a:r>
            <a:r>
              <a:rPr lang="zh-CN" altLang="en-US" dirty="0" smtClean="0"/>
              <a:t>个区域按左上角格子的行坐标从小到大排序，即将这些区域按上边界从上往下排序；然后对于每一个</a:t>
            </a:r>
            <a:r>
              <a:rPr lang="zh-CN" altLang="en-US" dirty="0"/>
              <a:t>限制</a:t>
            </a:r>
            <a:r>
              <a:rPr lang="zh-CN" altLang="en-US" dirty="0" smtClean="0"/>
              <a:t>区域</a:t>
            </a:r>
            <a:r>
              <a:rPr lang="en-US" altLang="zh-CN" dirty="0" smtClean="0"/>
              <a:t>(r1,c1)~(r2,c2)</a:t>
            </a:r>
            <a:r>
              <a:rPr lang="zh-CN" altLang="en-US" dirty="0" smtClean="0"/>
              <a:t>，逐列将其中</a:t>
            </a:r>
            <a:r>
              <a:rPr lang="en-US" altLang="zh-CN" dirty="0" smtClean="0"/>
              <a:t>(r1+1,c1+1)~(r2,c2)</a:t>
            </a:r>
            <a:r>
              <a:rPr lang="zh-CN" altLang="en-US" dirty="0" smtClean="0"/>
              <a:t>所有格子的</a:t>
            </a:r>
            <a:r>
              <a:rPr lang="en-US" altLang="zh-CN" dirty="0" smtClean="0"/>
              <a:t>left</a:t>
            </a:r>
            <a:r>
              <a:rPr lang="zh-CN" altLang="en-US" dirty="0" smtClean="0"/>
              <a:t>值置为</a:t>
            </a:r>
            <a:r>
              <a:rPr lang="en-US" altLang="zh-CN" dirty="0" smtClean="0"/>
              <a:t>r1</a:t>
            </a:r>
            <a:r>
              <a:rPr lang="zh-CN" altLang="en-US" dirty="0" smtClean="0"/>
              <a:t>，如果这个位置已经有值则向下跳过；</a:t>
            </a:r>
            <a:endParaRPr lang="en-US" altLang="zh-CN" dirty="0" smtClean="0"/>
          </a:p>
          <a:p>
            <a:r>
              <a:rPr lang="zh-CN" altLang="en-US" dirty="0" smtClean="0"/>
              <a:t>同理，对于重叠的区域要能够快速跳过，优化方法类似。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754189" y="4126469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754189" y="4126469"/>
            <a:ext cx="931403" cy="866381"/>
          </a:xfrm>
          <a:prstGeom prst="rect">
            <a:avLst/>
          </a:prstGeom>
          <a:solidFill>
            <a:srgbClr val="FF9900">
              <a:alpha val="48000"/>
            </a:srgbClr>
          </a:solidFill>
          <a:ln w="412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754188" y="4570356"/>
            <a:ext cx="1850469" cy="1288875"/>
          </a:xfrm>
          <a:prstGeom prst="rect">
            <a:avLst/>
          </a:prstGeom>
          <a:solidFill>
            <a:srgbClr val="0066FF">
              <a:alpha val="58000"/>
            </a:srgbClr>
          </a:solidFill>
          <a:ln w="412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228392" y="4992850"/>
            <a:ext cx="1376265" cy="1280910"/>
          </a:xfrm>
          <a:prstGeom prst="rect">
            <a:avLst/>
          </a:prstGeom>
          <a:solidFill>
            <a:srgbClr val="14BC28">
              <a:alpha val="43000"/>
            </a:srgbClr>
          </a:solidFill>
          <a:ln w="41275">
            <a:solidFill>
              <a:srgbClr val="14BC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157288" y="5012509"/>
            <a:ext cx="937396" cy="859659"/>
          </a:xfrm>
          <a:prstGeom prst="rect">
            <a:avLst/>
          </a:prstGeom>
          <a:solidFill>
            <a:srgbClr val="C20EA0">
              <a:alpha val="49000"/>
            </a:srgbClr>
          </a:solidFill>
          <a:ln w="41275">
            <a:solidFill>
              <a:srgbClr val="C20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391191" y="4100782"/>
          <a:ext cx="2340495" cy="2172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2</a:t>
                      </a:r>
                      <a:endParaRPr lang="zh-CN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7270750" y="6248400"/>
            <a:ext cx="9271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/>
              <a:t>left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算法分析</a:t>
            </a:r>
            <a:r>
              <a:rPr lang="en-US" altLang="zh-CN"/>
              <a:t>——DP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255" y="1894840"/>
            <a:ext cx="10213340" cy="3611880"/>
          </a:xfrm>
        </p:spPr>
        <p:txBody>
          <a:bodyPr>
            <a:normAutofit/>
          </a:bodyPr>
          <a:lstStyle/>
          <a:p>
            <a:r>
              <a:rPr lang="en-US" altLang="zh-CN"/>
              <a:t>DP</a:t>
            </a:r>
            <a:r>
              <a:rPr lang="zh-CN" altLang="en-US"/>
              <a:t>：对于位置</a:t>
            </a:r>
            <a:r>
              <a:rPr lang="en-US" altLang="zh-CN"/>
              <a:t>(x,y)</a:t>
            </a:r>
            <a:r>
              <a:rPr lang="zh-CN" altLang="en-US"/>
              <a:t>，经过预处理，便可从下图所示蓝色区域所覆盖的格子中求得到达</a:t>
            </a:r>
            <a:r>
              <a:rPr lang="en-US" altLang="zh-CN"/>
              <a:t>(x,y)</a:t>
            </a:r>
            <a:r>
              <a:rPr lang="zh-CN" altLang="en-US"/>
              <a:t>的最长路径以及最长路径的方案数。</a:t>
            </a:r>
          </a:p>
          <a:p>
            <a:r>
              <a:rPr lang="zh-CN" altLang="en-US"/>
              <a:t>时间复杂度：</a:t>
            </a:r>
            <a:r>
              <a:rPr lang="en-US" altLang="zh-CN"/>
              <a:t>O(T*n*m*(n+m))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5861805"/>
              </p:ext>
            </p:extLst>
          </p:nvPr>
        </p:nvGraphicFramePr>
        <p:xfrm>
          <a:off x="8379231" y="3877945"/>
          <a:ext cx="3310485" cy="26548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0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0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2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96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6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94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0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sym typeface="+mn-ea"/>
                        </a:rPr>
                        <a:t>(</a:t>
                      </a:r>
                      <a:r>
                        <a:rPr lang="en-US" altLang="zh-CN" sz="1800" dirty="0" err="1" smtClean="0">
                          <a:sym typeface="+mn-ea"/>
                        </a:rPr>
                        <a:t>x,y</a:t>
                      </a:r>
                      <a:r>
                        <a:rPr lang="en-US" altLang="zh-CN" sz="1800" dirty="0" smtClean="0">
                          <a:sym typeface="+mn-ea"/>
                        </a:rPr>
                        <a:t>)</a:t>
                      </a:r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694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9714866" y="3090977"/>
            <a:ext cx="197485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/>
              <a:t>(left[x][y],y-1)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10690226" y="3520872"/>
            <a:ext cx="12065" cy="5981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112509" y="4990401"/>
            <a:ext cx="197485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/>
              <a:t>(x-1,up[x][y])</a:t>
            </a: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8081098" y="5171831"/>
            <a:ext cx="596265" cy="101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算法分析</a:t>
            </a:r>
            <a:r>
              <a:rPr lang="en-US" altLang="zh-CN"/>
              <a:t>——</a:t>
            </a:r>
            <a:r>
              <a:rPr lang="zh-CN" altLang="en-US"/>
              <a:t>单调队列优化</a:t>
            </a:r>
            <a:r>
              <a:rPr lang="en-US" altLang="zh-CN"/>
              <a:t>DP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8" y="1740022"/>
            <a:ext cx="11045825" cy="3611880"/>
          </a:xfrm>
        </p:spPr>
        <p:txBody>
          <a:bodyPr>
            <a:normAutofit/>
          </a:bodyPr>
          <a:lstStyle/>
          <a:p>
            <a:r>
              <a:rPr lang="zh-CN" altLang="en-US" sz="2000" dirty="0"/>
              <a:t>单调队列优化：对每一行及每一列分别建立一个单调队列，用来维护该行（列）的符合要求的格子所对应的列号（行号）、最长路径值</a:t>
            </a:r>
            <a:r>
              <a:rPr lang="en-US" altLang="zh-CN" sz="2000" dirty="0" err="1"/>
              <a:t>len</a:t>
            </a:r>
            <a:r>
              <a:rPr lang="zh-CN" altLang="en-US" sz="2000" dirty="0"/>
              <a:t>以及最长路径对应的方案数</a:t>
            </a:r>
            <a:r>
              <a:rPr lang="en-US" altLang="zh-CN" sz="2000" dirty="0" err="1"/>
              <a:t>val</a:t>
            </a:r>
            <a:r>
              <a:rPr lang="zh-CN" altLang="en-US" sz="2000" dirty="0"/>
              <a:t>等</a:t>
            </a:r>
            <a:r>
              <a:rPr lang="zh-CN" sz="2000" dirty="0"/>
              <a:t>信息，</a:t>
            </a:r>
            <a:r>
              <a:rPr lang="zh-CN" altLang="en-US" sz="2000" dirty="0"/>
              <a:t>同时用一个数组</a:t>
            </a:r>
            <a:r>
              <a:rPr lang="en-US" altLang="zh-CN" sz="2000" dirty="0" err="1"/>
              <a:t>cnt</a:t>
            </a:r>
            <a:r>
              <a:rPr lang="zh-CN" altLang="en-US" sz="2000" dirty="0"/>
              <a:t>记录该行（列）中所维护格子的不同路径长度值分别对应的方案总数。</a:t>
            </a:r>
          </a:p>
          <a:p>
            <a:r>
              <a:rPr lang="zh-CN" altLang="en-US" sz="2000" dirty="0"/>
              <a:t>以行为例，当</a:t>
            </a:r>
            <a:r>
              <a:rPr lang="en-US" altLang="zh-CN" sz="2000" dirty="0"/>
              <a:t>up[x][y]</a:t>
            </a:r>
            <a:r>
              <a:rPr lang="en-US" altLang="zh-CN" sz="2000" dirty="0">
                <a:latin typeface="Arial" panose="020B0604020202020204" pitchFamily="34" charset="0"/>
                <a:cs typeface="Arial" panose="020B0604020202020204" pitchFamily="34" charset="0"/>
              </a:rPr>
              <a:t>≠0</a:t>
            </a:r>
            <a:r>
              <a:rPr lang="zh-CN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r>
              <a:rPr lang="zh-CN" altLang="en-US" sz="2000" dirty="0"/>
              <a:t>对于从</a:t>
            </a:r>
            <a:r>
              <a:rPr lang="en-US" altLang="zh-CN" sz="2000" dirty="0"/>
              <a:t>(x-1,up[x][y])~(x-1,y-1)</a:t>
            </a:r>
            <a:r>
              <a:rPr lang="zh-CN" altLang="en-US" sz="2000" dirty="0"/>
              <a:t>区域中的格子来说，如果一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87243648"/>
              </p:ext>
            </p:extLst>
          </p:nvPr>
        </p:nvGraphicFramePr>
        <p:xfrm>
          <a:off x="8860790" y="3877945"/>
          <a:ext cx="3011805" cy="2647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2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2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23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23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23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59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59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9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sym typeface="+mn-ea"/>
                        </a:rPr>
                        <a:t>(</a:t>
                      </a:r>
                      <a:r>
                        <a:rPr lang="en-US" altLang="zh-CN" sz="1800" dirty="0" err="1" smtClean="0">
                          <a:sym typeface="+mn-ea"/>
                        </a:rPr>
                        <a:t>x,y</a:t>
                      </a:r>
                      <a:r>
                        <a:rPr lang="en-US" altLang="zh-CN" sz="1800" dirty="0" smtClean="0">
                          <a:sym typeface="+mn-ea"/>
                        </a:rPr>
                        <a:t>)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95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9897745" y="3180715"/>
            <a:ext cx="197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/>
              <a:t>(left[x][y],y-1)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10885170" y="3540760"/>
            <a:ext cx="12065" cy="5981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669751" y="5057110"/>
            <a:ext cx="1974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" dirty="0"/>
              <a:t>(x-1,up[x][y])</a:t>
            </a: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8539480" y="5219065"/>
            <a:ext cx="596265" cy="101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内容占位符 2"/>
          <p:cNvSpPr>
            <a:spLocks noGrp="1"/>
          </p:cNvSpPr>
          <p:nvPr/>
        </p:nvSpPr>
        <p:spPr>
          <a:xfrm>
            <a:off x="1024128" y="3180715"/>
            <a:ext cx="7682865" cy="36118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43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31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45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025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71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anose="05040102010807070707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dirty="0"/>
              <a:t>个靠右的格子所对应的最长路径值</a:t>
            </a:r>
            <a:r>
              <a:rPr lang="en-US" altLang="zh-CN" sz="2000" dirty="0" err="1"/>
              <a:t>len</a:t>
            </a:r>
            <a:r>
              <a:rPr lang="zh-CN" altLang="en-US" sz="2000" dirty="0"/>
              <a:t>更大，那么前边</a:t>
            </a:r>
            <a:r>
              <a:rPr lang="en-US" altLang="zh-CN" sz="2000" dirty="0" err="1"/>
              <a:t>len</a:t>
            </a:r>
            <a:r>
              <a:rPr lang="zh-CN" altLang="en-US" sz="2000" dirty="0"/>
              <a:t>值比它小的格子便没有保留的必要了，因此单调队列中维护的数据是以对应格子的</a:t>
            </a:r>
            <a:r>
              <a:rPr lang="en-US" altLang="zh-CN" sz="2000" dirty="0" err="1"/>
              <a:t>len</a:t>
            </a:r>
            <a:r>
              <a:rPr lang="zh-CN" altLang="en-US" sz="2000" dirty="0"/>
              <a:t>值非严格递减的，队首元素对应的格子即为上一行的拥有最长路径的格子；</a:t>
            </a:r>
          </a:p>
          <a:p>
            <a:r>
              <a:rPr lang="zh-CN" altLang="en-US" sz="2000" dirty="0"/>
              <a:t>队首的维护：队首元素所对应的列号如果小于</a:t>
            </a:r>
            <a:r>
              <a:rPr lang="en-US" altLang="zh-CN" sz="2000" dirty="0"/>
              <a:t>up[x][y]</a:t>
            </a:r>
            <a:r>
              <a:rPr lang="zh-CN" altLang="en-US" sz="2000" dirty="0"/>
              <a:t>需要去除；</a:t>
            </a:r>
          </a:p>
          <a:p>
            <a:r>
              <a:rPr lang="zh-CN" altLang="en-US" sz="2000" dirty="0"/>
              <a:t>入队或出队时要同时维护</a:t>
            </a:r>
            <a:r>
              <a:rPr lang="en-US" altLang="zh-CN" sz="2000" dirty="0" err="1"/>
              <a:t>cnt</a:t>
            </a:r>
            <a:r>
              <a:rPr lang="zh-CN" altLang="en-US" sz="2000" dirty="0"/>
              <a:t>的值。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95004" y="404379"/>
            <a:ext cx="11410315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struct Priority_Queue{</a:t>
            </a:r>
          </a:p>
          <a:p>
            <a:r>
              <a:rPr lang="en-US" altLang="zh-CN" sz="1600" dirty="0"/>
              <a:t>   </a:t>
            </a:r>
            <a:r>
              <a:rPr lang="zh-CN" altLang="en-US" sz="1600" dirty="0"/>
              <a:t>int he,ta;</a:t>
            </a:r>
            <a:r>
              <a:rPr lang="en-US" altLang="zh-CN" sz="1600" dirty="0"/>
              <a:t>//</a:t>
            </a:r>
            <a:r>
              <a:rPr lang="zh-CN" altLang="en-US" sz="1600" dirty="0"/>
              <a:t>队首和队尾指针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int w[N];</a:t>
            </a:r>
            <a:r>
              <a:rPr lang="en-US" altLang="zh-CN" sz="1600" dirty="0"/>
              <a:t>//</a:t>
            </a:r>
            <a:r>
              <a:rPr lang="zh-CN" altLang="en-US" sz="1600" dirty="0"/>
              <a:t>队中元素所对应的格子的行（列）号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status a[N];</a:t>
            </a:r>
            <a:r>
              <a:rPr lang="en-US" altLang="zh-CN" sz="1600" dirty="0"/>
              <a:t>//</a:t>
            </a:r>
            <a:r>
              <a:rPr lang="zh-CN" altLang="en-US" sz="1600" dirty="0"/>
              <a:t>队中元素所对应的</a:t>
            </a:r>
            <a:r>
              <a:rPr lang="en-US" altLang="zh-CN" sz="1600" dirty="0" err="1"/>
              <a:t>len,val</a:t>
            </a:r>
            <a:r>
              <a:rPr lang="zh-CN" altLang="en-US" sz="1600" dirty="0"/>
              <a:t>值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int cnt[N];</a:t>
            </a:r>
            <a:r>
              <a:rPr lang="en-US" altLang="zh-CN" sz="1600" dirty="0"/>
              <a:t>//</a:t>
            </a:r>
            <a:r>
              <a:rPr lang="zh-CN" altLang="en-US" sz="1600" dirty="0"/>
              <a:t>队中每种不同长度路径所对应的方案数	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void init(int len){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he=1,ta=0;</a:t>
            </a:r>
            <a:r>
              <a:rPr lang="en-US" altLang="zh-CN" sz="1600" dirty="0"/>
              <a:t>   </a:t>
            </a:r>
            <a:r>
              <a:rPr lang="zh-CN" altLang="en-US" sz="1600" dirty="0"/>
              <a:t>fo(i,0,min(n,m))cnt[i]=0;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}	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void push(int x,status v){</a:t>
            </a:r>
            <a:r>
              <a:rPr lang="en-US" altLang="zh-CN" sz="1600" dirty="0"/>
              <a:t>//</a:t>
            </a:r>
            <a:r>
              <a:rPr lang="zh-CN" altLang="en-US" sz="1600" dirty="0"/>
              <a:t>入队操作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while(he&lt;=ta&amp;&amp;a[ta]&lt;v){//维护队尾，队尾长度值比新入队的v的长度值小的均需出队</a:t>
            </a:r>
          </a:p>
          <a:p>
            <a:r>
              <a:rPr lang="en-US" altLang="zh-CN" sz="1600" dirty="0">
                <a:sym typeface="+mn-ea"/>
              </a:rPr>
              <a:t>         </a:t>
            </a:r>
            <a:r>
              <a:rPr lang="zh-CN" altLang="en-US" sz="1600" dirty="0"/>
              <a:t>cnt[a[ta].len]=dec(cnt[a[ta].len],a[ta].val);//队列中长度值为将要出队的a[ta].len的方案数减去a[ta].val</a:t>
            </a:r>
          </a:p>
          <a:p>
            <a:r>
              <a:rPr lang="en-US" altLang="zh-CN" sz="1600" dirty="0">
                <a:sym typeface="+mn-ea"/>
              </a:rPr>
              <a:t>         </a:t>
            </a:r>
            <a:r>
              <a:rPr lang="zh-CN" altLang="en-US" sz="1600" dirty="0"/>
              <a:t>ta--;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}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cnt[v.len]=add(cnt[v.len],v.val);//v入队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a[++ta]=v;	w[ta]=x;//记住v的位置（行号或列号）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}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status query(int x){</a:t>
            </a:r>
            <a:r>
              <a:rPr lang="en-US" altLang="zh-CN" sz="1600" dirty="0"/>
              <a:t>//</a:t>
            </a:r>
            <a:r>
              <a:rPr lang="zh-CN" altLang="en-US" sz="1600" dirty="0"/>
              <a:t>查询最值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while(he&lt;=ta&amp;&amp;w[he]&lt;x){//维护队首，去除过期的数据</a:t>
            </a:r>
          </a:p>
          <a:p>
            <a:r>
              <a:rPr lang="zh-CN" altLang="en-US" sz="1600" dirty="0"/>
              <a:t>	cnt[a[he].len]=dec(cnt[a[he].len],a[he].val);</a:t>
            </a:r>
            <a:r>
              <a:rPr lang="en-US" altLang="zh-CN" sz="1600" dirty="0"/>
              <a:t>   </a:t>
            </a:r>
            <a:r>
              <a:rPr lang="zh-CN" altLang="en-US" sz="1600" dirty="0"/>
              <a:t>he++;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}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status ret=status(a[he].len+1,cnt[a[he].len]);//队首就是路径最长的</a:t>
            </a:r>
          </a:p>
          <a:p>
            <a:r>
              <a:rPr lang="en-US" altLang="zh-CN" sz="1600" dirty="0">
                <a:sym typeface="+mn-ea"/>
              </a:rPr>
              <a:t>      </a:t>
            </a:r>
            <a:r>
              <a:rPr lang="zh-CN" altLang="en-US" sz="1600" dirty="0"/>
              <a:t>return ret;</a:t>
            </a:r>
          </a:p>
          <a:p>
            <a:r>
              <a:rPr lang="en-US" altLang="zh-CN" sz="1600" dirty="0">
                <a:sym typeface="+mn-ea"/>
              </a:rPr>
              <a:t>   </a:t>
            </a:r>
            <a:r>
              <a:rPr lang="zh-CN" altLang="en-US" sz="1600" dirty="0"/>
              <a:t>}</a:t>
            </a:r>
          </a:p>
          <a:p>
            <a:r>
              <a:rPr lang="zh-CN" altLang="en-US" sz="1600" dirty="0"/>
              <a:t>}R[N],C[N];</a:t>
            </a:r>
            <a:r>
              <a:rPr lang="en-US" altLang="zh-CN" sz="1600" dirty="0"/>
              <a:t>//</a:t>
            </a:r>
            <a:r>
              <a:rPr lang="zh-CN" altLang="en-US" sz="1600" dirty="0"/>
              <a:t>每行每列都定义一个队列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8975" y="1812925"/>
            <a:ext cx="1141031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struct status{</a:t>
            </a:r>
          </a:p>
          <a:p>
            <a:r>
              <a:rPr lang="zh-CN" altLang="en-US"/>
              <a:t>	int len,val;//len为队列中维护的某个格子对应的最长路径值，val为这个最长路径对应的方案数</a:t>
            </a:r>
          </a:p>
          <a:p>
            <a:r>
              <a:rPr lang="zh-CN" altLang="en-US"/>
              <a:t>	status(const int Len=0,const int Val=0){len=Len;val=Val;}</a:t>
            </a:r>
          </a:p>
          <a:p>
            <a:r>
              <a:rPr lang="zh-CN" altLang="en-US"/>
              <a:t>	friend bool operator &lt;(status a,status b){return a.len&lt;b.len;}</a:t>
            </a:r>
            <a:r>
              <a:rPr lang="en-US" altLang="zh-CN"/>
              <a:t>//</a:t>
            </a:r>
            <a:r>
              <a:rPr lang="zh-CN" altLang="en-US"/>
              <a:t>重新定义</a:t>
            </a:r>
            <a:r>
              <a:rPr lang="en-US" altLang="zh-CN"/>
              <a:t>&lt;</a:t>
            </a:r>
            <a:r>
              <a:rPr lang="zh-CN" altLang="en-US"/>
              <a:t>，以</a:t>
            </a:r>
            <a:r>
              <a:rPr lang="en-US" altLang="zh-CN"/>
              <a:t>len</a:t>
            </a:r>
            <a:r>
              <a:rPr lang="zh-CN" altLang="en-US"/>
              <a:t>值为关键字比大小</a:t>
            </a:r>
          </a:p>
          <a:p>
            <a:r>
              <a:rPr lang="zh-CN" altLang="en-US"/>
              <a:t>}f[N][N];</a:t>
            </a:r>
          </a:p>
          <a:p>
            <a:r>
              <a:rPr lang="zh-CN" altLang="en-US"/>
              <a:t>status operator +(status a,status b){</a:t>
            </a:r>
            <a:r>
              <a:rPr lang="en-US" altLang="zh-CN"/>
              <a:t>//</a:t>
            </a:r>
            <a:r>
              <a:rPr lang="zh-CN" altLang="en-US"/>
              <a:t>重定义</a:t>
            </a:r>
            <a:r>
              <a:rPr lang="en-US" altLang="zh-CN"/>
              <a:t>+</a:t>
            </a:r>
            <a:endParaRPr lang="zh-CN" altLang="en-US"/>
          </a:p>
          <a:p>
            <a:r>
              <a:rPr lang="zh-CN" altLang="en-US"/>
              <a:t>	if (b.len&gt;a.len){a.len=b.len;a.val=0;}</a:t>
            </a:r>
            <a:r>
              <a:rPr lang="en-US" altLang="zh-CN"/>
              <a:t>//</a:t>
            </a:r>
            <a:r>
              <a:rPr lang="zh-CN" altLang="en-US"/>
              <a:t>后者</a:t>
            </a:r>
            <a:r>
              <a:rPr lang="en-US" altLang="zh-CN"/>
              <a:t>len</a:t>
            </a:r>
            <a:r>
              <a:rPr lang="zh-CN" altLang="en-US"/>
              <a:t>值更大的话取后者</a:t>
            </a:r>
          </a:p>
          <a:p>
            <a:r>
              <a:rPr lang="zh-CN" altLang="en-US"/>
              <a:t>	if (a.len==b.len)a.val=add(a.val,b.val);两者</a:t>
            </a:r>
            <a:r>
              <a:rPr lang="en-US" altLang="zh-CN"/>
              <a:t>len</a:t>
            </a:r>
            <a:r>
              <a:rPr lang="zh-CN" altLang="en-US"/>
              <a:t>值相等则把方案数合并</a:t>
            </a:r>
          </a:p>
          <a:p>
            <a:r>
              <a:rPr lang="zh-CN" altLang="en-US"/>
              <a:t>	return a;</a:t>
            </a:r>
          </a:p>
          <a:p>
            <a:r>
              <a:rPr lang="zh-CN" altLang="en-US"/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算法分析</a:t>
            </a:r>
            <a:r>
              <a:rPr lang="en-US" altLang="zh-CN"/>
              <a:t>——</a:t>
            </a:r>
            <a:r>
              <a:rPr lang="zh-CN" altLang="en-US"/>
              <a:t>单调队列优化</a:t>
            </a:r>
            <a:r>
              <a:rPr lang="en-US" altLang="zh-CN"/>
              <a:t>DP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255" y="2084705"/>
            <a:ext cx="10213340" cy="3611880"/>
          </a:xfrm>
        </p:spPr>
        <p:txBody>
          <a:bodyPr>
            <a:normAutofit/>
          </a:bodyPr>
          <a:lstStyle/>
          <a:p>
            <a:r>
              <a:rPr lang="en-US"/>
              <a:t>DP:</a:t>
            </a:r>
            <a:r>
              <a:rPr lang="zh-CN" altLang="en-US"/>
              <a:t>从上到下、从左到右依次计算</a:t>
            </a:r>
            <a:r>
              <a:rPr lang="en-US" altLang="zh-CN"/>
              <a:t>f[i][j]</a:t>
            </a:r>
            <a:r>
              <a:rPr lang="zh-CN" altLang="en-US"/>
              <a:t>的值，每次从横向和纵向队列中取出队首来进行状态的转移，注意</a:t>
            </a:r>
            <a:r>
              <a:rPr lang="en-US" altLang="zh-CN"/>
              <a:t>(x-1,y-1)</a:t>
            </a:r>
            <a:r>
              <a:rPr lang="zh-CN" altLang="en-US"/>
              <a:t>处的值可能会重复计算。</a:t>
            </a:r>
          </a:p>
          <a:p>
            <a:r>
              <a:rPr lang="zh-CN" altLang="en-US"/>
              <a:t>时间复杂度：</a:t>
            </a:r>
            <a:r>
              <a:rPr lang="en-US" altLang="zh-CN"/>
              <a:t>O(T*n*m)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7680431"/>
              </p:ext>
            </p:extLst>
          </p:nvPr>
        </p:nvGraphicFramePr>
        <p:xfrm>
          <a:off x="8395856" y="3877943"/>
          <a:ext cx="3293860" cy="28446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8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87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87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87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6146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09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sz="1800" dirty="0" smtClean="0">
                          <a:sym typeface="+mn-ea"/>
                        </a:rPr>
                        <a:t>(</a:t>
                      </a:r>
                      <a:r>
                        <a:rPr lang="en-US" altLang="zh-CN" sz="1800" dirty="0" err="1" smtClean="0">
                          <a:sym typeface="+mn-ea"/>
                        </a:rPr>
                        <a:t>x,y</a:t>
                      </a:r>
                      <a:r>
                        <a:rPr lang="en-US" altLang="zh-CN" sz="1800" dirty="0" smtClean="0">
                          <a:sym typeface="+mn-ea"/>
                        </a:rPr>
                        <a:t>)</a:t>
                      </a:r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146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9714866" y="3119659"/>
            <a:ext cx="197485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/>
              <a:t>(left[x][y],y-1)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10732135" y="3540760"/>
            <a:ext cx="12065" cy="59817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6154939" y="5014277"/>
            <a:ext cx="1974850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200" dirty="0"/>
              <a:t>(x-1,up[x][y])</a:t>
            </a: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8097723" y="5219064"/>
            <a:ext cx="596265" cy="101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81685" y="855980"/>
            <a:ext cx="1141031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fo(i,1,n)fo(j,1,m)f[i][j]=status(1,1);//初始每个格式处的len=val=1,表示以每个格子为起点到它自己有一个长度为1的路径</a:t>
            </a:r>
          </a:p>
          <a:p>
            <a:r>
              <a:rPr lang="zh-CN" altLang="en-US"/>
              <a:t>fo(i,1,n)R[i].init(m);</a:t>
            </a:r>
          </a:p>
          <a:p>
            <a:r>
              <a:rPr lang="zh-CN" altLang="en-US"/>
              <a:t>fo(i,1,m)C[i].init(n);</a:t>
            </a:r>
          </a:p>
          <a:p>
            <a:r>
              <a:rPr lang="zh-CN" altLang="en-US"/>
              <a:t>fo(i,1,n)</a:t>
            </a:r>
          </a:p>
          <a:p>
            <a:r>
              <a:rPr lang="en-US" altLang="zh-CN"/>
              <a:t>    </a:t>
            </a:r>
            <a:r>
              <a:rPr lang="zh-CN" altLang="en-US"/>
              <a:t>fo(j,1,m){</a:t>
            </a:r>
          </a:p>
          <a:p>
            <a:r>
              <a:rPr lang="en-US" altLang="zh-CN">
                <a:sym typeface="+mn-ea"/>
              </a:rPr>
              <a:t>        </a:t>
            </a:r>
            <a:r>
              <a:rPr lang="zh-CN" altLang="en-US"/>
              <a:t>R[i].push(j,f[i][j]);</a:t>
            </a:r>
          </a:p>
          <a:p>
            <a:r>
              <a:rPr lang="en-US" altLang="zh-CN">
                <a:sym typeface="+mn-ea"/>
              </a:rPr>
              <a:t>        </a:t>
            </a:r>
            <a:r>
              <a:rPr lang="zh-CN" altLang="en-US"/>
              <a:t>C[j].push(i,f[i][j]);</a:t>
            </a:r>
          </a:p>
          <a:p>
            <a:r>
              <a:rPr lang="en-US" altLang="zh-CN">
                <a:sym typeface="+mn-ea"/>
              </a:rPr>
              <a:t>        </a:t>
            </a:r>
            <a:r>
              <a:rPr lang="zh-CN" altLang="en-US"/>
              <a:t>if (i&lt;n&amp;&amp;j&lt;m&amp;&amp;</a:t>
            </a:r>
            <a:r>
              <a:rPr lang="en-US" altLang="zh-CN"/>
              <a:t>up</a:t>
            </a:r>
            <a:r>
              <a:rPr lang="zh-CN" altLang="en-US"/>
              <a:t>[i+1][j+1]){</a:t>
            </a:r>
          </a:p>
          <a:p>
            <a:r>
              <a:rPr lang="zh-CN" altLang="en-US"/>
              <a:t>	f[i+1][j+1]=f[i+1][j+1]+R[i].query(</a:t>
            </a:r>
            <a:r>
              <a:rPr lang="en-US" altLang="zh-CN"/>
              <a:t>up</a:t>
            </a:r>
            <a:r>
              <a:rPr lang="zh-CN" altLang="en-US"/>
              <a:t>[i+1][j+1]);//查询上一行能到达(i+1,j+1)的最长路径方案数</a:t>
            </a:r>
          </a:p>
          <a:p>
            <a:r>
              <a:rPr lang="zh-CN" altLang="en-US"/>
              <a:t>	f[i+1][j+1]=f[i+1][j+1]+C[j].query(Left[i+1][j+1]);//查询前一列能到达(i+1,j+1)的最长路径方案数</a:t>
            </a:r>
          </a:p>
          <a:p>
            <a:r>
              <a:rPr lang="zh-CN" altLang="en-US"/>
              <a:t>	if (f[i][j].len+1==f[i+1][j+1].len)f[i+1][j+1].val=dec(f[i+1][j+1].val,f[i][j].val);//如果(i,j)处就是最大值的话，这个格子会在(i+1,j+1)处统计两次，需减掉一次</a:t>
            </a:r>
          </a:p>
          <a:p>
            <a:r>
              <a:rPr lang="en-US" altLang="zh-CN">
                <a:sym typeface="+mn-ea"/>
              </a:rPr>
              <a:t>        </a:t>
            </a:r>
            <a:r>
              <a:rPr lang="zh-CN" altLang="en-US"/>
              <a:t>}</a:t>
            </a:r>
          </a:p>
          <a:p>
            <a:r>
              <a:rPr lang="en-US" altLang="zh-CN">
                <a:sym typeface="+mn-ea"/>
              </a:rPr>
              <a:t>    </a:t>
            </a:r>
            <a:r>
              <a:rPr lang="zh-CN" altLang="en-US"/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问题描述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zh-CN" altLang="en-US" dirty="0"/>
              <a:t>有一个</a:t>
            </a:r>
            <a:r>
              <a:rPr lang="en-US" altLang="zh-CN" dirty="0"/>
              <a:t>n*m</a:t>
            </a:r>
            <a:r>
              <a:rPr lang="zh-CN" altLang="en-US" dirty="0"/>
              <a:t>的网格，</a:t>
            </a:r>
            <a:r>
              <a:rPr lang="en-US" altLang="zh-CN" dirty="0"/>
              <a:t>S</a:t>
            </a:r>
            <a:r>
              <a:rPr lang="zh-CN" altLang="en-US" dirty="0"/>
              <a:t>只能在某个格子的正中间，他可以从一个格子（</a:t>
            </a:r>
            <a:r>
              <a:rPr lang="en-US" altLang="zh-CN" dirty="0"/>
              <a:t>x0,y0</a:t>
            </a:r>
            <a:r>
              <a:rPr lang="zh-CN" altLang="en-US" dirty="0"/>
              <a:t>）跳到另一个格子（</a:t>
            </a:r>
            <a:r>
              <a:rPr lang="en-US" altLang="zh-CN" dirty="0"/>
              <a:t>x1,y1</a:t>
            </a:r>
            <a:r>
              <a:rPr lang="zh-CN" altLang="en-US" dirty="0"/>
              <a:t>），需满足</a:t>
            </a:r>
            <a:r>
              <a:rPr lang="en-US" altLang="zh-CN" dirty="0"/>
              <a:t>x0&lt;x1</a:t>
            </a:r>
            <a:r>
              <a:rPr lang="zh-CN" altLang="en-US" dirty="0"/>
              <a:t>且</a:t>
            </a:r>
            <a:r>
              <a:rPr lang="en-US" altLang="zh-CN" dirty="0"/>
              <a:t>y0&lt;y1</a:t>
            </a:r>
            <a:r>
              <a:rPr lang="zh-CN" altLang="en-US" dirty="0"/>
              <a:t>；</a:t>
            </a:r>
          </a:p>
          <a:p>
            <a:r>
              <a:rPr lang="zh-CN" altLang="en-US" dirty="0"/>
              <a:t>此外，还有一些限制区域，这些区域可以看作</a:t>
            </a:r>
            <a:r>
              <a:rPr lang="en-US" altLang="zh-CN" dirty="0"/>
              <a:t>q</a:t>
            </a:r>
            <a:r>
              <a:rPr lang="zh-CN" altLang="en-US" dirty="0"/>
              <a:t>个矩形，每一个矩形覆盖一片网格；</a:t>
            </a:r>
          </a:p>
          <a:p>
            <a:r>
              <a:rPr lang="zh-CN" altLang="en-US" dirty="0"/>
              <a:t>对于每一次跳跃，</a:t>
            </a:r>
            <a:r>
              <a:rPr lang="en-US" altLang="zh-CN" dirty="0"/>
              <a:t>S</a:t>
            </a:r>
            <a:r>
              <a:rPr lang="zh-CN" altLang="en-US" dirty="0"/>
              <a:t>能够从（</a:t>
            </a:r>
            <a:r>
              <a:rPr lang="en-US" altLang="zh-CN" dirty="0"/>
              <a:t>x0,y0</a:t>
            </a:r>
            <a:r>
              <a:rPr lang="zh-CN" altLang="en-US" dirty="0"/>
              <a:t>）跳到（</a:t>
            </a:r>
            <a:r>
              <a:rPr lang="en-US" altLang="zh-CN" dirty="0"/>
              <a:t>x1,y1</a:t>
            </a:r>
            <a:r>
              <a:rPr lang="zh-CN" altLang="en-US" dirty="0"/>
              <a:t>），除了满足</a:t>
            </a:r>
            <a:r>
              <a:rPr lang="en-US" altLang="zh-CN" dirty="0"/>
              <a:t>x0&lt;x1</a:t>
            </a:r>
            <a:r>
              <a:rPr lang="zh-CN" altLang="en-US" dirty="0"/>
              <a:t>且</a:t>
            </a:r>
            <a:r>
              <a:rPr lang="en-US" altLang="zh-CN" dirty="0"/>
              <a:t>y0&lt;y1</a:t>
            </a:r>
            <a:r>
              <a:rPr lang="zh-CN" altLang="en-US" dirty="0"/>
              <a:t>，还必须存在一个矩形同时包含（</a:t>
            </a:r>
            <a:r>
              <a:rPr lang="en-US" altLang="zh-CN" dirty="0"/>
              <a:t>x0,y0</a:t>
            </a:r>
            <a:r>
              <a:rPr lang="zh-CN" altLang="en-US" dirty="0"/>
              <a:t>）和（</a:t>
            </a:r>
            <a:r>
              <a:rPr lang="en-US" altLang="zh-CN" dirty="0"/>
              <a:t>x1,y1</a:t>
            </a:r>
            <a:r>
              <a:rPr lang="zh-CN" altLang="en-US" dirty="0"/>
              <a:t>），</a:t>
            </a:r>
            <a:r>
              <a:rPr lang="en-US" altLang="zh-CN" dirty="0"/>
              <a:t>S</a:t>
            </a:r>
            <a:r>
              <a:rPr lang="zh-CN" altLang="en-US" dirty="0"/>
              <a:t>想经过尽量多的不同的网格；</a:t>
            </a:r>
          </a:p>
          <a:p>
            <a:r>
              <a:rPr lang="zh-CN" altLang="en-US" dirty="0"/>
              <a:t>给出</a:t>
            </a:r>
            <a:r>
              <a:rPr lang="en-US" altLang="zh-CN" dirty="0" err="1"/>
              <a:t>n,m,q</a:t>
            </a:r>
            <a:r>
              <a:rPr lang="zh-CN" altLang="en-US" dirty="0"/>
              <a:t>以及</a:t>
            </a:r>
            <a:r>
              <a:rPr lang="en-US" altLang="zh-CN" dirty="0"/>
              <a:t>q</a:t>
            </a:r>
            <a:r>
              <a:rPr lang="zh-CN" altLang="en-US" dirty="0"/>
              <a:t>个矩形，问</a:t>
            </a:r>
            <a:r>
              <a:rPr lang="en-US" altLang="zh-CN" dirty="0"/>
              <a:t>S</a:t>
            </a:r>
            <a:r>
              <a:rPr lang="zh-CN" altLang="en-US" dirty="0"/>
              <a:t>最多可以经过多少个网格，以及经过这么多网格的方案数。</a:t>
            </a:r>
          </a:p>
          <a:p>
            <a:r>
              <a:rPr lang="zh-CN" altLang="en-US" dirty="0"/>
              <a:t>注意：开始的时候</a:t>
            </a:r>
            <a:r>
              <a:rPr lang="en-US" altLang="zh-CN" dirty="0"/>
              <a:t>S</a:t>
            </a:r>
            <a:r>
              <a:rPr lang="zh-CN" altLang="en-US" dirty="0"/>
              <a:t>可以随意选择一个落点（</a:t>
            </a:r>
            <a:r>
              <a:rPr lang="en-US" altLang="zh-CN" dirty="0" err="1"/>
              <a:t>x,y</a:t>
            </a:r>
            <a:r>
              <a:rPr lang="zh-CN" altLang="en-US" dirty="0"/>
              <a:t>），</a:t>
            </a:r>
            <a:r>
              <a:rPr lang="en-US" altLang="zh-CN" dirty="0"/>
              <a:t>1≤x≤n</a:t>
            </a:r>
            <a:r>
              <a:rPr lang="zh-CN" altLang="en-US" dirty="0"/>
              <a:t>，</a:t>
            </a:r>
            <a:r>
              <a:rPr lang="en-US" altLang="zh-CN" dirty="0"/>
              <a:t>1≤y≤m</a:t>
            </a:r>
            <a:r>
              <a:rPr lang="zh-CN" altLang="en-US" dirty="0"/>
              <a:t>；</a:t>
            </a:r>
          </a:p>
          <a:p>
            <a:r>
              <a:rPr lang="zh-CN" altLang="en-US" dirty="0"/>
              <a:t>对于两种方案，它们被视为是不同的，当且仅当存在一个网格，它在其中一种方案中出现了，但没有在另一种方案中出现。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数据规模</a:t>
            </a: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572770" y="1751330"/>
            <a:ext cx="10873740" cy="2072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6905" y="68580"/>
            <a:ext cx="10515600" cy="1325563"/>
          </a:xfrm>
        </p:spPr>
        <p:txBody>
          <a:bodyPr/>
          <a:lstStyle/>
          <a:p>
            <a:r>
              <a:rPr lang="zh-CN" altLang="en-US"/>
              <a:t>样例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81050" y="1212850"/>
            <a:ext cx="3725545" cy="50984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400"/>
              <a:t>输入</a:t>
            </a:r>
            <a:endParaRPr lang="en-US" altLang="zh-CN" sz="2400"/>
          </a:p>
          <a:p>
            <a:pPr marL="0" indent="0">
              <a:buNone/>
            </a:pPr>
            <a:r>
              <a:rPr lang="en-US" altLang="zh-CN" sz="2400"/>
              <a:t>2</a:t>
            </a:r>
          </a:p>
          <a:p>
            <a:pPr marL="0" indent="0">
              <a:buNone/>
            </a:pPr>
            <a:r>
              <a:rPr lang="en-US" altLang="zh-CN" sz="2400"/>
              <a:t>3 4 2</a:t>
            </a:r>
          </a:p>
          <a:p>
            <a:pPr marL="0" indent="0">
              <a:buNone/>
            </a:pPr>
            <a:r>
              <a:rPr lang="en-US" altLang="zh-CN" sz="2400"/>
              <a:t>1 1 2 2</a:t>
            </a:r>
          </a:p>
          <a:p>
            <a:pPr marL="0" indent="0">
              <a:buNone/>
            </a:pPr>
            <a:r>
              <a:rPr lang="en-US" altLang="zh-CN" sz="2400"/>
              <a:t>2 2 3 4</a:t>
            </a:r>
          </a:p>
          <a:p>
            <a:pPr marL="0" indent="0">
              <a:buNone/>
            </a:pPr>
            <a:r>
              <a:rPr lang="en-US" altLang="zh-CN" sz="2400"/>
              <a:t>3 3 2</a:t>
            </a:r>
          </a:p>
          <a:p>
            <a:pPr marL="0" indent="0">
              <a:buNone/>
            </a:pPr>
            <a:r>
              <a:rPr lang="en-US" altLang="zh-CN" sz="2400"/>
              <a:t>1 1 3 3</a:t>
            </a:r>
          </a:p>
          <a:p>
            <a:pPr marL="0" indent="0">
              <a:buNone/>
            </a:pPr>
            <a:r>
              <a:rPr lang="en-US" altLang="zh-CN" sz="2400"/>
              <a:t>1 1 3 3</a:t>
            </a:r>
          </a:p>
          <a:p>
            <a:pPr marL="0" indent="0">
              <a:buNone/>
            </a:pPr>
            <a:r>
              <a:rPr lang="zh-CN" altLang="en-US" sz="2400"/>
              <a:t>输出</a:t>
            </a:r>
          </a:p>
          <a:p>
            <a:pPr marL="0" indent="0">
              <a:buNone/>
            </a:pPr>
            <a:r>
              <a:rPr lang="en-US" altLang="zh-CN" sz="2400"/>
              <a:t>3 2</a:t>
            </a:r>
          </a:p>
          <a:p>
            <a:pPr marL="0" indent="0">
              <a:buNone/>
            </a:pPr>
            <a:r>
              <a:rPr lang="en-US" altLang="zh-CN" sz="2400"/>
              <a:t>3 1</a:t>
            </a: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880610" y="2038350"/>
          <a:ext cx="2430780" cy="19659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07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7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3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4898390" y="2049145"/>
            <a:ext cx="1207135" cy="1298575"/>
          </a:xfrm>
          <a:prstGeom prst="rect">
            <a:avLst/>
          </a:prstGeom>
          <a:solidFill>
            <a:schemeClr val="accent2">
              <a:alpha val="42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6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492115" y="2705735"/>
            <a:ext cx="1819275" cy="1298575"/>
          </a:xfrm>
          <a:prstGeom prst="rect">
            <a:avLst/>
          </a:prstGeom>
          <a:solidFill>
            <a:schemeClr val="accent4">
              <a:alpha val="42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6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5192395" y="2363470"/>
            <a:ext cx="669290" cy="7607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5953125" y="3215640"/>
            <a:ext cx="497205" cy="5575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6014085" y="3124200"/>
            <a:ext cx="1085215" cy="6388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8" y="1874520"/>
            <a:ext cx="9720073" cy="4023360"/>
          </a:xfrm>
        </p:spPr>
        <p:txBody>
          <a:bodyPr/>
          <a:lstStyle/>
          <a:p>
            <a:r>
              <a:rPr lang="zh-CN" altLang="en-US" dirty="0" smtClean="0"/>
              <a:t>显然 ，如果不考虑限制区域，对于位置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)</a:t>
            </a:r>
            <a:r>
              <a:rPr lang="zh-CN" altLang="en-US" dirty="0" smtClean="0"/>
              <a:t>来说，若使到达此位置的路径更长，必定是从它的上一行或前一列的某个位置跳过来。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5506720" y="3188543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(</a:t>
                      </a:r>
                      <a:r>
                        <a:rPr lang="en-US" altLang="zh-CN" sz="1200" dirty="0" err="1" smtClean="0"/>
                        <a:t>x,y</a:t>
                      </a:r>
                      <a:r>
                        <a:rPr lang="en-US" altLang="zh-CN" sz="1200" dirty="0" smtClean="0"/>
                        <a:t>)</a:t>
                      </a:r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预处理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1802765"/>
            <a:ext cx="9720071" cy="4023360"/>
          </a:xfrm>
        </p:spPr>
        <p:txBody>
          <a:bodyPr/>
          <a:lstStyle/>
          <a:p>
            <a:r>
              <a:rPr lang="zh-CN" altLang="en-US" dirty="0" smtClean="0"/>
              <a:t>做一个预处理：对于每一个位置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)</a:t>
            </a:r>
            <a:r>
              <a:rPr lang="zh-CN" altLang="en-US" dirty="0" smtClean="0"/>
              <a:t>，找到它的上一行能跳到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)</a:t>
            </a:r>
            <a:r>
              <a:rPr lang="zh-CN" altLang="en-US" dirty="0" smtClean="0"/>
              <a:t>的最左边的位置</a:t>
            </a:r>
            <a:r>
              <a:rPr lang="en-US" altLang="zh-CN" dirty="0" smtClean="0"/>
              <a:t>up[x][</a:t>
            </a:r>
            <a:r>
              <a:rPr lang="en-US" altLang="zh-CN" dirty="0"/>
              <a:t>y</a:t>
            </a:r>
            <a:r>
              <a:rPr lang="en-US" altLang="zh-CN" dirty="0" smtClean="0"/>
              <a:t>]</a:t>
            </a:r>
            <a:r>
              <a:rPr lang="zh-CN" altLang="en-US" dirty="0" smtClean="0"/>
              <a:t>，以及它的前一列能跳到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x,y</a:t>
            </a:r>
            <a:r>
              <a:rPr lang="en-US" altLang="zh-CN" dirty="0" smtClean="0"/>
              <a:t>)</a:t>
            </a:r>
            <a:r>
              <a:rPr lang="zh-CN" altLang="en-US" dirty="0" smtClean="0"/>
              <a:t>的最上方的位置</a:t>
            </a:r>
            <a:r>
              <a:rPr lang="en-US" altLang="zh-CN" dirty="0" smtClean="0"/>
              <a:t>left[x][y]</a:t>
            </a:r>
            <a:r>
              <a:rPr lang="zh-CN" altLang="en-US" dirty="0" smtClean="0"/>
              <a:t>；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695061" y="3003750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694815" y="3003550"/>
            <a:ext cx="1403350" cy="866140"/>
          </a:xfrm>
          <a:prstGeom prst="rect">
            <a:avLst/>
          </a:prstGeom>
          <a:solidFill>
            <a:srgbClr val="FF9900">
              <a:alpha val="48000"/>
            </a:srgbClr>
          </a:solidFill>
          <a:ln w="412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695060" y="3447637"/>
            <a:ext cx="1850469" cy="1288875"/>
          </a:xfrm>
          <a:prstGeom prst="rect">
            <a:avLst/>
          </a:prstGeom>
          <a:solidFill>
            <a:srgbClr val="0066FF">
              <a:alpha val="58000"/>
            </a:srgbClr>
          </a:solidFill>
          <a:ln w="412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169264" y="3870131"/>
            <a:ext cx="1376265" cy="1280910"/>
          </a:xfrm>
          <a:prstGeom prst="rect">
            <a:avLst/>
          </a:prstGeom>
          <a:solidFill>
            <a:srgbClr val="14BC28">
              <a:alpha val="43000"/>
            </a:srgbClr>
          </a:solidFill>
          <a:ln w="41275">
            <a:solidFill>
              <a:srgbClr val="14BC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098160" y="3889790"/>
            <a:ext cx="937396" cy="859659"/>
          </a:xfrm>
          <a:prstGeom prst="rect">
            <a:avLst/>
          </a:prstGeom>
          <a:solidFill>
            <a:srgbClr val="C20EA0">
              <a:alpha val="49000"/>
            </a:srgbClr>
          </a:solidFill>
          <a:ln w="41275">
            <a:solidFill>
              <a:srgbClr val="C20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997109" y="3014447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1</a:t>
                      </a:r>
                      <a:endParaRPr lang="zh-CN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4997109" y="5226621"/>
            <a:ext cx="23404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up[x][y]:</a:t>
            </a:r>
            <a:r>
              <a:rPr lang="zh-CN" altLang="en-US" sz="2000" dirty="0" smtClean="0"/>
              <a:t>上一行能</a:t>
            </a:r>
            <a:r>
              <a:rPr lang="zh-CN" altLang="en-US" sz="2000" dirty="0"/>
              <a:t>到达</a:t>
            </a:r>
            <a:r>
              <a:rPr lang="en-US" altLang="zh-CN" sz="2000" dirty="0"/>
              <a:t>(</a:t>
            </a:r>
            <a:r>
              <a:rPr lang="en-US" altLang="zh-CN" sz="2000" dirty="0" err="1"/>
              <a:t>x,y</a:t>
            </a:r>
            <a:r>
              <a:rPr lang="en-US" altLang="zh-CN" sz="2000" dirty="0"/>
              <a:t>)</a:t>
            </a:r>
            <a:r>
              <a:rPr lang="zh-CN" altLang="en-US" sz="2000" dirty="0"/>
              <a:t>的</a:t>
            </a:r>
            <a:r>
              <a:rPr lang="zh-CN" altLang="en-US" sz="2000" dirty="0" smtClean="0"/>
              <a:t>最左边</a:t>
            </a:r>
            <a:endParaRPr lang="en-US" altLang="zh-CN" sz="2000" dirty="0" smtClean="0"/>
          </a:p>
          <a:p>
            <a:r>
              <a:rPr lang="zh-CN" altLang="en-US" sz="2000" dirty="0" smtClean="0"/>
              <a:t>格子的列号</a:t>
            </a:r>
            <a:endParaRPr lang="zh-CN" altLang="en-US" sz="2000" dirty="0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8181256" y="2997152"/>
          <a:ext cx="2340495" cy="2172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2</a:t>
                      </a:r>
                      <a:endParaRPr lang="zh-CN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8181256" y="5226621"/>
            <a:ext cx="24608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left</a:t>
            </a:r>
            <a:r>
              <a:rPr lang="en-US" altLang="zh-CN" sz="2000" dirty="0"/>
              <a:t>[x][y</a:t>
            </a:r>
            <a:r>
              <a:rPr lang="en-US" altLang="zh-CN" sz="2000" dirty="0" smtClean="0"/>
              <a:t>]:</a:t>
            </a:r>
            <a:r>
              <a:rPr lang="zh-CN" altLang="en-US" sz="2000" dirty="0" smtClean="0"/>
              <a:t>前一列能到达</a:t>
            </a:r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x,y</a:t>
            </a:r>
            <a:r>
              <a:rPr lang="en-US" altLang="zh-CN" sz="2000" dirty="0" smtClean="0"/>
              <a:t>)</a:t>
            </a:r>
            <a:r>
              <a:rPr lang="zh-CN" altLang="en-US" sz="2000" dirty="0" smtClean="0"/>
              <a:t>的最上方</a:t>
            </a:r>
            <a:endParaRPr lang="en-US" altLang="zh-CN" sz="2000" dirty="0"/>
          </a:p>
          <a:p>
            <a:r>
              <a:rPr lang="zh-CN" altLang="en-US" sz="2000" dirty="0"/>
              <a:t>格子</a:t>
            </a:r>
            <a:r>
              <a:rPr lang="zh-CN" altLang="en-US" sz="2000" dirty="0" smtClean="0"/>
              <a:t>的行号</a:t>
            </a:r>
            <a:endParaRPr lang="zh-CN" altLang="en-US" sz="2000" dirty="0"/>
          </a:p>
          <a:p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</a:t>
            </a:r>
            <a:r>
              <a:rPr lang="en-US" altLang="zh-CN" dirty="0" smtClean="0">
                <a:sym typeface="+mn-ea"/>
              </a:rPr>
              <a:t>——</a:t>
            </a:r>
            <a:r>
              <a:rPr lang="zh-CN" altLang="en-US" dirty="0" smtClean="0">
                <a:sym typeface="+mn-ea"/>
              </a:rPr>
              <a:t>预处理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1925955"/>
            <a:ext cx="9720071" cy="4023360"/>
          </a:xfrm>
        </p:spPr>
        <p:txBody>
          <a:bodyPr/>
          <a:lstStyle/>
          <a:p>
            <a:r>
              <a:rPr lang="zh-CN" altLang="en-US" dirty="0" smtClean="0"/>
              <a:t>预处理</a:t>
            </a:r>
            <a:r>
              <a:rPr lang="en-US" altLang="zh-CN" dirty="0" smtClean="0"/>
              <a:t>up</a:t>
            </a:r>
            <a:r>
              <a:rPr lang="zh-CN" altLang="en-US" dirty="0" smtClean="0"/>
              <a:t>数组：将</a:t>
            </a:r>
            <a:r>
              <a:rPr lang="en-US" altLang="zh-CN" dirty="0" smtClean="0"/>
              <a:t>q</a:t>
            </a:r>
            <a:r>
              <a:rPr lang="zh-CN" altLang="en-US" dirty="0" smtClean="0"/>
              <a:t>个区域按左上角格子的列坐标从小到大排序，即将这些区域按左边界从左往右排序；然后对于每一个</a:t>
            </a:r>
            <a:r>
              <a:rPr lang="zh-CN" altLang="en-US" dirty="0"/>
              <a:t>限制</a:t>
            </a:r>
            <a:r>
              <a:rPr lang="zh-CN" altLang="en-US" dirty="0" smtClean="0"/>
              <a:t>区域</a:t>
            </a:r>
            <a:r>
              <a:rPr lang="en-US" altLang="zh-CN" dirty="0" smtClean="0"/>
              <a:t>(r1,c1)~(r2,c2)</a:t>
            </a:r>
            <a:r>
              <a:rPr lang="zh-CN" altLang="en-US" dirty="0" smtClean="0"/>
              <a:t>，逐行将其中</a:t>
            </a:r>
            <a:r>
              <a:rPr lang="en-US" altLang="zh-CN" dirty="0" smtClean="0"/>
              <a:t>(r1+1,c1+1)~(r2,c2)</a:t>
            </a:r>
            <a:r>
              <a:rPr lang="zh-CN" altLang="en-US" dirty="0" smtClean="0"/>
              <a:t>所有格子的</a:t>
            </a:r>
            <a:r>
              <a:rPr lang="en-US" altLang="zh-CN" dirty="0" smtClean="0"/>
              <a:t>up</a:t>
            </a:r>
            <a:r>
              <a:rPr lang="zh-CN" altLang="en-US" dirty="0" smtClean="0"/>
              <a:t>值置为</a:t>
            </a:r>
            <a:r>
              <a:rPr lang="en-US" altLang="zh-CN" dirty="0" smtClean="0"/>
              <a:t>c1</a:t>
            </a:r>
            <a:r>
              <a:rPr lang="zh-CN" altLang="en-US" dirty="0" smtClean="0"/>
              <a:t>，如果这个位置已经有值则向右跳过；</a:t>
            </a:r>
            <a:endParaRPr lang="en-US" altLang="zh-CN" dirty="0" smtClean="0"/>
          </a:p>
          <a:p>
            <a:r>
              <a:rPr lang="zh-CN" altLang="en-US" dirty="0" smtClean="0"/>
              <a:t>时间复杂度：</a:t>
            </a:r>
            <a:r>
              <a:rPr lang="en-US" altLang="zh-CN" dirty="0" smtClean="0"/>
              <a:t>O(q*m*n)</a:t>
            </a:r>
            <a:r>
              <a:rPr lang="zh-CN" altLang="en-US" dirty="0" smtClean="0"/>
              <a:t>，需优化，对于重叠的区域要能够快速跳过。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754189" y="4126469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754189" y="4126469"/>
            <a:ext cx="931403" cy="866381"/>
          </a:xfrm>
          <a:prstGeom prst="rect">
            <a:avLst/>
          </a:prstGeom>
          <a:solidFill>
            <a:srgbClr val="FF9900">
              <a:alpha val="48000"/>
            </a:srgbClr>
          </a:solidFill>
          <a:ln w="412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2754188" y="4570356"/>
            <a:ext cx="1850469" cy="1288875"/>
          </a:xfrm>
          <a:prstGeom prst="rect">
            <a:avLst/>
          </a:prstGeom>
          <a:solidFill>
            <a:srgbClr val="0066FF">
              <a:alpha val="58000"/>
            </a:srgbClr>
          </a:solidFill>
          <a:ln w="412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3228392" y="4992850"/>
            <a:ext cx="1376265" cy="1280910"/>
          </a:xfrm>
          <a:prstGeom prst="rect">
            <a:avLst/>
          </a:prstGeom>
          <a:solidFill>
            <a:srgbClr val="14BC28">
              <a:alpha val="43000"/>
            </a:srgbClr>
          </a:solidFill>
          <a:ln w="41275">
            <a:solidFill>
              <a:srgbClr val="14BC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157288" y="5012509"/>
            <a:ext cx="937396" cy="859659"/>
          </a:xfrm>
          <a:prstGeom prst="rect">
            <a:avLst/>
          </a:prstGeom>
          <a:solidFill>
            <a:srgbClr val="C20EA0">
              <a:alpha val="49000"/>
            </a:srgbClr>
          </a:solidFill>
          <a:ln w="41275">
            <a:solidFill>
              <a:srgbClr val="C20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6056237" y="4137166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1</a:t>
                      </a:r>
                      <a:endParaRPr lang="zh-CN" altLang="en-US" sz="18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文本框 9"/>
          <p:cNvSpPr txBox="1"/>
          <p:nvPr>
            <p:custDataLst>
              <p:tags r:id="rId1"/>
            </p:custDataLst>
          </p:nvPr>
        </p:nvSpPr>
        <p:spPr>
          <a:xfrm>
            <a:off x="6965950" y="6248400"/>
            <a:ext cx="9271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/>
              <a:t>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</a:t>
            </a:r>
            <a:r>
              <a:rPr lang="en-US" altLang="zh-CN" dirty="0" smtClean="0">
                <a:sym typeface="+mn-ea"/>
              </a:rPr>
              <a:t>——</a:t>
            </a:r>
            <a:r>
              <a:rPr lang="zh-CN" altLang="en-US" dirty="0" smtClean="0">
                <a:sym typeface="+mn-ea"/>
              </a:rPr>
              <a:t>预处理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1817370"/>
            <a:ext cx="9720071" cy="4023360"/>
          </a:xfrm>
        </p:spPr>
        <p:txBody>
          <a:bodyPr/>
          <a:lstStyle/>
          <a:p>
            <a:r>
              <a:rPr lang="zh-CN" altLang="en-US" dirty="0" smtClean="0"/>
              <a:t>定义</a:t>
            </a:r>
            <a:r>
              <a:rPr lang="en-US" altLang="zh-CN" dirty="0" smtClean="0"/>
              <a:t>right</a:t>
            </a:r>
            <a:r>
              <a:rPr lang="zh-CN" altLang="en-US" dirty="0" smtClean="0"/>
              <a:t>数组，</a:t>
            </a:r>
            <a:r>
              <a:rPr lang="en-US" altLang="zh-CN" dirty="0" smtClean="0"/>
              <a:t>right[x][y]</a:t>
            </a:r>
            <a:r>
              <a:rPr lang="zh-CN" altLang="en-US" dirty="0" smtClean="0"/>
              <a:t>记本行</a:t>
            </a:r>
            <a:r>
              <a:rPr lang="zh-CN" altLang="en-US" dirty="0" smtClean="0">
                <a:sym typeface="+mn-ea"/>
              </a:rPr>
              <a:t>下一个</a:t>
            </a:r>
            <a:r>
              <a:rPr lang="en-US" altLang="zh-CN" dirty="0" smtClean="0">
                <a:sym typeface="+mn-ea"/>
              </a:rPr>
              <a:t>up[][]</a:t>
            </a:r>
            <a:r>
              <a:rPr lang="zh-CN" altLang="en-US" dirty="0" smtClean="0">
                <a:sym typeface="+mn-ea"/>
              </a:rPr>
              <a:t>未被赋值的格子的列号；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47309" y="3039349"/>
          <a:ext cx="2340495" cy="2172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047115" y="3039110"/>
            <a:ext cx="1403350" cy="866140"/>
          </a:xfrm>
          <a:prstGeom prst="rect">
            <a:avLst/>
          </a:prstGeom>
          <a:noFill/>
          <a:ln w="41275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1047308" y="3483236"/>
            <a:ext cx="1850469" cy="1288875"/>
          </a:xfrm>
          <a:prstGeom prst="rect">
            <a:avLst/>
          </a:prstGeom>
          <a:solidFill>
            <a:srgbClr val="0066FF">
              <a:alpha val="58000"/>
            </a:srgbClr>
          </a:solidFill>
          <a:ln w="412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2450408" y="3925389"/>
            <a:ext cx="937396" cy="859659"/>
          </a:xfrm>
          <a:prstGeom prst="rect">
            <a:avLst/>
          </a:prstGeom>
          <a:noFill/>
          <a:ln w="41275">
            <a:solidFill>
              <a:srgbClr val="C20E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169652" y="3039251"/>
          <a:ext cx="2340495" cy="21735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1</a:t>
                      </a:r>
                      <a:endParaRPr lang="zh-CN" altLang="en-US" sz="1800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521512" y="3905730"/>
            <a:ext cx="1376265" cy="1280910"/>
          </a:xfrm>
          <a:prstGeom prst="rect">
            <a:avLst/>
          </a:prstGeom>
          <a:solidFill>
            <a:srgbClr val="14BC28">
              <a:alpha val="43000"/>
            </a:srgbClr>
          </a:solidFill>
          <a:ln w="41275">
            <a:solidFill>
              <a:srgbClr val="14BC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7292582" y="3039886"/>
          <a:ext cx="2340495" cy="21731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5</a:t>
                      </a:r>
                      <a:endParaRPr lang="zh-CN" altLang="en-US" sz="1800" dirty="0"/>
                    </a:p>
                  </a:txBody>
                  <a:tcPr anchor="ctr" anchorCtr="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4812030" y="5186680"/>
            <a:ext cx="11906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/>
              <a:t>up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886700" y="5212715"/>
            <a:ext cx="11906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/>
              <a:t>right</a:t>
            </a:r>
          </a:p>
        </p:txBody>
      </p:sp>
      <p:sp>
        <p:nvSpPr>
          <p:cNvPr id="10" name="矩形 9"/>
          <p:cNvSpPr/>
          <p:nvPr/>
        </p:nvSpPr>
        <p:spPr>
          <a:xfrm>
            <a:off x="8229017" y="4344268"/>
            <a:ext cx="919065" cy="427843"/>
          </a:xfrm>
          <a:prstGeom prst="rect">
            <a:avLst/>
          </a:prstGeom>
          <a:noFill/>
          <a:ln w="412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>
                    <a:alpha val="5200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算法分析</a:t>
            </a:r>
            <a:r>
              <a:rPr lang="en-US" altLang="zh-CN" dirty="0" smtClean="0">
                <a:sym typeface="+mn-ea"/>
              </a:rPr>
              <a:t>——</a:t>
            </a:r>
            <a:r>
              <a:rPr lang="zh-CN" altLang="en-US" dirty="0" smtClean="0">
                <a:sym typeface="+mn-ea"/>
              </a:rPr>
              <a:t>预处理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1817370"/>
            <a:ext cx="9720071" cy="4023360"/>
          </a:xfrm>
        </p:spPr>
        <p:txBody>
          <a:bodyPr/>
          <a:lstStyle/>
          <a:p>
            <a:r>
              <a:rPr lang="zh-CN" altLang="en-US" dirty="0" smtClean="0"/>
              <a:t>定义</a:t>
            </a:r>
            <a:r>
              <a:rPr lang="en-US" altLang="zh-CN" dirty="0" smtClean="0"/>
              <a:t>right</a:t>
            </a:r>
            <a:r>
              <a:rPr lang="zh-CN" altLang="en-US" dirty="0" smtClean="0"/>
              <a:t>数组，</a:t>
            </a:r>
            <a:r>
              <a:rPr lang="en-US" altLang="zh-CN" dirty="0" smtClean="0"/>
              <a:t>right[x][y]</a:t>
            </a:r>
            <a:r>
              <a:rPr lang="zh-CN" altLang="en-US" dirty="0" smtClean="0"/>
              <a:t>记本行</a:t>
            </a:r>
            <a:r>
              <a:rPr lang="zh-CN" altLang="en-US" dirty="0" smtClean="0">
                <a:sym typeface="+mn-ea"/>
              </a:rPr>
              <a:t>下一个</a:t>
            </a:r>
            <a:r>
              <a:rPr lang="en-US" altLang="zh-CN" dirty="0" smtClean="0">
                <a:sym typeface="+mn-ea"/>
              </a:rPr>
              <a:t>up[][]</a:t>
            </a:r>
            <a:r>
              <a:rPr lang="zh-CN" altLang="en-US" dirty="0" smtClean="0">
                <a:sym typeface="+mn-ea"/>
              </a:rPr>
              <a:t>未被赋值的格子的列号；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47309" y="3039349"/>
          <a:ext cx="2340495" cy="2172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1047115" y="3482975"/>
            <a:ext cx="2339340" cy="1289050"/>
          </a:xfrm>
          <a:prstGeom prst="rect">
            <a:avLst/>
          </a:prstGeom>
          <a:solidFill>
            <a:srgbClr val="0066FF">
              <a:alpha val="58000"/>
            </a:srgbClr>
          </a:solidFill>
          <a:ln w="4127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4169652" y="3039251"/>
          <a:ext cx="2340495" cy="21738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1</a:t>
                      </a:r>
                      <a:endParaRPr lang="zh-CN" altLang="en-US" sz="1800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633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1521460" y="3905885"/>
            <a:ext cx="1865630" cy="1280795"/>
          </a:xfrm>
          <a:prstGeom prst="rect">
            <a:avLst/>
          </a:prstGeom>
          <a:solidFill>
            <a:srgbClr val="14BC28">
              <a:alpha val="43000"/>
            </a:srgbClr>
          </a:solidFill>
          <a:ln w="41275">
            <a:solidFill>
              <a:srgbClr val="14BC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292340" y="3039745"/>
          <a:ext cx="2739390" cy="2174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6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56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6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0</a:t>
                      </a: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dirty="0" smtClean="0"/>
                        <a:t>5</a:t>
                      </a:r>
                      <a:endParaRPr lang="zh-CN" altLang="en-US" sz="1800" dirty="0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6</a:t>
                      </a: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0</a:t>
                      </a: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dirty="0"/>
                        <a:t>0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4812030" y="5186680"/>
            <a:ext cx="11906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/>
              <a:t>up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886700" y="5212715"/>
            <a:ext cx="11906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/>
              <a:t>right</a:t>
            </a:r>
          </a:p>
        </p:txBody>
      </p:sp>
      <p:sp>
        <p:nvSpPr>
          <p:cNvPr id="14" name="等腰三角形 13"/>
          <p:cNvSpPr/>
          <p:nvPr/>
        </p:nvSpPr>
        <p:spPr>
          <a:xfrm>
            <a:off x="2167890" y="4472305"/>
            <a:ext cx="105410" cy="18161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8762365" y="4435475"/>
            <a:ext cx="285750" cy="27686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/>
              <a:t>6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8299450" y="4424045"/>
            <a:ext cx="285750" cy="27686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4" grpId="2" animBg="1"/>
      <p:bldP spid="15" grpId="0" bldLvl="0" animBg="1"/>
      <p:bldP spid="15" grpId="1" animBg="1"/>
      <p:bldP spid="16" grpId="0" bldLvl="0" animBg="1"/>
      <p:bldP spid="16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jVkOWI2YzIzZmFjZTNiNWZmYWYzOTQxM2ZkNGYwYjA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91*154"/>
  <p:tag name="TABLE_ENDDRAG_RECT" val="144*225*191*15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215*171"/>
  <p:tag name="TABLE_ENDDRAG_RECT" val="574*239*215*17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222*208"/>
  <p:tag name="TABLE_ENDDRAG_RECT" val="433*251*222*2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222*208"/>
  <p:tag name="TABLE_ENDDRAG_RECT" val="433*251*222*2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222*208"/>
  <p:tag name="TABLE_ENDDRAG_RECT" val="433*251*222*20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</TotalTime>
  <Words>1682</Words>
  <Application>Microsoft Office PowerPoint</Application>
  <PresentationFormat>宽屏</PresentationFormat>
  <Paragraphs>488</Paragraphs>
  <Slides>16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4" baseType="lpstr">
      <vt:lpstr>Tw Cen MT</vt:lpstr>
      <vt:lpstr>Tw Cen MT Condensed</vt:lpstr>
      <vt:lpstr>华文仿宋</vt:lpstr>
      <vt:lpstr>宋体</vt:lpstr>
      <vt:lpstr>Arial</vt:lpstr>
      <vt:lpstr>Calibri</vt:lpstr>
      <vt:lpstr>Wingdings 3</vt:lpstr>
      <vt:lpstr>积分</vt:lpstr>
      <vt:lpstr>洛希的极限</vt:lpstr>
      <vt:lpstr>问题描述</vt:lpstr>
      <vt:lpstr>数据规模</vt:lpstr>
      <vt:lpstr>样例</vt:lpstr>
      <vt:lpstr>算法分析</vt:lpstr>
      <vt:lpstr>算法分析——预处理</vt:lpstr>
      <vt:lpstr>算法分析——预处理</vt:lpstr>
      <vt:lpstr>算法分析——预处理</vt:lpstr>
      <vt:lpstr>算法分析——预处理</vt:lpstr>
      <vt:lpstr>算法分析——预处理</vt:lpstr>
      <vt:lpstr>算法分析——DP</vt:lpstr>
      <vt:lpstr>算法分析——单调队列优化DP</vt:lpstr>
      <vt:lpstr>PowerPoint 演示文稿</vt:lpstr>
      <vt:lpstr>PowerPoint 演示文稿</vt:lpstr>
      <vt:lpstr>算法分析——单调队列优化DP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洛希的极限</dc:title>
  <dc:creator>张家铭</dc:creator>
  <cp:lastModifiedBy>syzxzxy</cp:lastModifiedBy>
  <cp:revision>37</cp:revision>
  <dcterms:created xsi:type="dcterms:W3CDTF">2023-08-09T12:44:00Z</dcterms:created>
  <dcterms:modified xsi:type="dcterms:W3CDTF">2024-07-08T11:09:54Z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2052-12.1.0.16250</vt:lpwstr>
  </property>
</Properties>
</file>