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9" r:id="rId3"/>
    <p:sldId id="260" r:id="rId4"/>
    <p:sldId id="261" r:id="rId5"/>
    <p:sldId id="262" r:id="rId6"/>
    <p:sldId id="263" r:id="rId8"/>
    <p:sldId id="270" r:id="rId9"/>
    <p:sldId id="647" r:id="rId10"/>
    <p:sldId id="265" r:id="rId11"/>
    <p:sldId id="266" r:id="rId12"/>
    <p:sldId id="271" r:id="rId13"/>
    <p:sldId id="273" r:id="rId14"/>
    <p:sldId id="267" r:id="rId15"/>
    <p:sldId id="268" r:id="rId16"/>
    <p:sldId id="275" r:id="rId17"/>
    <p:sldId id="276" r:id="rId18"/>
    <p:sldId id="277" r:id="rId19"/>
    <p:sldId id="284" r:id="rId20"/>
    <p:sldId id="285" r:id="rId21"/>
    <p:sldId id="683" r:id="rId22"/>
    <p:sldId id="684" r:id="rId23"/>
    <p:sldId id="667" r:id="rId24"/>
    <p:sldId id="668" r:id="rId25"/>
    <p:sldId id="685" r:id="rId26"/>
    <p:sldId id="669" r:id="rId27"/>
    <p:sldId id="670" r:id="rId28"/>
    <p:sldId id="671" r:id="rId29"/>
    <p:sldId id="672" r:id="rId30"/>
    <p:sldId id="673" r:id="rId31"/>
    <p:sldId id="688" r:id="rId32"/>
    <p:sldId id="694" r:id="rId33"/>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azy" initial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96B8"/>
    <a:srgbClr val="88BED3"/>
    <a:srgbClr val="85BD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301" autoAdjust="0"/>
  </p:normalViewPr>
  <p:slideViewPr>
    <p:cSldViewPr snapToGrid="0">
      <p:cViewPr varScale="1">
        <p:scale>
          <a:sx n="85" d="100"/>
          <a:sy n="85" d="100"/>
        </p:scale>
        <p:origin x="394" y="58"/>
      </p:cViewPr>
      <p:guideLst/>
    </p:cSldViewPr>
  </p:slideViewPr>
  <p:outlineViewPr>
    <p:cViewPr>
      <p:scale>
        <a:sx n="33" d="100"/>
        <a:sy n="33" d="100"/>
      </p:scale>
      <p:origin x="0" y="-100020"/>
    </p:cViewPr>
  </p:outlineViewPr>
  <p:notesTextViewPr>
    <p:cViewPr>
      <p:scale>
        <a:sx n="1" d="1"/>
        <a:sy n="1" d="1"/>
      </p:scale>
      <p:origin x="0" y="0"/>
    </p:cViewPr>
  </p:notesTextViewPr>
  <p:sorterViewPr>
    <p:cViewPr>
      <p:scale>
        <a:sx n="100" d="100"/>
        <a:sy n="100" d="100"/>
      </p:scale>
      <p:origin x="0" y="-1353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tags" Target="tags/tag1.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16EE2-0F5D-4FF1-A3B4-DC9E3E9306A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E08F11-40EE-495F-B02A-EE8FE33947C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0E08F11-40EE-495F-B02A-EE8FE33947C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0E08F11-40EE-495F-B02A-EE8FE33947C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zh-CN" altLang="en-US"/>
              <a:t>单击此处编辑母版标题样式</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lvl1pPr algn="l">
              <a:defRPr/>
            </a:lvl1pPr>
          </a:lstStyle>
          <a:p>
            <a:fld id="{C791D79B-25FA-48F6-B3CD-24EFC0E2665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1B9BBC-97A3-4ED7-99AD-ECD9EDF5A9EF}" type="slidenum">
              <a:rPr lang="zh-CN" altLang="en-US" smtClean="0"/>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1B9BBC-97A3-4ED7-99AD-ECD9EDF5A9E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1B9BBC-97A3-4ED7-99AD-ECD9EDF5A9EF}" type="slidenum">
              <a:rPr lang="zh-CN" altLang="en-US" smtClean="0"/>
            </a:fld>
            <a:endParaRPr lang="zh-CN" alt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1B9BBC-97A3-4ED7-99AD-ECD9EDF5A9E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zh-CN" altLang="en-US"/>
              <a:t>单击此处编辑母版标题样式</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1B9BBC-97A3-4ED7-99AD-ECD9EDF5A9EF}" type="slidenum">
              <a:rPr lang="zh-CN" altLang="en-US" smtClean="0"/>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A1B9BBC-97A3-4ED7-99AD-ECD9EDF5A9E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024128" y="2967788"/>
            <a:ext cx="4754880" cy="3341572"/>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zh-CN" altLang="en-US"/>
              <a:t>单击此处编辑母版文本样式</a:t>
            </a:r>
            <a:endParaRPr lang="zh-CN" altLang="en-US"/>
          </a:p>
        </p:txBody>
      </p:sp>
      <p:sp>
        <p:nvSpPr>
          <p:cNvPr id="6" name="Content Placeholder 5"/>
          <p:cNvSpPr>
            <a:spLocks noGrp="1"/>
          </p:cNvSpPr>
          <p:nvPr>
            <p:ph sz="quarter" idx="4"/>
          </p:nvPr>
        </p:nvSpPr>
        <p:spPr>
          <a:xfrm>
            <a:off x="5990888" y="2967788"/>
            <a:ext cx="4754880" cy="3341572"/>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A1B9BBC-97A3-4ED7-99AD-ECD9EDF5A9E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A1B9BBC-97A3-4ED7-99AD-ECD9EDF5A9E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A1B9BBC-97A3-4ED7-99AD-ECD9EDF5A9E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zh-CN" altLang="en-US"/>
              <a:t>单击此处编辑母版标题样式</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A1B9BBC-97A3-4ED7-99AD-ECD9EDF5A9E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C791D79B-25FA-48F6-B3CD-24EFC0E2665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A1B9BBC-97A3-4ED7-99AD-ECD9EDF5A9EF}" type="slidenum">
              <a:rPr lang="zh-CN" altLang="en-US" smtClean="0"/>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791D79B-25FA-48F6-B3CD-24EFC0E26652}" type="datetimeFigureOut">
              <a:rPr lang="zh-CN" altLang="en-US" smtClean="0"/>
            </a:fld>
            <a:endParaRPr lang="zh-CN" alt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zh-CN" alt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A1B9BBC-97A3-4ED7-99AD-ECD9EDF5A9EF}" type="slidenum">
              <a:rPr lang="zh-CN" altLang="en-US" smtClean="0"/>
            </a:fld>
            <a:endParaRPr lang="zh-CN" alt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43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800" kern="1200">
          <a:solidFill>
            <a:schemeClr val="tx1"/>
          </a:solidFill>
          <a:latin typeface="+mn-lt"/>
          <a:ea typeface="+mn-ea"/>
          <a:cs typeface="+mn-cs"/>
        </a:defRPr>
      </a:lvl2pPr>
      <a:lvl3pPr marL="44831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6pPr>
      <a:lvl7pPr marL="106045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7pPr>
      <a:lvl8pPr marL="1216025"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8pPr>
      <a:lvl9pPr marL="136271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s://www.baidu.com/s?wd=%E8%81%94%E9%80%9A&amp;tn=24004469_oem_dg&amp;rsv_dl=gh_pl_sl_cs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树链剖分</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1024127" y="1849271"/>
                <a:ext cx="9720073" cy="4619767"/>
              </a:xfrm>
            </p:spPr>
            <p:txBody>
              <a:bodyPr>
                <a:normAutofit/>
              </a:bodyPr>
              <a:lstStyle/>
              <a:p>
                <a:pPr marL="128270" lvl="1" indent="0">
                  <a:buNone/>
                </a:pPr>
                <a:r>
                  <a:rPr lang="zh-CN" altLang="en-US" sz="2800" dirty="0"/>
                  <a:t>树链剖分，也称轻重路径剖分</a:t>
                </a:r>
                <a:r>
                  <a:rPr lang="en-US" altLang="zh-CN" sz="2800" dirty="0"/>
                  <a:t>(Heavy path decomposition)</a:t>
                </a:r>
                <a:r>
                  <a:rPr lang="zh-CN" altLang="en-US" sz="2800" dirty="0"/>
                  <a:t>。</a:t>
                </a:r>
                <a:endParaRPr lang="en-US" altLang="zh-CN" sz="2800" dirty="0"/>
              </a:p>
              <a:p>
                <a:pPr marL="128270" lvl="1" indent="0">
                  <a:buNone/>
                </a:pPr>
                <a:endParaRPr lang="en-US" altLang="zh-CN" sz="2800" dirty="0"/>
              </a:p>
              <a:p>
                <a:pPr marL="128270" lvl="1" indent="0">
                  <a:buNone/>
                </a:pPr>
                <a:r>
                  <a:rPr lang="zh-CN" altLang="en-US" sz="2800" dirty="0"/>
                  <a:t>定义：</a:t>
                </a:r>
                <a:endParaRPr lang="en-US" altLang="zh-CN" sz="2800" dirty="0"/>
              </a:p>
              <a:p>
                <a:pPr marL="128270" lvl="1" indent="0">
                  <a:buNone/>
                </a:pPr>
                <a:r>
                  <a:rPr lang="en-US" altLang="zh-CN" sz="2800" dirty="0"/>
                  <a:t>1.</a:t>
                </a:r>
                <a14:m>
                  <m:oMath xmlns:m="http://schemas.openxmlformats.org/officeDocument/2006/math">
                    <m:r>
                      <a:rPr lang="en-US" altLang="zh-CN" sz="2800" i="1" dirty="0" smtClean="0">
                        <a:latin typeface="Cambria Math" panose="02040503050406030204" pitchFamily="18" charset="0"/>
                      </a:rPr>
                      <m:t>𝑠𝑖𝑧𝑒</m:t>
                    </m:r>
                    <m:r>
                      <a:rPr lang="en-US" altLang="zh-CN" sz="2800" i="1" dirty="0" smtClean="0">
                        <a:latin typeface="Cambria Math" panose="02040503050406030204" pitchFamily="18" charset="0"/>
                      </a:rPr>
                      <m:t>(</m:t>
                    </m:r>
                    <m:r>
                      <a:rPr lang="en-US" altLang="zh-CN" sz="2800" i="1" dirty="0" smtClean="0">
                        <a:latin typeface="Cambria Math" panose="02040503050406030204" pitchFamily="18" charset="0"/>
                      </a:rPr>
                      <m:t>𝑢</m:t>
                    </m:r>
                    <m:r>
                      <a:rPr lang="en-US" altLang="zh-CN" sz="2800" i="1" dirty="0" smtClean="0">
                        <a:latin typeface="Cambria Math" panose="02040503050406030204" pitchFamily="18" charset="0"/>
                      </a:rPr>
                      <m:t>)</m:t>
                    </m:r>
                  </m:oMath>
                </a14:m>
                <a:r>
                  <a:rPr lang="zh-CN" altLang="en-US" sz="2800" dirty="0"/>
                  <a:t>为节点</a:t>
                </a:r>
                <a14:m>
                  <m:oMath xmlns:m="http://schemas.openxmlformats.org/officeDocument/2006/math">
                    <m:r>
                      <a:rPr lang="en-US" altLang="zh-CN" sz="2800" i="1" dirty="0" smtClean="0">
                        <a:latin typeface="Cambria Math" panose="02040503050406030204" pitchFamily="18" charset="0"/>
                      </a:rPr>
                      <m:t>𝑢</m:t>
                    </m:r>
                  </m:oMath>
                </a14:m>
                <a:r>
                  <a:rPr lang="zh-CN" altLang="en-US" sz="2800" dirty="0"/>
                  <a:t>为根的子树的节点大小。</a:t>
                </a:r>
                <a:endParaRPr lang="en-US" altLang="zh-CN" sz="2800" dirty="0"/>
              </a:p>
              <a:p>
                <a:pPr marL="128270" lvl="1" indent="0">
                  <a:buNone/>
                </a:pPr>
                <a:r>
                  <a:rPr lang="en-US" altLang="zh-CN" sz="2800" dirty="0"/>
                  <a:t>2.</a:t>
                </a:r>
                <a:r>
                  <a:rPr lang="zh-CN" altLang="en-US" sz="2800" dirty="0"/>
                  <a:t>令</a:t>
                </a:r>
                <a14:m>
                  <m:oMath xmlns:m="http://schemas.openxmlformats.org/officeDocument/2006/math">
                    <m:r>
                      <a:rPr lang="en-US" altLang="zh-CN" sz="2800" i="1" dirty="0" smtClean="0">
                        <a:latin typeface="Cambria Math" panose="02040503050406030204" pitchFamily="18" charset="0"/>
                      </a:rPr>
                      <m:t>𝑣</m:t>
                    </m:r>
                  </m:oMath>
                </a14:m>
                <a:r>
                  <a:rPr lang="zh-CN" altLang="en-US" sz="2800" dirty="0"/>
                  <a:t>是</a:t>
                </a:r>
                <a14:m>
                  <m:oMath xmlns:m="http://schemas.openxmlformats.org/officeDocument/2006/math">
                    <m:r>
                      <a:rPr lang="en-US" altLang="zh-CN" sz="2800" i="1" dirty="0" smtClean="0">
                        <a:latin typeface="Cambria Math" panose="02040503050406030204" pitchFamily="18" charset="0"/>
                      </a:rPr>
                      <m:t>𝑢</m:t>
                    </m:r>
                  </m:oMath>
                </a14:m>
                <a:r>
                  <a:rPr lang="zh-CN" altLang="en-US" sz="2800" dirty="0"/>
                  <a:t>的儿子中</a:t>
                </a:r>
                <a14:m>
                  <m:oMath xmlns:m="http://schemas.openxmlformats.org/officeDocument/2006/math">
                    <m:r>
                      <a:rPr lang="en-US" altLang="zh-CN" sz="2800" i="1" dirty="0" smtClean="0">
                        <a:latin typeface="Cambria Math" panose="02040503050406030204" pitchFamily="18" charset="0"/>
                      </a:rPr>
                      <m:t>𝑠𝑖𝑧𝑒</m:t>
                    </m:r>
                    <m:r>
                      <a:rPr lang="en-US" altLang="zh-CN" sz="2800" i="1" dirty="0" smtClean="0">
                        <a:latin typeface="Cambria Math" panose="02040503050406030204" pitchFamily="18" charset="0"/>
                      </a:rPr>
                      <m:t>(</m:t>
                    </m:r>
                    <m:r>
                      <a:rPr lang="en-US" altLang="zh-CN" sz="2800" i="1" dirty="0" smtClean="0">
                        <a:latin typeface="Cambria Math" panose="02040503050406030204" pitchFamily="18" charset="0"/>
                      </a:rPr>
                      <m:t>𝑣</m:t>
                    </m:r>
                    <m:r>
                      <a:rPr lang="en-US" altLang="zh-CN" sz="2800" i="1" dirty="0" smtClean="0">
                        <a:latin typeface="Cambria Math" panose="02040503050406030204" pitchFamily="18" charset="0"/>
                      </a:rPr>
                      <m:t>)</m:t>
                    </m:r>
                  </m:oMath>
                </a14:m>
                <a:r>
                  <a:rPr lang="zh-CN" altLang="en-US" sz="2800" dirty="0"/>
                  <a:t>最大的儿子（如果有多个，则任选一个），则称边</a:t>
                </a:r>
                <a14:m>
                  <m:oMath xmlns:m="http://schemas.openxmlformats.org/officeDocument/2006/math">
                    <m:r>
                      <a:rPr lang="en-US" altLang="zh-CN" sz="2800" i="1" dirty="0" smtClean="0">
                        <a:latin typeface="Cambria Math" panose="02040503050406030204" pitchFamily="18" charset="0"/>
                      </a:rPr>
                      <m:t>(</m:t>
                    </m:r>
                    <m:r>
                      <a:rPr lang="en-US" altLang="zh-CN" sz="2800" i="1" dirty="0" err="1" smtClean="0">
                        <a:latin typeface="Cambria Math" panose="02040503050406030204" pitchFamily="18" charset="0"/>
                      </a:rPr>
                      <m:t>𝑢</m:t>
                    </m:r>
                    <m:r>
                      <a:rPr lang="en-US" altLang="zh-CN" sz="2800" i="1" dirty="0" err="1" smtClean="0">
                        <a:latin typeface="Cambria Math" panose="02040503050406030204" pitchFamily="18" charset="0"/>
                      </a:rPr>
                      <m:t>,</m:t>
                    </m:r>
                    <m:r>
                      <a:rPr lang="en-US" altLang="zh-CN" sz="2800" i="1" dirty="0" err="1" smtClean="0">
                        <a:latin typeface="Cambria Math" panose="02040503050406030204" pitchFamily="18" charset="0"/>
                      </a:rPr>
                      <m:t>𝑣</m:t>
                    </m:r>
                    <m:r>
                      <a:rPr lang="en-US" altLang="zh-CN" sz="2800" i="1" dirty="0" smtClean="0">
                        <a:latin typeface="Cambria Math" panose="02040503050406030204" pitchFamily="18" charset="0"/>
                      </a:rPr>
                      <m:t>)</m:t>
                    </m:r>
                  </m:oMath>
                </a14:m>
                <a:r>
                  <a:rPr lang="zh-CN" altLang="en-US" sz="2800" dirty="0"/>
                  <a:t>为重边，</a:t>
                </a:r>
                <a14:m>
                  <m:oMath xmlns:m="http://schemas.openxmlformats.org/officeDocument/2006/math">
                    <m:r>
                      <a:rPr lang="en-US" altLang="zh-CN" sz="2800" i="1" dirty="0" smtClean="0">
                        <a:latin typeface="Cambria Math" panose="02040503050406030204" pitchFamily="18" charset="0"/>
                      </a:rPr>
                      <m:t>𝑣</m:t>
                    </m:r>
                  </m:oMath>
                </a14:m>
                <a:r>
                  <a:rPr lang="zh-CN" altLang="en-US" sz="2800" dirty="0"/>
                  <a:t>为</a:t>
                </a:r>
                <a14:m>
                  <m:oMath xmlns:m="http://schemas.openxmlformats.org/officeDocument/2006/math">
                    <m:r>
                      <a:rPr lang="en-US" altLang="zh-CN" sz="2800" i="1" dirty="0" smtClean="0">
                        <a:latin typeface="Cambria Math" panose="02040503050406030204" pitchFamily="18" charset="0"/>
                      </a:rPr>
                      <m:t>𝑢</m:t>
                    </m:r>
                  </m:oMath>
                </a14:m>
                <a:r>
                  <a:rPr lang="zh-CN" altLang="en-US" sz="2800" dirty="0"/>
                  <a:t>的重儿子。</a:t>
                </a:r>
                <a:endParaRPr lang="en-US" altLang="zh-CN" sz="2800" dirty="0"/>
              </a:p>
              <a:p>
                <a:pPr marL="128270" lvl="1" indent="0">
                  <a:buNone/>
                </a:pPr>
                <a:r>
                  <a:rPr lang="en-US" altLang="zh-CN" sz="2800" dirty="0"/>
                  <a:t>3.</a:t>
                </a:r>
                <a:r>
                  <a:rPr lang="zh-CN" altLang="en-US" sz="2800" dirty="0"/>
                  <a:t>重路径：一条路径为重路径，当且仅当这条路径全由重边组成。</a:t>
                </a:r>
                <a:endParaRPr lang="en-US" altLang="zh-CN" sz="2800" dirty="0"/>
              </a:p>
              <a:p>
                <a:pPr marL="128270" lvl="1" indent="0">
                  <a:buNone/>
                </a:pPr>
                <a:r>
                  <a:rPr lang="en-US" altLang="zh-CN" sz="2800" dirty="0"/>
                  <a:t>4.</a:t>
                </a:r>
                <a:r>
                  <a:rPr lang="zh-CN" altLang="en-US" sz="2800" dirty="0"/>
                  <a:t>轻边：令</a:t>
                </a:r>
                <a14:m>
                  <m:oMath xmlns:m="http://schemas.openxmlformats.org/officeDocument/2006/math">
                    <m:r>
                      <a:rPr lang="en-US" altLang="zh-CN" sz="2800" i="1" dirty="0" smtClean="0">
                        <a:latin typeface="Cambria Math" panose="02040503050406030204" pitchFamily="18" charset="0"/>
                      </a:rPr>
                      <m:t>𝑤</m:t>
                    </m:r>
                  </m:oMath>
                </a14:m>
                <a:r>
                  <a:rPr lang="zh-CN" altLang="en-US" sz="2800" dirty="0"/>
                  <a:t>是</a:t>
                </a:r>
                <a14:m>
                  <m:oMath xmlns:m="http://schemas.openxmlformats.org/officeDocument/2006/math">
                    <m:r>
                      <a:rPr lang="en-US" altLang="zh-CN" sz="2800" i="1" dirty="0" smtClean="0">
                        <a:latin typeface="Cambria Math" panose="02040503050406030204" pitchFamily="18" charset="0"/>
                      </a:rPr>
                      <m:t>𝑢</m:t>
                    </m:r>
                  </m:oMath>
                </a14:m>
                <a:r>
                  <a:rPr lang="zh-CN" altLang="en-US" sz="2800" dirty="0"/>
                  <a:t>的儿子</a:t>
                </a:r>
                <a14:m>
                  <m:oMath xmlns:m="http://schemas.openxmlformats.org/officeDocument/2006/math">
                    <m:r>
                      <a:rPr lang="en-US" altLang="zh-CN" sz="2800" i="1" dirty="0" smtClean="0">
                        <a:latin typeface="Cambria Math" panose="02040503050406030204" pitchFamily="18" charset="0"/>
                      </a:rPr>
                      <m:t>(</m:t>
                    </m:r>
                    <m:r>
                      <a:rPr lang="en-US" altLang="zh-CN" sz="2800" b="0" i="1" dirty="0" smtClean="0">
                        <a:latin typeface="Cambria Math" panose="02040503050406030204" pitchFamily="18" charset="0"/>
                      </a:rPr>
                      <m:t>𝑤</m:t>
                    </m:r>
                    <m:r>
                      <a:rPr lang="en-US" altLang="zh-CN" sz="2800" b="0" i="1" dirty="0" smtClean="0">
                        <a:latin typeface="Cambria Math" panose="02040503050406030204" pitchFamily="18" charset="0"/>
                      </a:rPr>
                      <m:t>≠</m:t>
                    </m:r>
                    <m:r>
                      <a:rPr lang="en-US" altLang="zh-CN" sz="2800" b="0" i="1" dirty="0" smtClean="0">
                        <a:latin typeface="Cambria Math" panose="02040503050406030204" pitchFamily="18" charset="0"/>
                      </a:rPr>
                      <m:t>𝑢</m:t>
                    </m:r>
                    <m:r>
                      <a:rPr lang="en-US" altLang="zh-CN" sz="2800" i="1" dirty="0" smtClean="0">
                        <a:latin typeface="Cambria Math" panose="02040503050406030204" pitchFamily="18" charset="0"/>
                      </a:rPr>
                      <m:t>)</m:t>
                    </m:r>
                  </m:oMath>
                </a14:m>
                <a:r>
                  <a:rPr lang="zh-CN" altLang="en-US" sz="2800" dirty="0"/>
                  <a:t>，那么称边</a:t>
                </a:r>
                <a14:m>
                  <m:oMath xmlns:m="http://schemas.openxmlformats.org/officeDocument/2006/math">
                    <m:r>
                      <a:rPr lang="en-US" altLang="zh-CN" sz="2800" i="1" dirty="0" smtClean="0">
                        <a:latin typeface="Cambria Math" panose="02040503050406030204" pitchFamily="18" charset="0"/>
                      </a:rPr>
                      <m:t>(</m:t>
                    </m:r>
                    <m:r>
                      <a:rPr lang="en-US" altLang="zh-CN" sz="2800" i="1" dirty="0" err="1" smtClean="0">
                        <a:latin typeface="Cambria Math" panose="02040503050406030204" pitchFamily="18" charset="0"/>
                      </a:rPr>
                      <m:t>𝑢</m:t>
                    </m:r>
                    <m:r>
                      <a:rPr lang="en-US" altLang="zh-CN" sz="2800" i="1" dirty="0" err="1" smtClean="0">
                        <a:latin typeface="Cambria Math" panose="02040503050406030204" pitchFamily="18" charset="0"/>
                      </a:rPr>
                      <m:t>,</m:t>
                    </m:r>
                    <m:r>
                      <a:rPr lang="en-US" altLang="zh-CN" sz="2800" i="1" dirty="0" err="1" smtClean="0">
                        <a:latin typeface="Cambria Math" panose="02040503050406030204" pitchFamily="18" charset="0"/>
                      </a:rPr>
                      <m:t>𝑤</m:t>
                    </m:r>
                    <m:r>
                      <a:rPr lang="en-US" altLang="zh-CN" sz="2800" i="1" dirty="0" smtClean="0">
                        <a:latin typeface="Cambria Math" panose="02040503050406030204" pitchFamily="18" charset="0"/>
                      </a:rPr>
                      <m:t>)</m:t>
                    </m:r>
                  </m:oMath>
                </a14:m>
                <a:r>
                  <a:rPr lang="zh-CN" altLang="en-US" sz="2800" dirty="0"/>
                  <a:t>为轻边（即使</a:t>
                </a:r>
                <a14:m>
                  <m:oMath xmlns:m="http://schemas.openxmlformats.org/officeDocument/2006/math">
                    <m:r>
                      <a:rPr lang="en-US" altLang="zh-CN" sz="2800" i="1" dirty="0" smtClean="0">
                        <a:latin typeface="Cambria Math" panose="02040503050406030204" pitchFamily="18" charset="0"/>
                      </a:rPr>
                      <m:t>𝑠𝑖𝑧𝑒</m:t>
                    </m:r>
                    <m:r>
                      <a:rPr lang="en-US" altLang="zh-CN" sz="2800" i="1" dirty="0" smtClean="0">
                        <a:latin typeface="Cambria Math" panose="02040503050406030204" pitchFamily="18" charset="0"/>
                      </a:rPr>
                      <m:t>(</m:t>
                    </m:r>
                    <m:r>
                      <a:rPr lang="en-US" altLang="zh-CN" sz="2800" i="1" dirty="0" smtClean="0">
                        <a:latin typeface="Cambria Math" panose="02040503050406030204" pitchFamily="18" charset="0"/>
                      </a:rPr>
                      <m:t>𝑣</m:t>
                    </m:r>
                    <m:r>
                      <a:rPr lang="en-US" altLang="zh-CN" sz="2800" i="1" dirty="0" smtClean="0">
                        <a:latin typeface="Cambria Math" panose="02040503050406030204" pitchFamily="18" charset="0"/>
                      </a:rPr>
                      <m:t>)=</m:t>
                    </m:r>
                    <m:r>
                      <a:rPr lang="en-US" altLang="zh-CN" sz="2800" i="1" dirty="0" smtClean="0">
                        <a:latin typeface="Cambria Math" panose="02040503050406030204" pitchFamily="18" charset="0"/>
                      </a:rPr>
                      <m:t>𝑠𝑖𝑧𝑒</m:t>
                    </m:r>
                    <m:r>
                      <a:rPr lang="en-US" altLang="zh-CN" sz="2800" i="1" dirty="0" smtClean="0">
                        <a:latin typeface="Cambria Math" panose="02040503050406030204" pitchFamily="18" charset="0"/>
                      </a:rPr>
                      <m:t>(</m:t>
                    </m:r>
                    <m:r>
                      <a:rPr lang="en-US" altLang="zh-CN" sz="2800" i="1" dirty="0" smtClean="0">
                        <a:latin typeface="Cambria Math" panose="02040503050406030204" pitchFamily="18" charset="0"/>
                      </a:rPr>
                      <m:t>𝑤</m:t>
                    </m:r>
                    <m:r>
                      <a:rPr lang="en-US" altLang="zh-CN" sz="2800" i="1" dirty="0" smtClean="0">
                        <a:latin typeface="Cambria Math" panose="02040503050406030204" pitchFamily="18" charset="0"/>
                      </a:rPr>
                      <m:t>)</m:t>
                    </m:r>
                  </m:oMath>
                </a14:m>
                <a:r>
                  <a:rPr lang="zh-CN" altLang="en-US" sz="2800" dirty="0"/>
                  <a:t>），</a:t>
                </a:r>
                <a14:m>
                  <m:oMath xmlns:m="http://schemas.openxmlformats.org/officeDocument/2006/math">
                    <m:r>
                      <a:rPr lang="en-US" altLang="zh-CN" sz="2800" i="1" dirty="0" smtClean="0">
                        <a:latin typeface="Cambria Math" panose="02040503050406030204" pitchFamily="18" charset="0"/>
                      </a:rPr>
                      <m:t>𝑤</m:t>
                    </m:r>
                  </m:oMath>
                </a14:m>
                <a:r>
                  <a:rPr lang="zh-CN" altLang="en-US" sz="2800" dirty="0"/>
                  <a:t>为</a:t>
                </a:r>
                <a14:m>
                  <m:oMath xmlns:m="http://schemas.openxmlformats.org/officeDocument/2006/math">
                    <m:r>
                      <a:rPr lang="en-US" altLang="zh-CN" sz="2800" i="1" dirty="0" smtClean="0">
                        <a:latin typeface="Cambria Math" panose="02040503050406030204" pitchFamily="18" charset="0"/>
                      </a:rPr>
                      <m:t>𝑢</m:t>
                    </m:r>
                  </m:oMath>
                </a14:m>
                <a:r>
                  <a:rPr lang="zh-CN" altLang="en-US" sz="2800" dirty="0"/>
                  <a:t>的轻儿子。</a:t>
                </a:r>
                <a:endParaRPr lang="zh-CN" altLang="en-US" sz="2800"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1024127" y="1849271"/>
                <a:ext cx="9720073" cy="4619767"/>
              </a:xfrm>
              <a:blipFill rotWithShape="1">
                <a:blip r:embed="rId1"/>
                <a:stretch>
                  <a:fillRect l="-5" t="-1873" b="-2207"/>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路径修改</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a:bodyPr>
              <a:lstStyle/>
              <a:p>
                <a:pPr lvl="1"/>
                <a:r>
                  <a:rPr lang="zh-CN" altLang="en-US" sz="2400" dirty="0"/>
                  <a:t>其实，不借助其他</a:t>
                </a:r>
                <a14:m>
                  <m:oMath xmlns:m="http://schemas.openxmlformats.org/officeDocument/2006/math">
                    <m:r>
                      <a:rPr lang="en-US" altLang="zh-CN" sz="2400" i="1" dirty="0" smtClean="0">
                        <a:latin typeface="Cambria Math" panose="02040503050406030204" pitchFamily="18" charset="0"/>
                      </a:rPr>
                      <m:t>𝐿𝐶𝐴</m:t>
                    </m:r>
                  </m:oMath>
                </a14:m>
                <a:r>
                  <a:rPr lang="zh-CN" altLang="en-US" sz="2400" dirty="0"/>
                  <a:t>算法，树链剖分也可也直接完成路径修改（或是之后讲的查询）操作。大家下去不妨思考一下。</a:t>
                </a:r>
                <a:endParaRPr lang="en-US" altLang="zh-CN" sz="2400" dirty="0"/>
              </a:p>
              <a:p>
                <a:pPr lvl="1"/>
                <a:r>
                  <a:rPr lang="zh-CN" altLang="en-US" sz="2400" dirty="0"/>
                  <a:t>这可以引申出，我们本身就能够通过树链剖分实现一个求</a:t>
                </a:r>
                <a:r>
                  <a:rPr lang="en-US" altLang="zh-CN" sz="2400" dirty="0" err="1"/>
                  <a:t>lca</a:t>
                </a:r>
                <a:r>
                  <a:rPr lang="zh-CN" altLang="en-US" sz="2400" dirty="0"/>
                  <a:t>。</a:t>
                </a:r>
                <a:endParaRPr lang="zh-CN" altLang="en-US" sz="2400"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284"/>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路径查询</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a:bodyPr>
              <a:lstStyle/>
              <a:p>
                <a:pPr lvl="1"/>
                <a:r>
                  <a:rPr lang="zh-CN" altLang="en-US" sz="2400" dirty="0"/>
                  <a:t>查询点</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至点</a:t>
                </a:r>
                <a14:m>
                  <m:oMath xmlns:m="http://schemas.openxmlformats.org/officeDocument/2006/math">
                    <m:r>
                      <a:rPr lang="en-US" altLang="zh-CN" sz="2400" i="1" dirty="0" smtClean="0">
                        <a:latin typeface="Cambria Math" panose="02040503050406030204" pitchFamily="18" charset="0"/>
                      </a:rPr>
                      <m:t>𝑦</m:t>
                    </m:r>
                  </m:oMath>
                </a14:m>
                <a:r>
                  <a:rPr lang="zh-CN" altLang="en-US" sz="2400" dirty="0"/>
                  <a:t>的路径上所有点，我们可以求出点</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和点</a:t>
                </a:r>
                <a14:m>
                  <m:oMath xmlns:m="http://schemas.openxmlformats.org/officeDocument/2006/math">
                    <m:r>
                      <a:rPr lang="en-US" altLang="zh-CN" sz="2400" i="1" dirty="0" smtClean="0">
                        <a:latin typeface="Cambria Math" panose="02040503050406030204" pitchFamily="18" charset="0"/>
                      </a:rPr>
                      <m:t>𝑦</m:t>
                    </m:r>
                  </m:oMath>
                </a14:m>
                <a:r>
                  <a:rPr lang="zh-CN" altLang="en-US" sz="2400" dirty="0"/>
                  <a:t>的</a:t>
                </a:r>
                <a14:m>
                  <m:oMath xmlns:m="http://schemas.openxmlformats.org/officeDocument/2006/math">
                    <m:r>
                      <a:rPr lang="en-US" altLang="zh-CN" sz="2400" i="1" dirty="0" smtClean="0">
                        <a:latin typeface="Cambria Math" panose="02040503050406030204" pitchFamily="18" charset="0"/>
                      </a:rPr>
                      <m:t>𝐿𝐶𝐴</m:t>
                    </m:r>
                  </m:oMath>
                </a14:m>
                <a:r>
                  <a:rPr lang="zh-CN" altLang="en-US" sz="2400" dirty="0"/>
                  <a:t>，设为</a:t>
                </a:r>
                <a14:m>
                  <m:oMath xmlns:m="http://schemas.openxmlformats.org/officeDocument/2006/math">
                    <m:r>
                      <a:rPr lang="en-US" altLang="zh-CN" sz="2400" i="1" dirty="0" smtClean="0">
                        <a:latin typeface="Cambria Math" panose="02040503050406030204" pitchFamily="18" charset="0"/>
                      </a:rPr>
                      <m:t>𝑧</m:t>
                    </m:r>
                  </m:oMath>
                </a14:m>
                <a:endParaRPr lang="en-US" altLang="zh-CN" sz="2400" dirty="0"/>
              </a:p>
              <a:p>
                <a:pPr lvl="1"/>
                <a:r>
                  <a:rPr lang="en-US" altLang="zh-CN" sz="2400" dirty="0"/>
                  <a:t>1.</a:t>
                </a:r>
                <a:r>
                  <a:rPr lang="zh-CN" altLang="en-US" sz="2400" dirty="0"/>
                  <a:t>判断</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与</a:t>
                </a:r>
                <a14:m>
                  <m:oMath xmlns:m="http://schemas.openxmlformats.org/officeDocument/2006/math">
                    <m:r>
                      <a:rPr lang="en-US" altLang="zh-CN" sz="2400" i="1" dirty="0" smtClean="0">
                        <a:latin typeface="Cambria Math" panose="02040503050406030204" pitchFamily="18" charset="0"/>
                      </a:rPr>
                      <m:t>𝑧</m:t>
                    </m:r>
                  </m:oMath>
                </a14:m>
                <a:r>
                  <a:rPr lang="zh-CN" altLang="en-US" sz="2400" dirty="0"/>
                  <a:t>是否在同一条重链上，如果是，则跳转步骤</a:t>
                </a:r>
                <a:r>
                  <a:rPr lang="en-US" altLang="zh-CN" sz="2400" dirty="0"/>
                  <a:t>5</a:t>
                </a:r>
                <a:r>
                  <a:rPr lang="zh-CN" altLang="en-US" sz="2400" dirty="0"/>
                  <a:t>，否则执行步骤</a:t>
                </a:r>
                <a:r>
                  <a:rPr lang="en-US" altLang="zh-CN" sz="2400" dirty="0"/>
                  <a:t>2</a:t>
                </a:r>
                <a:endParaRPr lang="en-US" altLang="zh-CN" sz="2400" dirty="0"/>
              </a:p>
              <a:p>
                <a:pPr lvl="1"/>
                <a:r>
                  <a:rPr lang="en-US" altLang="zh-CN" sz="2400" dirty="0"/>
                  <a:t>2.</a:t>
                </a:r>
                <a:r>
                  <a:rPr lang="zh-CN" altLang="en-US" sz="2400" dirty="0"/>
                  <a:t>查询</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至</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所在重链最高点的路径所有点（这些点</a:t>
                </a:r>
                <a14:m>
                  <m:oMath xmlns:m="http://schemas.openxmlformats.org/officeDocument/2006/math">
                    <m:r>
                      <a:rPr lang="en-US" altLang="zh-CN" sz="2400" i="1" dirty="0" smtClean="0">
                        <a:latin typeface="Cambria Math" panose="02040503050406030204" pitchFamily="18" charset="0"/>
                      </a:rPr>
                      <m:t>𝐷𝐹𝑆</m:t>
                    </m:r>
                  </m:oMath>
                </a14:m>
                <a:r>
                  <a:rPr lang="zh-CN" altLang="en-US" sz="2400" dirty="0"/>
                  <a:t>序是连续的）</a:t>
                </a:r>
                <a:endParaRPr lang="en-US" altLang="zh-CN" sz="2400" dirty="0"/>
              </a:p>
              <a:p>
                <a:pPr lvl="1"/>
                <a:r>
                  <a:rPr lang="en-US" altLang="zh-CN" sz="2400" dirty="0"/>
                  <a:t>3.</a:t>
                </a:r>
                <a:r>
                  <a:rPr lang="zh-CN" altLang="en-US" sz="2400" dirty="0"/>
                  <a:t>将</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赋值为</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所在重链最高点的父亲节点</a:t>
                </a:r>
                <a:endParaRPr lang="en-US" altLang="zh-CN" sz="2400" dirty="0"/>
              </a:p>
              <a:p>
                <a:pPr lvl="1"/>
                <a:r>
                  <a:rPr lang="en-US" altLang="zh-CN" sz="2400" dirty="0"/>
                  <a:t>4.</a:t>
                </a:r>
                <a:r>
                  <a:rPr lang="zh-CN" altLang="en-US" sz="2400" dirty="0"/>
                  <a:t>返回步骤</a:t>
                </a:r>
                <a:r>
                  <a:rPr lang="en-US" altLang="zh-CN" sz="2400" dirty="0"/>
                  <a:t>1</a:t>
                </a:r>
                <a:endParaRPr lang="en-US" altLang="zh-CN" sz="2400" dirty="0"/>
              </a:p>
              <a:p>
                <a:pPr lvl="1"/>
                <a:r>
                  <a:rPr lang="en-US" altLang="zh-CN" sz="2400" dirty="0"/>
                  <a:t>5.</a:t>
                </a:r>
                <a:r>
                  <a:rPr lang="zh-CN" altLang="en-US" sz="2400" dirty="0"/>
                  <a:t>查询</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至</a:t>
                </a:r>
                <a14:m>
                  <m:oMath xmlns:m="http://schemas.openxmlformats.org/officeDocument/2006/math">
                    <m:r>
                      <a:rPr lang="en-US" altLang="zh-CN" sz="2400" i="1" dirty="0" smtClean="0">
                        <a:latin typeface="Cambria Math" panose="02040503050406030204" pitchFamily="18" charset="0"/>
                      </a:rPr>
                      <m:t>𝑧</m:t>
                    </m:r>
                  </m:oMath>
                </a14:m>
                <a:r>
                  <a:rPr lang="zh-CN" altLang="en-US" sz="2400" dirty="0"/>
                  <a:t>的路径所有点（这些点</a:t>
                </a:r>
                <a14:m>
                  <m:oMath xmlns:m="http://schemas.openxmlformats.org/officeDocument/2006/math">
                    <m:r>
                      <a:rPr lang="en-US" altLang="zh-CN" sz="2400" i="1" dirty="0" smtClean="0">
                        <a:latin typeface="Cambria Math" panose="02040503050406030204" pitchFamily="18" charset="0"/>
                      </a:rPr>
                      <m:t>𝐷𝐹𝑆</m:t>
                    </m:r>
                  </m:oMath>
                </a14:m>
                <a:r>
                  <a:rPr lang="zh-CN" altLang="en-US" sz="2400" dirty="0"/>
                  <a:t>序是连续的）</a:t>
                </a:r>
                <a:endParaRPr lang="en-US" altLang="zh-CN" sz="2400" dirty="0"/>
              </a:p>
              <a:p>
                <a:pPr lvl="1"/>
                <a:r>
                  <a:rPr lang="zh-CN" altLang="en-US" sz="2400" dirty="0"/>
                  <a:t>对</a:t>
                </a:r>
                <a14:m>
                  <m:oMath xmlns:m="http://schemas.openxmlformats.org/officeDocument/2006/math">
                    <m:r>
                      <a:rPr lang="en-US" altLang="zh-CN" sz="2400" i="1" dirty="0" smtClean="0">
                        <a:latin typeface="Cambria Math" panose="02040503050406030204" pitchFamily="18" charset="0"/>
                      </a:rPr>
                      <m:t>𝑦</m:t>
                    </m:r>
                  </m:oMath>
                </a14:m>
                <a:r>
                  <a:rPr lang="zh-CN" altLang="en-US" sz="2400" dirty="0"/>
                  <a:t>也执行相似的操作</a:t>
                </a:r>
                <a:endParaRPr lang="en-US" altLang="zh-CN" sz="2400" dirty="0"/>
              </a:p>
              <a:p>
                <a:pPr lvl="1"/>
                <a:r>
                  <a:rPr lang="zh-CN" altLang="en-US" sz="2400" dirty="0">
                    <a:solidFill>
                      <a:srgbClr val="FF0000"/>
                    </a:solidFill>
                  </a:rPr>
                  <a:t>注意：最后是查询</a:t>
                </a:r>
                <a14:m>
                  <m:oMath xmlns:m="http://schemas.openxmlformats.org/officeDocument/2006/math">
                    <m:r>
                      <a:rPr lang="en-US" altLang="zh-CN" sz="2400" i="1" dirty="0" smtClean="0">
                        <a:solidFill>
                          <a:srgbClr val="FF0000"/>
                        </a:solidFill>
                        <a:latin typeface="Cambria Math" panose="02040503050406030204" pitchFamily="18" charset="0"/>
                      </a:rPr>
                      <m:t>𝑦</m:t>
                    </m:r>
                  </m:oMath>
                </a14:m>
                <a:r>
                  <a:rPr lang="zh-CN" altLang="en-US" sz="2400" dirty="0">
                    <a:solidFill>
                      <a:srgbClr val="FF0000"/>
                    </a:solidFill>
                  </a:rPr>
                  <a:t>至</a:t>
                </a:r>
                <a14:m>
                  <m:oMath xmlns:m="http://schemas.openxmlformats.org/officeDocument/2006/math">
                    <m:r>
                      <a:rPr lang="en-US" altLang="zh-CN" sz="2400" i="1" dirty="0" smtClean="0">
                        <a:solidFill>
                          <a:srgbClr val="FF0000"/>
                        </a:solidFill>
                        <a:latin typeface="Cambria Math" panose="02040503050406030204" pitchFamily="18" charset="0"/>
                      </a:rPr>
                      <m:t>𝑧</m:t>
                    </m:r>
                  </m:oMath>
                </a14:m>
                <a:r>
                  <a:rPr lang="zh-CN" altLang="en-US" sz="2400" dirty="0">
                    <a:solidFill>
                      <a:srgbClr val="FF0000"/>
                    </a:solidFill>
                  </a:rPr>
                  <a:t>的重儿子的路径上的点（避免重复查询</a:t>
                </a:r>
                <a14:m>
                  <m:oMath xmlns:m="http://schemas.openxmlformats.org/officeDocument/2006/math">
                    <m:r>
                      <a:rPr lang="en-US" altLang="zh-CN" sz="2400" i="1" dirty="0" smtClean="0">
                        <a:solidFill>
                          <a:srgbClr val="FF0000"/>
                        </a:solidFill>
                        <a:latin typeface="Cambria Math" panose="02040503050406030204" pitchFamily="18" charset="0"/>
                      </a:rPr>
                      <m:t>𝑧</m:t>
                    </m:r>
                  </m:oMath>
                </a14:m>
                <a:r>
                  <a:rPr lang="zh-CN" altLang="en-US" sz="2400" dirty="0">
                    <a:solidFill>
                      <a:srgbClr val="FF0000"/>
                    </a:solidFill>
                  </a:rPr>
                  <a:t>点）</a:t>
                </a:r>
                <a:endParaRPr lang="zh-CN" altLang="en-US" sz="2400" dirty="0">
                  <a:solidFill>
                    <a:srgbClr val="FF0000"/>
                  </a:solidFill>
                </a:endParaRPr>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284"/>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路径修改</a:t>
            </a:r>
            <a:r>
              <a:rPr lang="en-US" altLang="zh-CN" dirty="0"/>
              <a:t>&amp;</a:t>
            </a:r>
            <a:r>
              <a:rPr lang="zh-CN" altLang="en-US" dirty="0"/>
              <a:t>查询</a:t>
            </a:r>
            <a:endParaRPr lang="zh-CN" altLang="en-US" dirty="0"/>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024128" y="1962616"/>
            <a:ext cx="10399046" cy="2810553"/>
          </a:xfr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时间复杂度及其证明</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a:bodyPr>
              <a:lstStyle/>
              <a:p>
                <a:pPr lvl="1"/>
                <a:r>
                  <a:rPr lang="zh-CN" altLang="en-US" sz="2400" dirty="0"/>
                  <a:t>单点的修改和查询是线段树的事件复杂度</a:t>
                </a:r>
                <a14:m>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Ο</m:t>
                    </m:r>
                    <m:r>
                      <a:rPr lang="en-US" altLang="zh-CN" sz="2400" b="0" i="1" smtClean="0">
                        <a:latin typeface="Cambria Math" panose="02040503050406030204" pitchFamily="18" charset="0"/>
                        <a:ea typeface="Cambria Math" panose="02040503050406030204" pitchFamily="18" charset="0"/>
                      </a:rPr>
                      <m:t>(</m:t>
                    </m:r>
                    <m:sSubSup>
                      <m:sSubSupPr>
                        <m:ctrlPr>
                          <a:rPr lang="en-US" altLang="zh-CN" sz="2400" i="1" smtClean="0">
                            <a:latin typeface="Cambria Math" panose="02040503050406030204" pitchFamily="18" charset="0"/>
                          </a:rPr>
                        </m:ctrlPr>
                      </m:sSubSupPr>
                      <m:e>
                        <m:r>
                          <a:rPr lang="en-US" altLang="zh-CN" sz="2400" b="0" i="1" smtClean="0">
                            <a:latin typeface="Cambria Math" panose="02040503050406030204" pitchFamily="18" charset="0"/>
                          </a:rPr>
                          <m:t>𝑙𝑜𝑔</m:t>
                        </m:r>
                      </m:e>
                      <m:sub>
                        <m:r>
                          <a:rPr lang="en-US" altLang="zh-CN" sz="2400" b="0" i="1" smtClean="0">
                            <a:latin typeface="Cambria Math" panose="02040503050406030204" pitchFamily="18" charset="0"/>
                          </a:rPr>
                          <m:t>2</m:t>
                        </m:r>
                      </m:sub>
                      <m:sup>
                        <m:r>
                          <a:rPr lang="en-US" altLang="zh-CN" sz="2400" b="0" i="1" smtClean="0">
                            <a:latin typeface="Cambria Math" panose="02040503050406030204" pitchFamily="18" charset="0"/>
                          </a:rPr>
                          <m:t>𝑛</m:t>
                        </m:r>
                      </m:sup>
                    </m:sSubSup>
                    <m:r>
                      <a:rPr lang="en-US" altLang="zh-CN" sz="2400" b="0" i="1" smtClean="0">
                        <a:latin typeface="Cambria Math" panose="02040503050406030204" pitchFamily="18" charset="0"/>
                      </a:rPr>
                      <m:t>)</m:t>
                    </m:r>
                  </m:oMath>
                </a14:m>
                <a:endParaRPr lang="en-US" altLang="zh-CN" sz="2400" dirty="0"/>
              </a:p>
              <a:p>
                <a:pPr marL="128270" lvl="1" indent="0">
                  <a:buNone/>
                </a:pPr>
                <a:endParaRPr lang="en-US" altLang="zh-CN" sz="2400" dirty="0"/>
              </a:p>
              <a:p>
                <a:pPr lvl="1"/>
                <a:r>
                  <a:rPr lang="zh-CN" altLang="en-US" sz="2400" dirty="0"/>
                  <a:t>可以证明，路径上修改和查询的复杂度</a:t>
                </a:r>
                <a14:m>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Ο</m:t>
                    </m:r>
                    <m:r>
                      <a:rPr lang="en-US" altLang="zh-CN" sz="2400" b="0" i="1" smtClean="0">
                        <a:latin typeface="Cambria Math" panose="02040503050406030204" pitchFamily="18" charset="0"/>
                        <a:ea typeface="Cambria Math" panose="02040503050406030204" pitchFamily="18" charset="0"/>
                      </a:rPr>
                      <m:t>(</m:t>
                    </m:r>
                    <m:sSup>
                      <m:sSupPr>
                        <m:ctrlPr>
                          <a:rPr lang="en-US" altLang="zh-CN" sz="2400" b="0" i="1" smtClean="0">
                            <a:latin typeface="Cambria Math" panose="02040503050406030204" pitchFamily="18" charset="0"/>
                            <a:ea typeface="Cambria Math" panose="02040503050406030204" pitchFamily="18" charset="0"/>
                          </a:rPr>
                        </m:ctrlPr>
                      </m:sSupPr>
                      <m:e>
                        <m:r>
                          <a:rPr lang="en-US" altLang="zh-CN" sz="2400" b="0" i="1" smtClean="0">
                            <a:latin typeface="Cambria Math" panose="02040503050406030204" pitchFamily="18" charset="0"/>
                            <a:ea typeface="Cambria Math" panose="02040503050406030204" pitchFamily="18" charset="0"/>
                          </a:rPr>
                          <m:t>(</m:t>
                        </m:r>
                        <m:sSubSup>
                          <m:sSubSupPr>
                            <m:ctrlPr>
                              <a:rPr lang="en-US" altLang="zh-CN" sz="2400" b="0" i="1" smtClean="0">
                                <a:latin typeface="Cambria Math" panose="02040503050406030204" pitchFamily="18" charset="0"/>
                                <a:ea typeface="Cambria Math" panose="02040503050406030204" pitchFamily="18" charset="0"/>
                              </a:rPr>
                            </m:ctrlPr>
                          </m:sSubSupPr>
                          <m:e>
                            <m:r>
                              <a:rPr lang="en-US" altLang="zh-CN" sz="2400" b="0" i="1" smtClean="0">
                                <a:latin typeface="Cambria Math" panose="02040503050406030204" pitchFamily="18" charset="0"/>
                                <a:ea typeface="Cambria Math" panose="02040503050406030204" pitchFamily="18" charset="0"/>
                              </a:rPr>
                              <m:t>𝑙𝑜𝑔</m:t>
                            </m:r>
                          </m:e>
                          <m:sub>
                            <m:r>
                              <a:rPr lang="en-US" altLang="zh-CN" sz="2400" b="0" i="1" smtClean="0">
                                <a:latin typeface="Cambria Math" panose="02040503050406030204" pitchFamily="18" charset="0"/>
                                <a:ea typeface="Cambria Math" panose="02040503050406030204" pitchFamily="18" charset="0"/>
                              </a:rPr>
                              <m:t>2</m:t>
                            </m:r>
                          </m:sub>
                          <m:sup>
                            <m:r>
                              <a:rPr lang="en-US" altLang="zh-CN" sz="2400" b="0" i="1" smtClean="0">
                                <a:latin typeface="Cambria Math" panose="02040503050406030204" pitchFamily="18" charset="0"/>
                                <a:ea typeface="Cambria Math" panose="02040503050406030204" pitchFamily="18" charset="0"/>
                              </a:rPr>
                              <m:t>𝑛</m:t>
                            </m:r>
                          </m:sup>
                        </m:sSubSup>
                        <m:r>
                          <a:rPr lang="en-US" altLang="zh-CN" sz="2400" b="0" i="1" smtClean="0">
                            <a:latin typeface="Cambria Math" panose="02040503050406030204" pitchFamily="18" charset="0"/>
                            <a:ea typeface="Cambria Math" panose="02040503050406030204" pitchFamily="18" charset="0"/>
                          </a:rPr>
                          <m:t>)</m:t>
                        </m:r>
                      </m:e>
                      <m:sup>
                        <m:r>
                          <a:rPr lang="en-US" altLang="zh-CN" sz="2400" b="0" i="1" smtClean="0">
                            <a:latin typeface="Cambria Math" panose="02040503050406030204" pitchFamily="18" charset="0"/>
                            <a:ea typeface="Cambria Math" panose="02040503050406030204" pitchFamily="18" charset="0"/>
                          </a:rPr>
                          <m:t>2</m:t>
                        </m:r>
                      </m:sup>
                    </m:sSup>
                    <m:r>
                      <a:rPr lang="en-US" altLang="zh-CN" sz="2400" b="0" i="1" smtClean="0">
                        <a:latin typeface="Cambria Math" panose="02040503050406030204" pitchFamily="18" charset="0"/>
                        <a:ea typeface="Cambria Math" panose="02040503050406030204" pitchFamily="18" charset="0"/>
                      </a:rPr>
                      <m:t>)</m:t>
                    </m:r>
                  </m:oMath>
                </a14:m>
                <a:endParaRPr lang="en-US" altLang="zh-CN" sz="2400"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284"/>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时间复杂度及其证明</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a:bodyPr>
              <a:lstStyle/>
              <a:p>
                <a:pPr lvl="1"/>
                <a:r>
                  <a:rPr lang="zh-CN" altLang="en-US" sz="2400" dirty="0"/>
                  <a:t>如果</a:t>
                </a:r>
                <a14:m>
                  <m:oMath xmlns:m="http://schemas.openxmlformats.org/officeDocument/2006/math">
                    <m:r>
                      <a:rPr lang="en-US" altLang="zh-CN" sz="2400" i="1" dirty="0" smtClean="0">
                        <a:latin typeface="Cambria Math" panose="02040503050406030204" pitchFamily="18" charset="0"/>
                      </a:rPr>
                      <m:t>𝑣</m:t>
                    </m:r>
                  </m:oMath>
                </a14:m>
                <a:r>
                  <a:rPr lang="zh-CN" altLang="en-US" sz="2400" dirty="0"/>
                  <a:t>是</a:t>
                </a:r>
                <a14:m>
                  <m:oMath xmlns:m="http://schemas.openxmlformats.org/officeDocument/2006/math">
                    <m:r>
                      <a:rPr lang="en-US" altLang="zh-CN" sz="2400" i="1" dirty="0" smtClean="0">
                        <a:latin typeface="Cambria Math" panose="02040503050406030204" pitchFamily="18" charset="0"/>
                      </a:rPr>
                      <m:t>𝑢</m:t>
                    </m:r>
                  </m:oMath>
                </a14:m>
                <a:r>
                  <a:rPr lang="zh-CN" altLang="en-US" sz="2400" dirty="0"/>
                  <a:t>的儿子，且</a:t>
                </a:r>
                <a14:m>
                  <m:oMath xmlns:m="http://schemas.openxmlformats.org/officeDocument/2006/math">
                    <m:r>
                      <a:rPr lang="en-US" altLang="zh-CN" sz="2400" i="1" dirty="0">
                        <a:latin typeface="Cambria Math" panose="02040503050406030204" pitchFamily="18" charset="0"/>
                      </a:rPr>
                      <m:t>(</m:t>
                    </m:r>
                    <m:r>
                      <a:rPr lang="en-US" altLang="zh-CN" sz="2400" b="0" i="1" dirty="0" smtClean="0">
                        <a:latin typeface="Cambria Math" panose="02040503050406030204" pitchFamily="18" charset="0"/>
                      </a:rPr>
                      <m:t>𝑢</m:t>
                    </m:r>
                    <m:r>
                      <a:rPr lang="en-US" altLang="zh-CN" sz="2400" b="0" i="1" dirty="0" smtClean="0">
                        <a:latin typeface="Cambria Math" panose="02040503050406030204" pitchFamily="18" charset="0"/>
                      </a:rPr>
                      <m:t>,</m:t>
                    </m:r>
                    <m:r>
                      <a:rPr lang="en-US" altLang="zh-CN" sz="2400" b="0" i="1" dirty="0" smtClean="0">
                        <a:latin typeface="Cambria Math" panose="02040503050406030204" pitchFamily="18" charset="0"/>
                      </a:rPr>
                      <m:t>𝑣</m:t>
                    </m:r>
                    <m:r>
                      <a:rPr lang="en-US" altLang="zh-CN" sz="2400" i="1" dirty="0" smtClean="0">
                        <a:latin typeface="Cambria Math" panose="02040503050406030204" pitchFamily="18" charset="0"/>
                      </a:rPr>
                      <m:t>)</m:t>
                    </m:r>
                  </m:oMath>
                </a14:m>
                <a:r>
                  <a:rPr lang="zh-CN" altLang="en-US" sz="2400" dirty="0"/>
                  <a:t>是一条轻边，那么</a:t>
                </a:r>
                <a14:m>
                  <m:oMath xmlns:m="http://schemas.openxmlformats.org/officeDocument/2006/math">
                    <m:r>
                      <a:rPr lang="en-US" altLang="zh-CN" sz="2400" b="0" i="1" smtClean="0">
                        <a:latin typeface="Cambria Math" panose="02040503050406030204" pitchFamily="18" charset="0"/>
                      </a:rPr>
                      <m:t>𝑠𝑖𝑧𝑒</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𝑣</m:t>
                        </m:r>
                      </m:e>
                    </m:d>
                    <m:r>
                      <a:rPr lang="en-US" altLang="zh-CN" sz="2400" b="0" i="1" smtClean="0">
                        <a:latin typeface="Cambria Math" panose="02040503050406030204" pitchFamily="18" charset="0"/>
                      </a:rPr>
                      <m:t>&lt;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𝑠𝑖𝑧𝑒</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𝑢</m:t>
                        </m:r>
                        <m:r>
                          <a:rPr lang="en-US" altLang="zh-CN" sz="2400" b="0" i="1" smtClean="0">
                            <a:latin typeface="Cambria Math" panose="02040503050406030204" pitchFamily="18" charset="0"/>
                          </a:rPr>
                          <m:t>)</m:t>
                        </m:r>
                      </m:num>
                      <m:den>
                        <m:r>
                          <a:rPr lang="en-US" altLang="zh-CN" sz="2400" b="0" i="1" smtClean="0">
                            <a:latin typeface="Cambria Math" panose="02040503050406030204" pitchFamily="18" charset="0"/>
                          </a:rPr>
                          <m:t>2</m:t>
                        </m:r>
                      </m:den>
                    </m:f>
                  </m:oMath>
                </a14:m>
                <a:endParaRPr lang="en-US" altLang="zh-CN" sz="2400" b="0" dirty="0"/>
              </a:p>
              <a:p>
                <a:pPr lvl="1"/>
                <a:endParaRPr lang="en-US" altLang="zh-CN" sz="2400" dirty="0"/>
              </a:p>
              <a:p>
                <a:pPr lvl="1"/>
                <a:r>
                  <a:rPr lang="zh-CN" altLang="en-US" sz="2400" b="0" dirty="0"/>
                  <a:t>证明：</a:t>
                </a:r>
                <a:endParaRPr lang="en-US" altLang="zh-CN" sz="2400" b="0" dirty="0"/>
              </a:p>
              <a:p>
                <a:pPr lvl="1"/>
                <a:r>
                  <a:rPr lang="zh-CN" altLang="en-US" sz="2400" dirty="0"/>
                  <a:t>假设</a:t>
                </a:r>
                <a14:m>
                  <m:oMath xmlns:m="http://schemas.openxmlformats.org/officeDocument/2006/math">
                    <m:r>
                      <a:rPr lang="en-US" altLang="zh-CN" sz="2400" b="0" i="1" smtClean="0">
                        <a:latin typeface="Cambria Math" panose="02040503050406030204" pitchFamily="18" charset="0"/>
                      </a:rPr>
                      <m:t>𝑠𝑖𝑧𝑒</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𝑣</m:t>
                        </m:r>
                      </m:e>
                    </m:d>
                    <m:r>
                      <a:rPr lang="en-US" altLang="zh-CN" sz="2400" b="0" i="1" smtClean="0">
                        <a:latin typeface="Cambria Math" panose="02040503050406030204" pitchFamily="18" charset="0"/>
                      </a:rPr>
                      <m:t>≥</m:t>
                    </m:r>
                    <m:f>
                      <m:fPr>
                        <m:ctrlPr>
                          <a:rPr lang="en-US" altLang="zh-CN" sz="2400" b="0" i="1" smtClean="0">
                            <a:latin typeface="Cambria Math" panose="02040503050406030204" pitchFamily="18" charset="0"/>
                          </a:rPr>
                        </m:ctrlPr>
                      </m:fPr>
                      <m:num>
                        <m:r>
                          <a:rPr lang="en-US" altLang="zh-CN" sz="2400" b="0" i="1" smtClean="0">
                            <a:latin typeface="Cambria Math" panose="02040503050406030204" pitchFamily="18" charset="0"/>
                          </a:rPr>
                          <m:t>𝑠𝑖𝑧𝑒</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𝑢</m:t>
                        </m:r>
                        <m:r>
                          <a:rPr lang="en-US" altLang="zh-CN" sz="2400" b="0" i="1" smtClean="0">
                            <a:latin typeface="Cambria Math" panose="02040503050406030204" pitchFamily="18" charset="0"/>
                          </a:rPr>
                          <m:t>)</m:t>
                        </m:r>
                      </m:num>
                      <m:den>
                        <m:r>
                          <a:rPr lang="en-US" altLang="zh-CN" sz="2400" b="0" i="1" smtClean="0">
                            <a:latin typeface="Cambria Math" panose="02040503050406030204" pitchFamily="18" charset="0"/>
                          </a:rPr>
                          <m:t>2</m:t>
                        </m:r>
                      </m:den>
                    </m:f>
                  </m:oMath>
                </a14:m>
                <a:r>
                  <a:rPr lang="zh-CN" altLang="en-US" sz="2400" b="0" dirty="0"/>
                  <a:t>，由于</a:t>
                </a:r>
                <a14:m>
                  <m:oMath xmlns:m="http://schemas.openxmlformats.org/officeDocument/2006/math">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𝑢</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𝑣</m:t>
                    </m:r>
                    <m:r>
                      <a:rPr lang="en-US" altLang="zh-CN" sz="2400" b="0" i="1" smtClean="0">
                        <a:latin typeface="Cambria Math" panose="02040503050406030204" pitchFamily="18" charset="0"/>
                      </a:rPr>
                      <m:t>)</m:t>
                    </m:r>
                  </m:oMath>
                </a14:m>
                <a:r>
                  <a:rPr lang="zh-CN" altLang="en-US" sz="2400" b="0" dirty="0"/>
                  <a:t>是一条轻边，那么一定存在一条从</a:t>
                </a:r>
                <a14:m>
                  <m:oMath xmlns:m="http://schemas.openxmlformats.org/officeDocument/2006/math">
                    <m:r>
                      <a:rPr lang="en-US" altLang="zh-CN" sz="2400" b="0" i="1" smtClean="0">
                        <a:latin typeface="Cambria Math" panose="02040503050406030204" pitchFamily="18" charset="0"/>
                      </a:rPr>
                      <m:t>𝑢</m:t>
                    </m:r>
                  </m:oMath>
                </a14:m>
                <a:r>
                  <a:rPr lang="zh-CN" altLang="en-US" sz="2400" b="0" dirty="0"/>
                  <a:t>出发的重边，记为</a:t>
                </a:r>
                <a14:m>
                  <m:oMath xmlns:m="http://schemas.openxmlformats.org/officeDocument/2006/math">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𝑢</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𝑤</m:t>
                    </m:r>
                    <m:r>
                      <a:rPr lang="en-US" altLang="zh-CN" sz="2400" b="0" i="1" smtClean="0">
                        <a:latin typeface="Cambria Math" panose="02040503050406030204" pitchFamily="18" charset="0"/>
                      </a:rPr>
                      <m:t>)</m:t>
                    </m:r>
                  </m:oMath>
                </a14:m>
                <a:r>
                  <a:rPr lang="zh-CN" altLang="en-US" sz="2400" b="0" dirty="0"/>
                  <a:t>，根据重边的定义，</a:t>
                </a:r>
                <a:r>
                  <a:rPr lang="zh-CN" altLang="en-US" sz="2400" dirty="0"/>
                  <a:t>则有</a:t>
                </a:r>
                <a:endParaRPr lang="en-US" altLang="zh-CN" sz="2400" dirty="0"/>
              </a:p>
              <a:p>
                <a:pPr lvl="1"/>
                <a14:m>
                  <m:oMath xmlns:m="http://schemas.openxmlformats.org/officeDocument/2006/math">
                    <m:r>
                      <a:rPr lang="en-US" altLang="zh-CN" sz="2400" b="0" i="1" smtClean="0">
                        <a:latin typeface="Cambria Math" panose="02040503050406030204" pitchFamily="18" charset="0"/>
                      </a:rPr>
                      <m:t>𝑠𝑖𝑧𝑒</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𝑢</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𝑠𝑖𝑧𝑒</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𝑣</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𝑠𝑖𝑧𝑒</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𝑤</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1</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2</m:t>
                    </m:r>
                    <m:r>
                      <a:rPr lang="en-US" altLang="zh-CN" sz="2400" b="0" i="1" smtClean="0">
                        <a:latin typeface="Cambria Math" panose="02040503050406030204" pitchFamily="18" charset="0"/>
                      </a:rPr>
                      <m:t>𝑠𝑖𝑧𝑒</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𝑣</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1</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𝑠𝑖𝑧𝑒</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𝑢</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1</m:t>
                    </m:r>
                  </m:oMath>
                </a14:m>
                <a:endParaRPr lang="en-US" altLang="zh-CN" sz="2400" b="0" dirty="0"/>
              </a:p>
              <a:p>
                <a:pPr lvl="1"/>
                <a:r>
                  <a:rPr lang="zh-CN" altLang="en-US" sz="2400" dirty="0"/>
                  <a:t>不等式矛盾！</a:t>
                </a:r>
                <a:endParaRPr lang="en-US" altLang="zh-CN" sz="2400" b="0"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时间复杂度及其证明</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Autofit/>
              </a:bodyPr>
              <a:lstStyle/>
              <a:p>
                <a:pPr lvl="1"/>
                <a:r>
                  <a:rPr lang="zh-CN" altLang="en-US" sz="2400" dirty="0"/>
                  <a:t>令</a:t>
                </a:r>
                <a14:m>
                  <m:oMath xmlns:m="http://schemas.openxmlformats.org/officeDocument/2006/math">
                    <m:r>
                      <a:rPr lang="en-US" altLang="zh-CN" sz="2400" b="0" i="1" smtClean="0">
                        <a:latin typeface="Cambria Math" panose="02040503050406030204" pitchFamily="18" charset="0"/>
                      </a:rPr>
                      <m:t>𝑙𝑖𝑔ℎ𝑡</m:t>
                    </m:r>
                    <m:r>
                      <a:rPr lang="en-US" altLang="zh-CN" sz="2400" b="0" i="1" smtClean="0">
                        <a:latin typeface="Cambria Math" panose="02040503050406030204" pitchFamily="18" charset="0"/>
                      </a:rPr>
                      <m:t>_</m:t>
                    </m:r>
                    <m:r>
                      <a:rPr lang="en-US" altLang="zh-CN" sz="2400" b="0" i="1" smtClean="0">
                        <a:latin typeface="Cambria Math" panose="02040503050406030204" pitchFamily="18" charset="0"/>
                      </a:rPr>
                      <m:t>𝑑𝑒𝑝𝑡ℎ</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𝑢</m:t>
                    </m:r>
                    <m:r>
                      <a:rPr lang="en-US" altLang="zh-CN" sz="2400" b="0" i="1" smtClean="0">
                        <a:latin typeface="Cambria Math" panose="02040503050406030204" pitchFamily="18" charset="0"/>
                      </a:rPr>
                      <m:t>)</m:t>
                    </m:r>
                    <m:r>
                      <a:rPr lang="zh-CN" altLang="en-US" sz="2400" i="1">
                        <a:latin typeface="Cambria Math" panose="02040503050406030204" pitchFamily="18" charset="0"/>
                      </a:rPr>
                      <m:t>表示</m:t>
                    </m:r>
                  </m:oMath>
                </a14:m>
                <a:r>
                  <a:rPr lang="zh-CN" altLang="en-US" sz="2400" dirty="0"/>
                  <a:t>从</a:t>
                </a:r>
                <a14:m>
                  <m:oMath xmlns:m="http://schemas.openxmlformats.org/officeDocument/2006/math">
                    <m:r>
                      <a:rPr lang="en-US" altLang="zh-CN" sz="2400" b="0" i="1" smtClean="0">
                        <a:latin typeface="Cambria Math" panose="02040503050406030204" pitchFamily="18" charset="0"/>
                      </a:rPr>
                      <m:t>𝑢</m:t>
                    </m:r>
                  </m:oMath>
                </a14:m>
                <a:r>
                  <a:rPr lang="zh-CN" altLang="en-US" sz="2400" dirty="0"/>
                  <a:t>到根经过的轻边个数</a:t>
                </a:r>
                <a:endParaRPr lang="en-US" altLang="zh-CN" sz="2400" dirty="0"/>
              </a:p>
              <a:p>
                <a:pPr lvl="1"/>
                <a:r>
                  <a:rPr lang="zh-CN" altLang="en-US" sz="2400" dirty="0"/>
                  <a:t>则有</a:t>
                </a:r>
                <a14:m>
                  <m:oMath xmlns:m="http://schemas.openxmlformats.org/officeDocument/2006/math">
                    <m:r>
                      <a:rPr lang="en-US" altLang="zh-CN" sz="2400" b="0" i="1" smtClean="0">
                        <a:latin typeface="Cambria Math" panose="02040503050406030204" pitchFamily="18" charset="0"/>
                      </a:rPr>
                      <m:t>𝑙𝑖𝑔ℎ𝑡</m:t>
                    </m:r>
                    <m:r>
                      <a:rPr lang="en-US" altLang="zh-CN" sz="2400" b="0" i="1" smtClean="0">
                        <a:latin typeface="Cambria Math" panose="02040503050406030204" pitchFamily="18" charset="0"/>
                      </a:rPr>
                      <m:t>_</m:t>
                    </m:r>
                    <m:r>
                      <a:rPr lang="en-US" altLang="zh-CN" sz="2400" b="0" i="1" smtClean="0">
                        <a:latin typeface="Cambria Math" panose="02040503050406030204" pitchFamily="18" charset="0"/>
                      </a:rPr>
                      <m:t>𝑑𝑒𝑝𝑡ℎ</m:t>
                    </m:r>
                    <m:d>
                      <m:dPr>
                        <m:ctrlPr>
                          <a:rPr lang="en-US" altLang="zh-CN" sz="2400" b="0" i="1" smtClean="0">
                            <a:latin typeface="Cambria Math" panose="02040503050406030204" pitchFamily="18" charset="0"/>
                          </a:rPr>
                        </m:ctrlPr>
                      </m:dPr>
                      <m:e>
                        <m:r>
                          <a:rPr lang="en-US" altLang="zh-CN" sz="2400" b="0" i="1" smtClean="0">
                            <a:latin typeface="Cambria Math" panose="02040503050406030204" pitchFamily="18" charset="0"/>
                          </a:rPr>
                          <m:t>𝑢</m:t>
                        </m:r>
                      </m:e>
                    </m:d>
                    <m:r>
                      <a:rPr lang="en-US" altLang="zh-CN" sz="2400" b="0" i="1" smtClean="0">
                        <a:latin typeface="Cambria Math" panose="02040503050406030204" pitchFamily="18" charset="0"/>
                      </a:rPr>
                      <m:t>≤</m:t>
                    </m:r>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𝑙𝑜𝑔</m:t>
                        </m:r>
                      </m:e>
                      <m:sub>
                        <m:r>
                          <a:rPr lang="en-US" altLang="zh-CN" sz="2400" b="0" i="1" smtClean="0">
                            <a:latin typeface="Cambria Math" panose="02040503050406030204" pitchFamily="18" charset="0"/>
                          </a:rPr>
                          <m:t>2</m:t>
                        </m:r>
                      </m:sub>
                      <m:sup>
                        <m:r>
                          <a:rPr lang="en-US" altLang="zh-CN" sz="2400" b="0" i="1" smtClean="0">
                            <a:latin typeface="Cambria Math" panose="02040503050406030204" pitchFamily="18" charset="0"/>
                          </a:rPr>
                          <m:t>𝑛</m:t>
                        </m:r>
                      </m:sup>
                    </m:sSubSup>
                  </m:oMath>
                </a14:m>
                <a:endParaRPr lang="en-US" altLang="zh-CN" sz="2400" dirty="0"/>
              </a:p>
              <a:p>
                <a:pPr lvl="1"/>
                <a:endParaRPr lang="en-US" altLang="zh-CN" sz="2400" dirty="0"/>
              </a:p>
              <a:p>
                <a:pPr lvl="1"/>
                <a:r>
                  <a:rPr lang="zh-CN" altLang="en-US" sz="2400" dirty="0"/>
                  <a:t>证明：</a:t>
                </a:r>
                <a:endParaRPr lang="en-US" altLang="zh-CN" sz="2400" dirty="0"/>
              </a:p>
              <a:p>
                <a:pPr lvl="1"/>
                <a:r>
                  <a:rPr lang="zh-CN" altLang="en-US" sz="2400" dirty="0"/>
                  <a:t>如果经过了一条轻边，当前子树点的个数至多变为原来的一半。最初子树的点为</a:t>
                </a:r>
                <a14:m>
                  <m:oMath xmlns:m="http://schemas.openxmlformats.org/officeDocument/2006/math">
                    <m:r>
                      <a:rPr lang="en-US" altLang="zh-CN" sz="2400" b="0" i="1" smtClean="0">
                        <a:latin typeface="Cambria Math" panose="02040503050406030204" pitchFamily="18" charset="0"/>
                      </a:rPr>
                      <m:t>𝑛</m:t>
                    </m:r>
                  </m:oMath>
                </a14:m>
                <a:r>
                  <a:rPr lang="zh-CN" altLang="en-US" sz="2400" dirty="0"/>
                  <a:t>，</a:t>
                </a:r>
                <a14:m>
                  <m:oMath xmlns:m="http://schemas.openxmlformats.org/officeDocument/2006/math">
                    <m:r>
                      <a:rPr lang="en-US" altLang="zh-CN" sz="2400" b="0" i="1" dirty="0" smtClean="0">
                        <a:latin typeface="Cambria Math" panose="02040503050406030204" pitchFamily="18" charset="0"/>
                      </a:rPr>
                      <m:t>𝑢</m:t>
                    </m:r>
                  </m:oMath>
                </a14:m>
                <a:r>
                  <a:rPr lang="zh-CN" altLang="en-US" sz="2400" dirty="0"/>
                  <a:t>的子树的点的个数至少为</a:t>
                </a:r>
                <a14:m>
                  <m:oMath xmlns:m="http://schemas.openxmlformats.org/officeDocument/2006/math">
                    <m:r>
                      <a:rPr lang="en-US" altLang="zh-CN" sz="2400" i="1" dirty="0">
                        <a:latin typeface="Cambria Math" panose="02040503050406030204" pitchFamily="18" charset="0"/>
                      </a:rPr>
                      <m:t>1</m:t>
                    </m:r>
                  </m:oMath>
                </a14:m>
                <a:r>
                  <a:rPr lang="zh-CN" altLang="en-US" sz="2400" dirty="0"/>
                  <a:t>，所以至多经过</a:t>
                </a:r>
                <a14:m>
                  <m:oMath xmlns:m="http://schemas.openxmlformats.org/officeDocument/2006/math">
                    <m:sSubSup>
                      <m:sSubSupPr>
                        <m:ctrlPr>
                          <a:rPr lang="en-US" altLang="zh-CN" sz="2400" b="0" i="1" smtClean="0">
                            <a:latin typeface="Cambria Math" panose="02040503050406030204" pitchFamily="18" charset="0"/>
                          </a:rPr>
                        </m:ctrlPr>
                      </m:sSubSupPr>
                      <m:e>
                        <m:r>
                          <a:rPr lang="en-US" altLang="zh-CN" sz="2400" b="0" i="1" smtClean="0">
                            <a:latin typeface="Cambria Math" panose="02040503050406030204" pitchFamily="18" charset="0"/>
                          </a:rPr>
                          <m:t>𝑙𝑜𝑔</m:t>
                        </m:r>
                      </m:e>
                      <m:sub>
                        <m:r>
                          <a:rPr lang="en-US" altLang="zh-CN" sz="2400" b="0" i="1" smtClean="0">
                            <a:latin typeface="Cambria Math" panose="02040503050406030204" pitchFamily="18" charset="0"/>
                          </a:rPr>
                          <m:t>2</m:t>
                        </m:r>
                      </m:sub>
                      <m:sup>
                        <m:r>
                          <a:rPr lang="en-US" altLang="zh-CN" sz="2400" b="0" i="1" smtClean="0">
                            <a:latin typeface="Cambria Math" panose="02040503050406030204" pitchFamily="18" charset="0"/>
                          </a:rPr>
                          <m:t>𝑛</m:t>
                        </m:r>
                      </m:sup>
                    </m:sSubSup>
                  </m:oMath>
                </a14:m>
                <a:r>
                  <a:rPr lang="zh-CN" altLang="en-US" sz="2400" dirty="0"/>
                  <a:t>条轻边。</a:t>
                </a:r>
                <a:endParaRPr lang="en-US" altLang="zh-CN" sz="2400" dirty="0"/>
              </a:p>
              <a:p>
                <a:pPr lvl="1"/>
                <a:r>
                  <a:rPr lang="zh-CN" altLang="en-US" sz="2400" dirty="0"/>
                  <a:t>由这个引理，我们也可以得知，每个点到根的路径上的轻边和重路径条数都不超过</a:t>
                </a:r>
                <a14:m>
                  <m:oMath xmlns:m="http://schemas.openxmlformats.org/officeDocument/2006/math">
                    <m:sSubSup>
                      <m:sSubSupPr>
                        <m:ctrlPr>
                          <a:rPr lang="en-US" altLang="zh-CN" sz="2400" i="1" smtClean="0">
                            <a:latin typeface="Cambria Math" panose="02040503050406030204" pitchFamily="18" charset="0"/>
                          </a:rPr>
                        </m:ctrlPr>
                      </m:sSubSupPr>
                      <m:e>
                        <m:r>
                          <a:rPr lang="en-US" altLang="zh-CN" sz="2400" b="0" i="1" smtClean="0">
                            <a:latin typeface="Cambria Math" panose="02040503050406030204" pitchFamily="18" charset="0"/>
                          </a:rPr>
                          <m:t>𝑙𝑜𝑔</m:t>
                        </m:r>
                      </m:e>
                      <m:sub>
                        <m:r>
                          <a:rPr lang="en-US" altLang="zh-CN" sz="2400" b="0" i="1" smtClean="0">
                            <a:latin typeface="Cambria Math" panose="02040503050406030204" pitchFamily="18" charset="0"/>
                          </a:rPr>
                          <m:t>2</m:t>
                        </m:r>
                      </m:sub>
                      <m:sup>
                        <m:r>
                          <a:rPr lang="en-US" altLang="zh-CN" sz="2400" b="0" i="1" smtClean="0">
                            <a:latin typeface="Cambria Math" panose="02040503050406030204" pitchFamily="18" charset="0"/>
                          </a:rPr>
                          <m:t>𝑛</m:t>
                        </m:r>
                      </m:sup>
                    </m:sSubSup>
                  </m:oMath>
                </a14:m>
                <a:r>
                  <a:rPr lang="zh-CN" altLang="en-US" sz="2400" dirty="0"/>
                  <a:t>。</a:t>
                </a:r>
                <a:endParaRPr lang="en-US" altLang="zh-CN" sz="2400" dirty="0"/>
              </a:p>
              <a:p>
                <a:pPr lvl="1"/>
                <a:r>
                  <a:rPr lang="zh-CN" altLang="en-US" sz="2400" dirty="0"/>
                  <a:t>所以路径修改或查询操作的时间复杂度是</a:t>
                </a:r>
                <a14:m>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Ο</m:t>
                    </m:r>
                    <m:r>
                      <a:rPr lang="en-US" altLang="zh-CN" sz="2400" b="0" i="1" smtClean="0">
                        <a:latin typeface="Cambria Math" panose="02040503050406030204" pitchFamily="18" charset="0"/>
                        <a:ea typeface="Cambria Math" panose="02040503050406030204" pitchFamily="18" charset="0"/>
                      </a:rPr>
                      <m:t>(</m:t>
                    </m:r>
                    <m:sSup>
                      <m:sSupPr>
                        <m:ctrlPr>
                          <a:rPr lang="en-US" altLang="zh-CN" sz="2400" i="1">
                            <a:latin typeface="Cambria Math" panose="02040503050406030204" pitchFamily="18" charset="0"/>
                            <a:ea typeface="Cambria Math" panose="02040503050406030204" pitchFamily="18" charset="0"/>
                          </a:rPr>
                        </m:ctrlPr>
                      </m:sSupPr>
                      <m:e>
                        <m:r>
                          <a:rPr lang="en-US" altLang="zh-CN" sz="2400" i="1">
                            <a:latin typeface="Cambria Math" panose="02040503050406030204" pitchFamily="18" charset="0"/>
                            <a:ea typeface="Cambria Math" panose="02040503050406030204" pitchFamily="18" charset="0"/>
                          </a:rPr>
                          <m:t>(</m:t>
                        </m:r>
                        <m:sSubSup>
                          <m:sSubSupPr>
                            <m:ctrlPr>
                              <a:rPr lang="en-US" altLang="zh-CN" sz="2400" i="1">
                                <a:latin typeface="Cambria Math" panose="02040503050406030204" pitchFamily="18" charset="0"/>
                                <a:ea typeface="Cambria Math" panose="02040503050406030204" pitchFamily="18" charset="0"/>
                              </a:rPr>
                            </m:ctrlPr>
                          </m:sSubSupPr>
                          <m:e>
                            <m:r>
                              <a:rPr lang="en-US" altLang="zh-CN" sz="2400" i="1">
                                <a:latin typeface="Cambria Math" panose="02040503050406030204" pitchFamily="18" charset="0"/>
                                <a:ea typeface="Cambria Math" panose="02040503050406030204" pitchFamily="18" charset="0"/>
                              </a:rPr>
                              <m:t>𝑙𝑜𝑔</m:t>
                            </m:r>
                          </m:e>
                          <m:sub>
                            <m:r>
                              <a:rPr lang="en-US" altLang="zh-CN" sz="2400" i="1">
                                <a:latin typeface="Cambria Math" panose="02040503050406030204" pitchFamily="18" charset="0"/>
                                <a:ea typeface="Cambria Math" panose="02040503050406030204" pitchFamily="18" charset="0"/>
                              </a:rPr>
                              <m:t>2</m:t>
                            </m:r>
                          </m:sub>
                          <m:sup>
                            <m:r>
                              <a:rPr lang="en-US" altLang="zh-CN" sz="2400" i="1">
                                <a:latin typeface="Cambria Math" panose="02040503050406030204" pitchFamily="18" charset="0"/>
                                <a:ea typeface="Cambria Math" panose="02040503050406030204" pitchFamily="18" charset="0"/>
                              </a:rPr>
                              <m:t>𝑛</m:t>
                            </m:r>
                          </m:sup>
                        </m:sSubSup>
                        <m:r>
                          <a:rPr lang="en-US" altLang="zh-CN" sz="2400" i="1">
                            <a:latin typeface="Cambria Math" panose="02040503050406030204" pitchFamily="18" charset="0"/>
                            <a:ea typeface="Cambria Math" panose="02040503050406030204" pitchFamily="18" charset="0"/>
                          </a:rPr>
                          <m:t>)</m:t>
                        </m:r>
                      </m:e>
                      <m:sup>
                        <m:r>
                          <a:rPr lang="en-US" altLang="zh-CN" sz="2400" i="1">
                            <a:latin typeface="Cambria Math" panose="02040503050406030204" pitchFamily="18" charset="0"/>
                            <a:ea typeface="Cambria Math" panose="02040503050406030204" pitchFamily="18" charset="0"/>
                          </a:rPr>
                          <m:t>2</m:t>
                        </m:r>
                      </m:sup>
                    </m:sSup>
                    <m:r>
                      <a:rPr lang="en-US" altLang="zh-CN" sz="2400" b="0" i="1" smtClean="0">
                        <a:latin typeface="Cambria Math" panose="02040503050406030204" pitchFamily="18" charset="0"/>
                        <a:ea typeface="Cambria Math" panose="02040503050406030204" pitchFamily="18" charset="0"/>
                      </a:rPr>
                      <m:t>)</m:t>
                    </m:r>
                  </m:oMath>
                </a14:m>
                <a:r>
                  <a:rPr lang="zh-CN" altLang="en-US" sz="2400" dirty="0"/>
                  <a:t>。</a:t>
                </a:r>
                <a:endParaRPr lang="en-US" altLang="zh-CN" sz="2400" dirty="0"/>
              </a:p>
              <a:p>
                <a:pPr lvl="1"/>
                <a:endParaRPr lang="zh-CN" altLang="en-US" sz="2400"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110" r="-2522"/>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[ZJOI2008][BZOJ1036]</a:t>
            </a:r>
            <a:r>
              <a:rPr lang="zh-CN" altLang="en-US" dirty="0"/>
              <a:t>树的统计</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a:bodyPr>
              <a:lstStyle/>
              <a:p>
                <a:pPr lvl="1"/>
                <a:r>
                  <a:rPr lang="zh-CN" altLang="en-US" sz="2800" dirty="0"/>
                  <a:t>练习题（注意未显式标明数据范围则点数操作数都默认</a:t>
                </a:r>
                <a:r>
                  <a:rPr lang="en-US" altLang="zh-CN" sz="2800" dirty="0"/>
                  <a:t>1e5</a:t>
                </a:r>
                <a:r>
                  <a:rPr lang="zh-CN" altLang="en-US" sz="2800" dirty="0"/>
                  <a:t>）</a:t>
                </a:r>
                <a:endParaRPr lang="en-US" altLang="zh-CN" sz="2800" dirty="0"/>
              </a:p>
              <a:p>
                <a:pPr lvl="1"/>
                <a:r>
                  <a:rPr lang="zh-CN" altLang="en-US" sz="2800" dirty="0"/>
                  <a:t>一棵树上有</a:t>
                </a:r>
                <a14:m>
                  <m:oMath xmlns:m="http://schemas.openxmlformats.org/officeDocument/2006/math">
                    <m:r>
                      <a:rPr lang="en-US" altLang="zh-CN" sz="2800" b="0" i="1" smtClean="0">
                        <a:latin typeface="Cambria Math" panose="02040503050406030204" pitchFamily="18" charset="0"/>
                      </a:rPr>
                      <m:t>𝑛</m:t>
                    </m:r>
                  </m:oMath>
                </a14:m>
                <a:r>
                  <a:rPr lang="zh-CN" altLang="en-US" sz="2800" dirty="0"/>
                  <a:t>个节点，编号分别为</a:t>
                </a:r>
                <a14:m>
                  <m:oMath xmlns:m="http://schemas.openxmlformats.org/officeDocument/2006/math">
                    <m:r>
                      <a:rPr lang="en-US" altLang="zh-CN" sz="2800" i="1" dirty="0" smtClean="0">
                        <a:latin typeface="Cambria Math" panose="02040503050406030204" pitchFamily="18" charset="0"/>
                      </a:rPr>
                      <m:t>1</m:t>
                    </m:r>
                  </m:oMath>
                </a14:m>
                <a:r>
                  <a:rPr lang="zh-CN" altLang="en-US" sz="2800" dirty="0"/>
                  <a:t>到</a:t>
                </a:r>
                <a14:m>
                  <m:oMath xmlns:m="http://schemas.openxmlformats.org/officeDocument/2006/math">
                    <m:r>
                      <a:rPr lang="en-US" altLang="zh-CN" sz="2800" i="1" dirty="0" smtClean="0">
                        <a:latin typeface="Cambria Math" panose="02040503050406030204" pitchFamily="18" charset="0"/>
                      </a:rPr>
                      <m:t>𝑛</m:t>
                    </m:r>
                  </m:oMath>
                </a14:m>
                <a:r>
                  <a:rPr lang="zh-CN" altLang="en-US" sz="2800" dirty="0"/>
                  <a:t>，每个节点都有一个权值</a:t>
                </a:r>
                <a14:m>
                  <m:oMath xmlns:m="http://schemas.openxmlformats.org/officeDocument/2006/math">
                    <m:r>
                      <a:rPr lang="zh-CN" altLang="en-US" sz="2800" i="1" smtClean="0">
                        <a:latin typeface="Cambria Math" panose="02040503050406030204" pitchFamily="18" charset="0"/>
                      </a:rPr>
                      <m:t>𝜔</m:t>
                    </m:r>
                  </m:oMath>
                </a14:m>
                <a:r>
                  <a:rPr lang="zh-CN" altLang="en-US" sz="2800" dirty="0"/>
                  <a:t>。</a:t>
                </a:r>
                <a:endParaRPr lang="en-US" altLang="zh-CN" sz="2800" dirty="0"/>
              </a:p>
              <a:p>
                <a:pPr lvl="1"/>
                <a:r>
                  <a:rPr lang="zh-CN" altLang="en-US" sz="2800" dirty="0"/>
                  <a:t>我们将以下面的形式来要求你对这棵树完成一些操作：</a:t>
                </a:r>
                <a:endParaRPr lang="en-US" altLang="zh-CN" sz="2800" dirty="0"/>
              </a:p>
              <a:p>
                <a:pPr lvl="1"/>
                <a:r>
                  <a:rPr lang="en-US" altLang="zh-CN" sz="2800" dirty="0"/>
                  <a:t>1.</a:t>
                </a:r>
                <a14:m>
                  <m:oMath xmlns:m="http://schemas.openxmlformats.org/officeDocument/2006/math">
                    <m:r>
                      <a:rPr lang="en-US" altLang="zh-CN" sz="2800" b="0" i="1" smtClean="0">
                        <a:latin typeface="Cambria Math" panose="02040503050406030204" pitchFamily="18" charset="0"/>
                      </a:rPr>
                      <m:t>𝑐ℎ𝑎𝑛𝑔𝑒</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𝑢</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𝑡</m:t>
                    </m:r>
                  </m:oMath>
                </a14:m>
                <a:r>
                  <a:rPr lang="zh-CN" altLang="en-US" sz="2800" dirty="0"/>
                  <a:t>：把节点</a:t>
                </a:r>
                <a14:m>
                  <m:oMath xmlns:m="http://schemas.openxmlformats.org/officeDocument/2006/math">
                    <m:r>
                      <a:rPr lang="en-US" altLang="zh-CN" sz="2800" b="0" i="1" smtClean="0">
                        <a:latin typeface="Cambria Math" panose="02040503050406030204" pitchFamily="18" charset="0"/>
                      </a:rPr>
                      <m:t>𝑢</m:t>
                    </m:r>
                  </m:oMath>
                </a14:m>
                <a:r>
                  <a:rPr lang="zh-CN" altLang="en-US" sz="2800" dirty="0"/>
                  <a:t>的权值改为</a:t>
                </a:r>
                <a14:m>
                  <m:oMath xmlns:m="http://schemas.openxmlformats.org/officeDocument/2006/math">
                    <m:r>
                      <a:rPr lang="en-US" altLang="zh-CN" sz="2800" b="0" i="1" smtClean="0">
                        <a:latin typeface="Cambria Math" panose="02040503050406030204" pitchFamily="18" charset="0"/>
                      </a:rPr>
                      <m:t>𝑡</m:t>
                    </m:r>
                  </m:oMath>
                </a14:m>
                <a:r>
                  <a:rPr lang="zh-CN" altLang="en-US" sz="2800" dirty="0"/>
                  <a:t>。</a:t>
                </a:r>
                <a:endParaRPr lang="en-US" altLang="zh-CN" sz="2800" dirty="0"/>
              </a:p>
              <a:p>
                <a:pPr lvl="1"/>
                <a:r>
                  <a:rPr lang="en-US" altLang="zh-CN" sz="2800" dirty="0"/>
                  <a:t>2.</a:t>
                </a:r>
                <a14:m>
                  <m:oMath xmlns:m="http://schemas.openxmlformats.org/officeDocument/2006/math">
                    <m:r>
                      <a:rPr lang="en-US" altLang="zh-CN" sz="2800" b="0" i="1" smtClean="0">
                        <a:latin typeface="Cambria Math" panose="02040503050406030204" pitchFamily="18" charset="0"/>
                      </a:rPr>
                      <m:t>𝑞𝑚𝑎𝑥</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𝑢</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𝑣</m:t>
                    </m:r>
                  </m:oMath>
                </a14:m>
                <a:r>
                  <a:rPr lang="zh-CN" altLang="en-US" sz="2800" dirty="0"/>
                  <a:t>：询问从点</a:t>
                </a:r>
                <a14:m>
                  <m:oMath xmlns:m="http://schemas.openxmlformats.org/officeDocument/2006/math">
                    <m:r>
                      <a:rPr lang="en-US" altLang="zh-CN" sz="2800" b="0" i="1" smtClean="0">
                        <a:latin typeface="Cambria Math" panose="02040503050406030204" pitchFamily="18" charset="0"/>
                      </a:rPr>
                      <m:t>𝑢</m:t>
                    </m:r>
                  </m:oMath>
                </a14:m>
                <a:r>
                  <a:rPr lang="zh-CN" altLang="en-US" sz="2800" dirty="0"/>
                  <a:t>到点</a:t>
                </a:r>
                <a14:m>
                  <m:oMath xmlns:m="http://schemas.openxmlformats.org/officeDocument/2006/math">
                    <m:r>
                      <a:rPr lang="en-US" altLang="zh-CN" sz="2800" b="0" i="1" dirty="0" smtClean="0">
                        <a:latin typeface="Cambria Math" panose="02040503050406030204" pitchFamily="18" charset="0"/>
                      </a:rPr>
                      <m:t>𝑣</m:t>
                    </m:r>
                  </m:oMath>
                </a14:m>
                <a:r>
                  <a:rPr lang="zh-CN" altLang="en-US" sz="2800" dirty="0"/>
                  <a:t>的路径上的节点的最大权值。</a:t>
                </a:r>
                <a:endParaRPr lang="en-US" altLang="zh-CN" sz="2800" dirty="0"/>
              </a:p>
              <a:p>
                <a:pPr lvl="1"/>
                <a:r>
                  <a:rPr lang="en-US" altLang="zh-CN" sz="2800" dirty="0"/>
                  <a:t>3.</a:t>
                </a:r>
                <a14:m>
                  <m:oMath xmlns:m="http://schemas.openxmlformats.org/officeDocument/2006/math">
                    <m:r>
                      <a:rPr lang="en-US" altLang="zh-CN" sz="2800" b="0" i="1" smtClean="0">
                        <a:latin typeface="Cambria Math" panose="02040503050406030204" pitchFamily="18" charset="0"/>
                      </a:rPr>
                      <m:t>𝑞𝑠𝑢𝑚</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𝑢</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𝑣</m:t>
                    </m:r>
                  </m:oMath>
                </a14:m>
                <a:r>
                  <a:rPr lang="zh-CN" altLang="en-US" sz="2800" dirty="0"/>
                  <a:t>：询问从点</a:t>
                </a:r>
                <a14:m>
                  <m:oMath xmlns:m="http://schemas.openxmlformats.org/officeDocument/2006/math">
                    <m:r>
                      <a:rPr lang="en-US" altLang="zh-CN" sz="2800" b="0" i="1" smtClean="0">
                        <a:latin typeface="Cambria Math" panose="02040503050406030204" pitchFamily="18" charset="0"/>
                      </a:rPr>
                      <m:t>𝑢</m:t>
                    </m:r>
                  </m:oMath>
                </a14:m>
                <a:r>
                  <a:rPr lang="zh-CN" altLang="en-US" sz="2800" dirty="0"/>
                  <a:t>到点</a:t>
                </a:r>
                <a14:m>
                  <m:oMath xmlns:m="http://schemas.openxmlformats.org/officeDocument/2006/math">
                    <m:r>
                      <a:rPr lang="en-US" altLang="zh-CN" sz="2800" b="0" i="1" dirty="0" smtClean="0">
                        <a:latin typeface="Cambria Math" panose="02040503050406030204" pitchFamily="18" charset="0"/>
                      </a:rPr>
                      <m:t>𝑣</m:t>
                    </m:r>
                  </m:oMath>
                </a14:m>
                <a:r>
                  <a:rPr lang="zh-CN" altLang="en-US" sz="2800" dirty="0"/>
                  <a:t>的路径上的节点的权值和。</a:t>
                </a:r>
                <a:endParaRPr lang="en-US" altLang="zh-CN" sz="2800" dirty="0"/>
              </a:p>
              <a:p>
                <a:pPr lvl="1"/>
                <a:r>
                  <a:rPr lang="zh-CN" altLang="en-US" sz="2800" dirty="0"/>
                  <a:t>注意：从点</a:t>
                </a:r>
                <a14:m>
                  <m:oMath xmlns:m="http://schemas.openxmlformats.org/officeDocument/2006/math">
                    <m:r>
                      <a:rPr lang="en-US" altLang="zh-CN" sz="2800" b="0" i="1" smtClean="0">
                        <a:latin typeface="Cambria Math" panose="02040503050406030204" pitchFamily="18" charset="0"/>
                      </a:rPr>
                      <m:t>𝑢</m:t>
                    </m:r>
                  </m:oMath>
                </a14:m>
                <a:r>
                  <a:rPr lang="zh-CN" altLang="en-US" sz="2800" dirty="0"/>
                  <a:t>到点</a:t>
                </a:r>
                <a14:m>
                  <m:oMath xmlns:m="http://schemas.openxmlformats.org/officeDocument/2006/math">
                    <m:r>
                      <a:rPr lang="en-US" altLang="zh-CN" sz="2800" b="0" i="1" dirty="0" smtClean="0">
                        <a:latin typeface="Cambria Math" panose="02040503050406030204" pitchFamily="18" charset="0"/>
                      </a:rPr>
                      <m:t>𝑣</m:t>
                    </m:r>
                  </m:oMath>
                </a14:m>
                <a:r>
                  <a:rPr lang="zh-CN" altLang="en-US" sz="2800" dirty="0"/>
                  <a:t>上点节点包括</a:t>
                </a:r>
                <a14:m>
                  <m:oMath xmlns:m="http://schemas.openxmlformats.org/officeDocument/2006/math">
                    <m:r>
                      <a:rPr lang="en-US" altLang="zh-CN" sz="2800" b="0" i="1" smtClean="0">
                        <a:latin typeface="Cambria Math" panose="02040503050406030204" pitchFamily="18" charset="0"/>
                      </a:rPr>
                      <m:t>𝑢</m:t>
                    </m:r>
                  </m:oMath>
                </a14:m>
                <a:r>
                  <a:rPr lang="zh-CN" altLang="en-US" sz="2800" dirty="0"/>
                  <a:t>和</a:t>
                </a:r>
                <a14:m>
                  <m:oMath xmlns:m="http://schemas.openxmlformats.org/officeDocument/2006/math">
                    <m:r>
                      <a:rPr lang="en-US" altLang="zh-CN" sz="2800" b="0" i="1" dirty="0" smtClean="0">
                        <a:latin typeface="Cambria Math" panose="02040503050406030204" pitchFamily="18" charset="0"/>
                      </a:rPr>
                      <m:t>𝑣</m:t>
                    </m:r>
                  </m:oMath>
                </a14:m>
                <a:r>
                  <a:rPr lang="zh-CN" altLang="en-US" sz="2800" dirty="0"/>
                  <a:t>本身</a:t>
                </a:r>
                <a:endParaRPr lang="zh-CN" altLang="en-US" sz="2800"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2146" r="-2698"/>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[LNOI2014][BZOJ3626]LCA</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fontScale="85000" lnSpcReduction="10000"/>
              </a:bodyPr>
              <a:lstStyle/>
              <a:p>
                <a:pPr lvl="1"/>
                <a:r>
                  <a:rPr lang="zh-CN" altLang="en-US" sz="3200" dirty="0"/>
                  <a:t>给出一个</a:t>
                </a:r>
                <a14:m>
                  <m:oMath xmlns:m="http://schemas.openxmlformats.org/officeDocument/2006/math">
                    <m:r>
                      <a:rPr lang="en-US" altLang="zh-CN" sz="3200" i="1" dirty="0" smtClean="0">
                        <a:latin typeface="Cambria Math" panose="02040503050406030204" pitchFamily="18" charset="0"/>
                      </a:rPr>
                      <m:t>𝑛</m:t>
                    </m:r>
                  </m:oMath>
                </a14:m>
                <a:r>
                  <a:rPr lang="zh-CN" altLang="en-US" sz="3200" dirty="0"/>
                  <a:t>个节点的有根树（编号为</a:t>
                </a:r>
                <a14:m>
                  <m:oMath xmlns:m="http://schemas.openxmlformats.org/officeDocument/2006/math">
                    <m:r>
                      <a:rPr lang="en-US" altLang="zh-CN" sz="3200" i="1" dirty="0" smtClean="0">
                        <a:latin typeface="Cambria Math" panose="02040503050406030204" pitchFamily="18" charset="0"/>
                      </a:rPr>
                      <m:t>0</m:t>
                    </m:r>
                  </m:oMath>
                </a14:m>
                <a:r>
                  <a:rPr lang="zh-CN" altLang="en-US" sz="3200" dirty="0"/>
                  <a:t>到</a:t>
                </a:r>
                <a14:m>
                  <m:oMath xmlns:m="http://schemas.openxmlformats.org/officeDocument/2006/math">
                    <m:r>
                      <a:rPr lang="en-US" altLang="zh-CN" sz="3200" i="1" dirty="0" smtClean="0">
                        <a:latin typeface="Cambria Math" panose="02040503050406030204" pitchFamily="18" charset="0"/>
                      </a:rPr>
                      <m:t>𝑛</m:t>
                    </m:r>
                    <m:r>
                      <a:rPr lang="en-US" altLang="zh-CN" sz="3200" i="1" dirty="0" smtClean="0">
                        <a:latin typeface="Cambria Math" panose="02040503050406030204" pitchFamily="18" charset="0"/>
                      </a:rPr>
                      <m:t>−</m:t>
                    </m:r>
                    <m:r>
                      <a:rPr lang="en-US" altLang="zh-CN" sz="3200" i="1" dirty="0" smtClean="0">
                        <a:latin typeface="Cambria Math" panose="02040503050406030204" pitchFamily="18" charset="0"/>
                      </a:rPr>
                      <m:t>1</m:t>
                    </m:r>
                  </m:oMath>
                </a14:m>
                <a:r>
                  <a:rPr lang="zh-CN" altLang="en-US" sz="3200" dirty="0"/>
                  <a:t>，根节点为</a:t>
                </a:r>
                <a14:m>
                  <m:oMath xmlns:m="http://schemas.openxmlformats.org/officeDocument/2006/math">
                    <m:r>
                      <a:rPr lang="en-US" altLang="zh-CN" sz="3200" i="1" dirty="0" smtClean="0">
                        <a:latin typeface="Cambria Math" panose="02040503050406030204" pitchFamily="18" charset="0"/>
                      </a:rPr>
                      <m:t>0</m:t>
                    </m:r>
                  </m:oMath>
                </a14:m>
                <a:r>
                  <a:rPr lang="zh-CN" altLang="en-US" sz="3200" dirty="0"/>
                  <a:t>）。一个点的深度定义为这个节点到根的距离</a:t>
                </a:r>
                <a:r>
                  <a:rPr lang="en-US" altLang="zh-CN" sz="3200" dirty="0"/>
                  <a:t>+1</a:t>
                </a:r>
                <a:r>
                  <a:rPr lang="zh-CN" altLang="en-US" sz="3200" dirty="0"/>
                  <a:t>。</a:t>
                </a:r>
                <a:endParaRPr lang="zh-CN" altLang="en-US" sz="3200" dirty="0"/>
              </a:p>
              <a:p>
                <a:pPr lvl="1"/>
                <a:r>
                  <a:rPr lang="zh-CN" altLang="en-US" sz="3200" dirty="0"/>
                  <a:t>有</a:t>
                </a:r>
                <a14:m>
                  <m:oMath xmlns:m="http://schemas.openxmlformats.org/officeDocument/2006/math">
                    <m:r>
                      <a:rPr lang="en-US" altLang="zh-CN" sz="3200" i="1" dirty="0" smtClean="0">
                        <a:latin typeface="Cambria Math" panose="02040503050406030204" pitchFamily="18" charset="0"/>
                      </a:rPr>
                      <m:t>𝑞</m:t>
                    </m:r>
                  </m:oMath>
                </a14:m>
                <a:r>
                  <a:rPr lang="zh-CN" altLang="en-US" sz="3200" dirty="0"/>
                  <a:t>次询问，每次询问给出</a:t>
                </a:r>
                <a14:m>
                  <m:oMath xmlns:m="http://schemas.openxmlformats.org/officeDocument/2006/math">
                    <m:r>
                      <a:rPr lang="en-US" altLang="zh-CN" sz="3200" i="1" dirty="0" smtClean="0">
                        <a:latin typeface="Cambria Math" panose="02040503050406030204" pitchFamily="18" charset="0"/>
                      </a:rPr>
                      <m:t>𝑙</m:t>
                    </m:r>
                    <m:r>
                      <a:rPr lang="en-US" altLang="zh-CN" sz="3200" b="0" i="1" dirty="0" smtClean="0">
                        <a:latin typeface="Cambria Math" panose="02040503050406030204" pitchFamily="18" charset="0"/>
                      </a:rPr>
                      <m:t>,</m:t>
                    </m:r>
                    <m:r>
                      <a:rPr lang="en-US" altLang="zh-CN" sz="3200" i="1" dirty="0" smtClean="0">
                        <a:latin typeface="Cambria Math" panose="02040503050406030204" pitchFamily="18" charset="0"/>
                      </a:rPr>
                      <m:t>𝑟</m:t>
                    </m:r>
                    <m:r>
                      <a:rPr lang="en-US" altLang="zh-CN" sz="3200" b="0" i="1" dirty="0" smtClean="0">
                        <a:latin typeface="Cambria Math" panose="02040503050406030204" pitchFamily="18" charset="0"/>
                      </a:rPr>
                      <m:t>,</m:t>
                    </m:r>
                    <m:r>
                      <a:rPr lang="en-US" altLang="zh-CN" sz="3200" i="1" dirty="0" smtClean="0">
                        <a:latin typeface="Cambria Math" panose="02040503050406030204" pitchFamily="18" charset="0"/>
                      </a:rPr>
                      <m:t>𝑧</m:t>
                    </m:r>
                  </m:oMath>
                </a14:m>
                <a:r>
                  <a:rPr lang="zh-CN" altLang="en-US" sz="3200" dirty="0"/>
                  <a:t>，求</a:t>
                </a:r>
                <a14:m>
                  <m:oMath xmlns:m="http://schemas.openxmlformats.org/officeDocument/2006/math">
                    <m:nary>
                      <m:naryPr>
                        <m:chr m:val="∑"/>
                        <m:ctrlPr>
                          <a:rPr lang="en-US" altLang="zh-CN" sz="3200" i="1" smtClean="0">
                            <a:latin typeface="Cambria Math" panose="02040503050406030204" pitchFamily="18" charset="0"/>
                          </a:rPr>
                        </m:ctrlPr>
                      </m:naryPr>
                      <m:sub>
                        <m:r>
                          <a:rPr lang="en-US" altLang="zh-CN" sz="3200" i="1" smtClean="0">
                            <a:latin typeface="Cambria Math" panose="02040503050406030204" pitchFamily="18" charset="0"/>
                          </a:rPr>
                          <m:t>𝑖</m:t>
                        </m:r>
                        <m:r>
                          <a:rPr lang="en-US" altLang="zh-CN" sz="3200" i="1" smtClean="0">
                            <a:latin typeface="Cambria Math" panose="02040503050406030204" pitchFamily="18" charset="0"/>
                          </a:rPr>
                          <m:t>=</m:t>
                        </m:r>
                        <m:r>
                          <a:rPr lang="en-US" altLang="zh-CN" sz="3200" b="0" i="1" smtClean="0">
                            <a:latin typeface="Cambria Math" panose="02040503050406030204" pitchFamily="18" charset="0"/>
                          </a:rPr>
                          <m:t>𝑙</m:t>
                        </m:r>
                      </m:sub>
                      <m:sup>
                        <m:r>
                          <a:rPr lang="en-US" altLang="zh-CN" sz="3200" b="0" i="1" smtClean="0">
                            <a:latin typeface="Cambria Math" panose="02040503050406030204" pitchFamily="18" charset="0"/>
                          </a:rPr>
                          <m:t>𝑟</m:t>
                        </m:r>
                      </m:sup>
                      <m:e>
                        <m:r>
                          <a:rPr lang="en-US" altLang="zh-CN" sz="3200" b="0" i="1" smtClean="0">
                            <a:latin typeface="Cambria Math" panose="02040503050406030204" pitchFamily="18" charset="0"/>
                          </a:rPr>
                          <m:t>𝑑𝑒𝑒𝑝</m:t>
                        </m:r>
                        <m:r>
                          <a:rPr lang="en-US" altLang="zh-CN" sz="3200" b="0" i="1" smtClean="0">
                            <a:latin typeface="Cambria Math" panose="02040503050406030204" pitchFamily="18" charset="0"/>
                          </a:rPr>
                          <m:t>[</m:t>
                        </m:r>
                        <m:r>
                          <a:rPr lang="en-US" altLang="zh-CN" sz="3200" b="0" i="1" smtClean="0">
                            <a:latin typeface="Cambria Math" panose="02040503050406030204" pitchFamily="18" charset="0"/>
                          </a:rPr>
                          <m:t>𝐿𝐶𝐴</m:t>
                        </m:r>
                        <m:r>
                          <a:rPr lang="en-US" altLang="zh-CN" sz="3200" b="0" i="1" smtClean="0">
                            <a:latin typeface="Cambria Math" panose="02040503050406030204" pitchFamily="18" charset="0"/>
                          </a:rPr>
                          <m:t>(</m:t>
                        </m:r>
                        <m:r>
                          <a:rPr lang="en-US" altLang="zh-CN" sz="3200" b="0" i="1" smtClean="0">
                            <a:latin typeface="Cambria Math" panose="02040503050406030204" pitchFamily="18" charset="0"/>
                          </a:rPr>
                          <m:t>𝑖</m:t>
                        </m:r>
                        <m:r>
                          <a:rPr lang="en-US" altLang="zh-CN" sz="3200" b="0" i="1" smtClean="0">
                            <a:latin typeface="Cambria Math" panose="02040503050406030204" pitchFamily="18" charset="0"/>
                          </a:rPr>
                          <m:t>,</m:t>
                        </m:r>
                        <m:r>
                          <a:rPr lang="en-US" altLang="zh-CN" sz="3200" b="0" i="1" smtClean="0">
                            <a:latin typeface="Cambria Math" panose="02040503050406030204" pitchFamily="18" charset="0"/>
                          </a:rPr>
                          <m:t>𝑧</m:t>
                        </m:r>
                        <m:r>
                          <a:rPr lang="en-US" altLang="zh-CN" sz="3200" b="0" i="1" smtClean="0">
                            <a:latin typeface="Cambria Math" panose="02040503050406030204" pitchFamily="18" charset="0"/>
                          </a:rPr>
                          <m:t>)]</m:t>
                        </m:r>
                      </m:e>
                    </m:nary>
                  </m:oMath>
                </a14:m>
                <a:r>
                  <a:rPr lang="zh-CN" altLang="en-US" sz="3200" dirty="0"/>
                  <a:t>。</a:t>
                </a:r>
                <a:endParaRPr lang="zh-CN" altLang="en-US" sz="3200" dirty="0"/>
              </a:p>
              <a:p>
                <a:pPr lvl="1"/>
                <a:endParaRPr lang="en-US" altLang="zh-CN" sz="3200" dirty="0"/>
              </a:p>
              <a:p>
                <a:pPr lvl="1"/>
                <a:r>
                  <a:rPr lang="zh-CN" altLang="en-US" sz="3200" dirty="0"/>
                  <a:t>（即，求在</a:t>
                </a:r>
                <a14:m>
                  <m:oMath xmlns:m="http://schemas.openxmlformats.org/officeDocument/2006/math">
                    <m:r>
                      <a:rPr lang="en-US" altLang="zh-CN" sz="3200" i="1" dirty="0" smtClean="0">
                        <a:latin typeface="Cambria Math" panose="02040503050406030204" pitchFamily="18" charset="0"/>
                      </a:rPr>
                      <m:t>[</m:t>
                    </m:r>
                    <m:r>
                      <a:rPr lang="en-US" altLang="zh-CN" sz="3200" i="1" dirty="0" err="1">
                        <a:latin typeface="Cambria Math" panose="02040503050406030204" pitchFamily="18" charset="0"/>
                      </a:rPr>
                      <m:t>𝑙</m:t>
                    </m:r>
                    <m:r>
                      <a:rPr lang="en-US" altLang="zh-CN" sz="3200" i="1" dirty="0" err="1">
                        <a:latin typeface="Cambria Math" panose="02040503050406030204" pitchFamily="18" charset="0"/>
                      </a:rPr>
                      <m:t>,</m:t>
                    </m:r>
                    <m:r>
                      <a:rPr lang="en-US" altLang="zh-CN" sz="3200" i="1" dirty="0" err="1">
                        <a:latin typeface="Cambria Math" panose="02040503050406030204" pitchFamily="18" charset="0"/>
                      </a:rPr>
                      <m:t>𝑟</m:t>
                    </m:r>
                    <m:r>
                      <a:rPr lang="en-US" altLang="zh-CN" sz="3200" i="1" dirty="0">
                        <a:latin typeface="Cambria Math" panose="02040503050406030204" pitchFamily="18" charset="0"/>
                      </a:rPr>
                      <m:t>]</m:t>
                    </m:r>
                  </m:oMath>
                </a14:m>
                <a:r>
                  <a:rPr lang="zh-CN" altLang="en-US" sz="3200" dirty="0"/>
                  <a:t>区间内的每个节点</a:t>
                </a:r>
                <a14:m>
                  <m:oMath xmlns:m="http://schemas.openxmlformats.org/officeDocument/2006/math">
                    <m:r>
                      <a:rPr lang="en-US" altLang="zh-CN" sz="3200" i="1" dirty="0" smtClean="0">
                        <a:latin typeface="Cambria Math" panose="02040503050406030204" pitchFamily="18" charset="0"/>
                      </a:rPr>
                      <m:t>𝑖</m:t>
                    </m:r>
                  </m:oMath>
                </a14:m>
                <a:r>
                  <a:rPr lang="zh-CN" altLang="en-US" sz="3200" dirty="0"/>
                  <a:t>与</a:t>
                </a:r>
                <a14:m>
                  <m:oMath xmlns:m="http://schemas.openxmlformats.org/officeDocument/2006/math">
                    <m:r>
                      <a:rPr lang="en-US" altLang="zh-CN" sz="3200" i="1" dirty="0" smtClean="0">
                        <a:latin typeface="Cambria Math" panose="02040503050406030204" pitchFamily="18" charset="0"/>
                      </a:rPr>
                      <m:t>𝑧</m:t>
                    </m:r>
                  </m:oMath>
                </a14:m>
                <a:r>
                  <a:rPr lang="zh-CN" altLang="en-US" sz="3200" dirty="0"/>
                  <a:t>的最近公共祖先的深度之和）</a:t>
                </a:r>
                <a:endParaRPr lang="zh-CN" altLang="en-US" sz="3200" dirty="0"/>
              </a:p>
              <a:p>
                <a:pPr lvl="1"/>
                <a:endParaRPr lang="zh-CN" altLang="en-US"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1294"/>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[LNOI2014][BZOJ3626]LCA</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a:xfrm>
                <a:off x="1024128" y="1815151"/>
                <a:ext cx="9720073" cy="4763069"/>
              </a:xfrm>
            </p:spPr>
            <p:txBody>
              <a:bodyPr>
                <a:noAutofit/>
              </a:bodyPr>
              <a:lstStyle/>
              <a:p>
                <a:pPr lvl="1"/>
                <a:r>
                  <a:rPr lang="zh-CN" altLang="en-US" sz="2000" dirty="0"/>
                  <a:t>考虑这样的一种暴力，我们把</a:t>
                </a:r>
                <a14:m>
                  <m:oMath xmlns:m="http://schemas.openxmlformats.org/officeDocument/2006/math">
                    <m:r>
                      <a:rPr lang="en-US" altLang="zh-CN" sz="2000" b="0" i="1" smtClean="0">
                        <a:latin typeface="Cambria Math" panose="02040503050406030204" pitchFamily="18" charset="0"/>
                      </a:rPr>
                      <m:t>𝑧</m:t>
                    </m:r>
                  </m:oMath>
                </a14:m>
                <a:r>
                  <a:rPr lang="zh-CN" altLang="en-US" sz="2000" dirty="0"/>
                  <a:t>到根上的点全部打标记。</a:t>
                </a:r>
                <a:endParaRPr lang="zh-CN" altLang="en-US" sz="2000" dirty="0"/>
              </a:p>
              <a:p>
                <a:pPr lvl="1"/>
                <a:r>
                  <a:rPr lang="zh-CN" altLang="en-US" sz="2000" dirty="0"/>
                  <a:t>对于</a:t>
                </a:r>
                <a14:m>
                  <m:oMath xmlns:m="http://schemas.openxmlformats.org/officeDocument/2006/math">
                    <m:r>
                      <a:rPr lang="en-US" altLang="zh-CN" sz="2000" i="1" dirty="0" smtClean="0">
                        <a:latin typeface="Cambria Math" panose="02040503050406030204" pitchFamily="18" charset="0"/>
                      </a:rPr>
                      <m:t>𝑙</m:t>
                    </m:r>
                  </m:oMath>
                </a14:m>
                <a:r>
                  <a:rPr lang="zh-CN" altLang="en-US" sz="2000" dirty="0"/>
                  <a:t>到</a:t>
                </a:r>
                <a14:m>
                  <m:oMath xmlns:m="http://schemas.openxmlformats.org/officeDocument/2006/math">
                    <m:r>
                      <a:rPr lang="en-US" altLang="zh-CN" sz="2000" i="1" dirty="0" smtClean="0">
                        <a:latin typeface="Cambria Math" panose="02040503050406030204" pitchFamily="18" charset="0"/>
                      </a:rPr>
                      <m:t>𝑟</m:t>
                    </m:r>
                  </m:oMath>
                </a14:m>
                <a:r>
                  <a:rPr lang="zh-CN" altLang="en-US" sz="2000" dirty="0"/>
                  <a:t>之间的点，向上搜索到第一个有标记的点求出它的深度统计答案。</a:t>
                </a:r>
                <a:endParaRPr lang="zh-CN" altLang="en-US" sz="2000" dirty="0"/>
              </a:p>
              <a:p>
                <a:pPr lvl="1"/>
                <a:r>
                  <a:rPr lang="zh-CN" altLang="en-US" sz="2000" dirty="0"/>
                  <a:t>观察到，深度其实就是上面有几个已标记了的点（包括自身）。</a:t>
                </a:r>
                <a:endParaRPr lang="zh-CN" altLang="en-US" sz="2000" dirty="0"/>
              </a:p>
              <a:p>
                <a:pPr lvl="1"/>
                <a:r>
                  <a:rPr lang="zh-CN" altLang="en-US" sz="2000" dirty="0"/>
                  <a:t>所以，我们不妨把</a:t>
                </a:r>
                <a14:m>
                  <m:oMath xmlns:m="http://schemas.openxmlformats.org/officeDocument/2006/math">
                    <m:r>
                      <a:rPr lang="en-US" altLang="zh-CN" sz="2000" i="1" dirty="0" smtClean="0">
                        <a:latin typeface="Cambria Math" panose="02040503050406030204" pitchFamily="18" charset="0"/>
                      </a:rPr>
                      <m:t>𝑧</m:t>
                    </m:r>
                  </m:oMath>
                </a14:m>
                <a:r>
                  <a:rPr lang="zh-CN" altLang="en-US" sz="2000" dirty="0"/>
                  <a:t>到根的路径上的点全部加</a:t>
                </a:r>
                <a14:m>
                  <m:oMath xmlns:m="http://schemas.openxmlformats.org/officeDocument/2006/math">
                    <m:r>
                      <a:rPr lang="en-US" altLang="zh-CN" sz="2000" i="1" dirty="0">
                        <a:latin typeface="Cambria Math" panose="02040503050406030204" pitchFamily="18" charset="0"/>
                      </a:rPr>
                      <m:t>1</m:t>
                    </m:r>
                  </m:oMath>
                </a14:m>
                <a:r>
                  <a:rPr lang="zh-CN" altLang="en-US" sz="2000" dirty="0"/>
                  <a:t>，对于</a:t>
                </a:r>
                <a14:m>
                  <m:oMath xmlns:m="http://schemas.openxmlformats.org/officeDocument/2006/math">
                    <m:r>
                      <a:rPr lang="en-US" altLang="zh-CN" sz="2000" i="1" dirty="0" smtClean="0">
                        <a:latin typeface="Cambria Math" panose="02040503050406030204" pitchFamily="18" charset="0"/>
                      </a:rPr>
                      <m:t>𝑙</m:t>
                    </m:r>
                  </m:oMath>
                </a14:m>
                <a:r>
                  <a:rPr lang="zh-CN" altLang="en-US" sz="2000" dirty="0"/>
                  <a:t>到</a:t>
                </a:r>
                <a14:m>
                  <m:oMath xmlns:m="http://schemas.openxmlformats.org/officeDocument/2006/math">
                    <m:r>
                      <a:rPr lang="en-US" altLang="zh-CN" sz="2000" i="1" dirty="0" smtClean="0">
                        <a:latin typeface="Cambria Math" panose="02040503050406030204" pitchFamily="18" charset="0"/>
                      </a:rPr>
                      <m:t>𝑟</m:t>
                    </m:r>
                  </m:oMath>
                </a14:m>
                <a:r>
                  <a:rPr lang="zh-CN" altLang="en-US" sz="2000" dirty="0"/>
                  <a:t>之间的点询问他们到根路径上的点权和。</a:t>
                </a:r>
                <a:endParaRPr lang="zh-CN" altLang="en-US" sz="2000" dirty="0"/>
              </a:p>
              <a:p>
                <a:pPr lvl="1"/>
                <a:r>
                  <a:rPr lang="zh-CN" altLang="en-US" sz="2000" dirty="0"/>
                  <a:t>仔细观察上面的暴力不难发现，实际上这个操作具有叠加性，且可逆。也就是说我们可以对于</a:t>
                </a:r>
                <a14:m>
                  <m:oMath xmlns:m="http://schemas.openxmlformats.org/officeDocument/2006/math">
                    <m:r>
                      <a:rPr lang="en-US" altLang="zh-CN" sz="2000" i="1" dirty="0" smtClean="0">
                        <a:latin typeface="Cambria Math" panose="02040503050406030204" pitchFamily="18" charset="0"/>
                      </a:rPr>
                      <m:t>𝑙</m:t>
                    </m:r>
                  </m:oMath>
                </a14:m>
                <a:r>
                  <a:rPr lang="zh-CN" altLang="en-US" sz="2000" dirty="0"/>
                  <a:t>到</a:t>
                </a:r>
                <a14:m>
                  <m:oMath xmlns:m="http://schemas.openxmlformats.org/officeDocument/2006/math">
                    <m:r>
                      <a:rPr lang="en-US" altLang="zh-CN" sz="2000" b="0" i="1" smtClean="0">
                        <a:latin typeface="Cambria Math" panose="02040503050406030204" pitchFamily="18" charset="0"/>
                      </a:rPr>
                      <m:t>𝑟</m:t>
                    </m:r>
                  </m:oMath>
                </a14:m>
                <a:r>
                  <a:rPr lang="zh-CN" altLang="en-US" sz="2000" dirty="0"/>
                  <a:t>之间的点</a:t>
                </a:r>
                <a14:m>
                  <m:oMath xmlns:m="http://schemas.openxmlformats.org/officeDocument/2006/math">
                    <m:r>
                      <a:rPr lang="en-US" altLang="zh-CN" sz="2000" i="1" dirty="0" smtClean="0">
                        <a:latin typeface="Cambria Math" panose="02040503050406030204" pitchFamily="18" charset="0"/>
                      </a:rPr>
                      <m:t>𝑖</m:t>
                    </m:r>
                  </m:oMath>
                </a14:m>
                <a:r>
                  <a:rPr lang="zh-CN" altLang="en-US" sz="2000" dirty="0"/>
                  <a:t>，将</a:t>
                </a:r>
                <a14:m>
                  <m:oMath xmlns:m="http://schemas.openxmlformats.org/officeDocument/2006/math">
                    <m:r>
                      <a:rPr lang="en-US" altLang="zh-CN" sz="2000" b="0" i="1" smtClean="0">
                        <a:latin typeface="Cambria Math" panose="02040503050406030204" pitchFamily="18" charset="0"/>
                      </a:rPr>
                      <m:t>𝑖</m:t>
                    </m:r>
                  </m:oMath>
                </a14:m>
                <a:r>
                  <a:rPr lang="zh-CN" altLang="en-US" sz="2000" dirty="0"/>
                  <a:t>到根的路径上的点全部加</a:t>
                </a:r>
                <a14:m>
                  <m:oMath xmlns:m="http://schemas.openxmlformats.org/officeDocument/2006/math">
                    <m:r>
                      <a:rPr lang="en-US" altLang="zh-CN" sz="2000" i="1" dirty="0">
                        <a:latin typeface="Cambria Math" panose="02040503050406030204" pitchFamily="18" charset="0"/>
                      </a:rPr>
                      <m:t>1</m:t>
                    </m:r>
                  </m:oMath>
                </a14:m>
                <a:r>
                  <a:rPr lang="zh-CN" altLang="en-US" sz="2000" dirty="0"/>
                  <a:t>，</a:t>
                </a:r>
                <a:r>
                  <a:rPr lang="en-US" altLang="zh-CN" sz="2000" dirty="0"/>
                  <a:t> </a:t>
                </a:r>
                <a:r>
                  <a:rPr lang="zh-CN" altLang="en-US" sz="2000" dirty="0"/>
                  <a:t>转而询问</a:t>
                </a:r>
                <a14:m>
                  <m:oMath xmlns:m="http://schemas.openxmlformats.org/officeDocument/2006/math">
                    <m:r>
                      <a:rPr lang="en-US" altLang="zh-CN" sz="2000" i="1" dirty="0" smtClean="0">
                        <a:latin typeface="Cambria Math" panose="02040503050406030204" pitchFamily="18" charset="0"/>
                      </a:rPr>
                      <m:t>𝑧</m:t>
                    </m:r>
                  </m:oMath>
                </a14:m>
                <a:r>
                  <a:rPr lang="zh-CN" altLang="en-US" sz="2000" dirty="0"/>
                  <a:t>到根的路径上的点（包括自身）的权值和就是这个询问的答案。</a:t>
                </a:r>
                <a:endParaRPr lang="zh-CN" altLang="en-US" sz="2000" dirty="0"/>
              </a:p>
              <a:p>
                <a:pPr lvl="1"/>
                <a:r>
                  <a:rPr lang="zh-CN" altLang="en-US" sz="2000" dirty="0"/>
                  <a:t>把询问差分下，也就是用</a:t>
                </a:r>
                <a14:m>
                  <m:oMath xmlns:m="http://schemas.openxmlformats.org/officeDocument/2006/math">
                    <m:r>
                      <a:rPr lang="en-US" altLang="zh-CN" sz="2000" i="1" dirty="0" smtClean="0">
                        <a:latin typeface="Cambria Math" panose="02040503050406030204" pitchFamily="18" charset="0"/>
                      </a:rPr>
                      <m:t>[</m:t>
                    </m:r>
                    <m:r>
                      <a:rPr lang="en-US" altLang="zh-CN" sz="2000" b="0" i="1" dirty="0" smtClean="0">
                        <a:latin typeface="Cambria Math" panose="02040503050406030204" pitchFamily="18" charset="0"/>
                      </a:rPr>
                      <m:t>0</m:t>
                    </m:r>
                    <m:r>
                      <a:rPr lang="en-US" altLang="zh-CN" sz="2000" b="0" i="1" dirty="0" smtClean="0">
                        <a:latin typeface="Cambria Math" panose="02040503050406030204" pitchFamily="18" charset="0"/>
                      </a:rPr>
                      <m:t>,</m:t>
                    </m:r>
                    <m:r>
                      <a:rPr lang="en-US" altLang="zh-CN" sz="2000" i="1" dirty="0" smtClean="0">
                        <a:latin typeface="Cambria Math" panose="02040503050406030204" pitchFamily="18" charset="0"/>
                      </a:rPr>
                      <m:t>𝑟</m:t>
                    </m:r>
                    <m:r>
                      <a:rPr lang="en-US" altLang="zh-CN" sz="2000" i="1" dirty="0">
                        <a:latin typeface="Cambria Math" panose="02040503050406030204" pitchFamily="18" charset="0"/>
                      </a:rPr>
                      <m:t>]−[</m:t>
                    </m:r>
                    <m:r>
                      <a:rPr lang="en-US" altLang="zh-CN" sz="2000" b="0" i="1" dirty="0" smtClean="0">
                        <a:latin typeface="Cambria Math" panose="02040503050406030204" pitchFamily="18" charset="0"/>
                      </a:rPr>
                      <m:t>0</m:t>
                    </m:r>
                    <m:r>
                      <a:rPr lang="en-US" altLang="zh-CN" sz="2000" i="1" dirty="0">
                        <a:latin typeface="Cambria Math" panose="02040503050406030204" pitchFamily="18" charset="0"/>
                      </a:rPr>
                      <m:t>,</m:t>
                    </m:r>
                    <m:r>
                      <a:rPr lang="en-US" altLang="zh-CN" sz="2000" i="1" dirty="0">
                        <a:latin typeface="Cambria Math" panose="02040503050406030204" pitchFamily="18" charset="0"/>
                      </a:rPr>
                      <m:t>𝑙</m:t>
                    </m:r>
                    <m:r>
                      <a:rPr lang="en-US" altLang="zh-CN" sz="2000" i="1" dirty="0">
                        <a:latin typeface="Cambria Math" panose="02040503050406030204" pitchFamily="18" charset="0"/>
                      </a:rPr>
                      <m:t>−</m:t>
                    </m:r>
                    <m:r>
                      <a:rPr lang="en-US" altLang="zh-CN" sz="2000" i="1" dirty="0">
                        <a:latin typeface="Cambria Math" panose="02040503050406030204" pitchFamily="18" charset="0"/>
                      </a:rPr>
                      <m:t>1</m:t>
                    </m:r>
                    <m:r>
                      <a:rPr lang="en-US" altLang="zh-CN" sz="2000" i="1" dirty="0">
                        <a:latin typeface="Cambria Math" panose="02040503050406030204" pitchFamily="18" charset="0"/>
                      </a:rPr>
                      <m:t>]</m:t>
                    </m:r>
                  </m:oMath>
                </a14:m>
                <a:r>
                  <a:rPr lang="zh-CN" altLang="en-US" sz="2000" dirty="0"/>
                  <a:t>来计算答案，那么现在我们就有一个明显的解法。</a:t>
                </a:r>
                <a:endParaRPr lang="zh-CN" altLang="en-US" sz="2000" dirty="0"/>
              </a:p>
              <a:p>
                <a:pPr lvl="1"/>
                <a:r>
                  <a:rPr lang="zh-CN" altLang="en-US" sz="2000" dirty="0"/>
                  <a:t>从</a:t>
                </a:r>
                <a14:m>
                  <m:oMath xmlns:m="http://schemas.openxmlformats.org/officeDocument/2006/math">
                    <m:r>
                      <a:rPr lang="en-US" altLang="zh-CN" sz="2000" i="1" dirty="0">
                        <a:latin typeface="Cambria Math" panose="02040503050406030204" pitchFamily="18" charset="0"/>
                      </a:rPr>
                      <m:t>0</m:t>
                    </m:r>
                  </m:oMath>
                </a14:m>
                <a:r>
                  <a:rPr lang="zh-CN" altLang="en-US" sz="2000" dirty="0"/>
                  <a:t>到</a:t>
                </a:r>
                <a14:m>
                  <m:oMath xmlns:m="http://schemas.openxmlformats.org/officeDocument/2006/math">
                    <m:r>
                      <a:rPr lang="en-US" altLang="zh-CN" sz="2000" i="1" dirty="0" smtClean="0">
                        <a:latin typeface="Cambria Math" panose="02040503050406030204" pitchFamily="18" charset="0"/>
                      </a:rPr>
                      <m:t>𝑛</m:t>
                    </m:r>
                    <m:r>
                      <a:rPr lang="en-US" altLang="zh-CN" sz="2000" i="1" dirty="0" smtClean="0">
                        <a:latin typeface="Cambria Math" panose="02040503050406030204" pitchFamily="18" charset="0"/>
                      </a:rPr>
                      <m:t>−</m:t>
                    </m:r>
                    <m:r>
                      <a:rPr lang="en-US" altLang="zh-CN" sz="2000" i="1" dirty="0" smtClean="0">
                        <a:latin typeface="Cambria Math" panose="02040503050406030204" pitchFamily="18" charset="0"/>
                      </a:rPr>
                      <m:t>1</m:t>
                    </m:r>
                  </m:oMath>
                </a14:m>
                <a:r>
                  <a:rPr lang="zh-CN" altLang="en-US" sz="2000" dirty="0"/>
                  <a:t>依次插入点</a:t>
                </a:r>
                <a14:m>
                  <m:oMath xmlns:m="http://schemas.openxmlformats.org/officeDocument/2006/math">
                    <m:r>
                      <a:rPr lang="en-US" altLang="zh-CN" sz="2000" b="0" i="1" smtClean="0">
                        <a:latin typeface="Cambria Math" panose="02040503050406030204" pitchFamily="18" charset="0"/>
                      </a:rPr>
                      <m:t>𝑖</m:t>
                    </m:r>
                  </m:oMath>
                </a14:m>
                <a:r>
                  <a:rPr lang="zh-CN" altLang="en-US" sz="2000" dirty="0"/>
                  <a:t>，即将</a:t>
                </a:r>
                <a14:m>
                  <m:oMath xmlns:m="http://schemas.openxmlformats.org/officeDocument/2006/math">
                    <m:r>
                      <a:rPr lang="en-US" altLang="zh-CN" sz="2000" b="0" i="1" smtClean="0">
                        <a:latin typeface="Cambria Math" panose="02040503050406030204" pitchFamily="18" charset="0"/>
                      </a:rPr>
                      <m:t>𝑖</m:t>
                    </m:r>
                  </m:oMath>
                </a14:m>
                <a:r>
                  <a:rPr lang="zh-CN" altLang="en-US" sz="2000" dirty="0"/>
                  <a:t>到根的路径上的点全部加</a:t>
                </a:r>
                <a14:m>
                  <m:oMath xmlns:m="http://schemas.openxmlformats.org/officeDocument/2006/math">
                    <m:r>
                      <a:rPr lang="en-US" altLang="zh-CN" sz="2000" i="1" dirty="0">
                        <a:latin typeface="Cambria Math" panose="02040503050406030204" pitchFamily="18" charset="0"/>
                      </a:rPr>
                      <m:t>1</m:t>
                    </m:r>
                    <m:r>
                      <a:rPr lang="en-US" altLang="zh-CN" sz="2000" i="1" dirty="0">
                        <a:latin typeface="Cambria Math" panose="02040503050406030204" pitchFamily="18" charset="0"/>
                      </a:rPr>
                      <m:t> </m:t>
                    </m:r>
                    <m:r>
                      <a:rPr lang="zh-CN" altLang="en-US" sz="2000" i="1" dirty="0">
                        <a:latin typeface="Cambria Math" panose="02040503050406030204" pitchFamily="18" charset="0"/>
                      </a:rPr>
                      <m:t>，</m:t>
                    </m:r>
                  </m:oMath>
                </a14:m>
                <a:r>
                  <a:rPr lang="zh-CN" altLang="en-US" sz="2000" dirty="0"/>
                  <a:t>离线询问答案。</a:t>
                </a:r>
                <a:endParaRPr lang="zh-CN" altLang="en-US" sz="2000" dirty="0"/>
              </a:p>
              <a:p>
                <a:pPr lvl="1"/>
                <a:r>
                  <a:rPr lang="zh-CN" altLang="en-US" sz="2000" dirty="0"/>
                  <a:t>我们现在用树链剖分来维护路径加和路径求和即可。</a:t>
                </a:r>
                <a:endParaRPr lang="en-US" altLang="zh-CN" sz="2000" dirty="0"/>
              </a:p>
              <a:p>
                <a:pPr lvl="1"/>
                <a:r>
                  <a:rPr lang="zh-CN" altLang="en-US" sz="2000" dirty="0"/>
                  <a:t>时间复杂度为</a:t>
                </a:r>
                <a14:m>
                  <m:oMath xmlns:m="http://schemas.openxmlformats.org/officeDocument/2006/math">
                    <m:r>
                      <m:rPr>
                        <m:sty m:val="p"/>
                      </m:rPr>
                      <a:rPr lang="el-GR" altLang="zh-CN" sz="2000" i="1" smtClean="0">
                        <a:latin typeface="Cambria Math" panose="02040503050406030204" pitchFamily="18" charset="0"/>
                        <a:ea typeface="Cambria Math" panose="02040503050406030204" pitchFamily="18" charset="0"/>
                      </a:rPr>
                      <m:t>Ο</m:t>
                    </m:r>
                    <m:r>
                      <a:rPr lang="en-US" altLang="zh-CN" sz="2000" b="0" i="1" smtClean="0">
                        <a:latin typeface="Cambria Math" panose="02040503050406030204" pitchFamily="18" charset="0"/>
                        <a:ea typeface="Cambria Math" panose="02040503050406030204" pitchFamily="18" charset="0"/>
                      </a:rPr>
                      <m:t>((</m:t>
                    </m:r>
                    <m:r>
                      <a:rPr lang="en-US" altLang="zh-CN" sz="2000" b="0" i="1" smtClean="0">
                        <a:latin typeface="Cambria Math" panose="02040503050406030204" pitchFamily="18" charset="0"/>
                        <a:ea typeface="Cambria Math" panose="02040503050406030204" pitchFamily="18" charset="0"/>
                      </a:rPr>
                      <m:t>𝑛</m:t>
                    </m:r>
                    <m:r>
                      <a:rPr lang="en-US" altLang="zh-CN" sz="2000" b="0" i="1" smtClean="0">
                        <a:latin typeface="Cambria Math" panose="02040503050406030204" pitchFamily="18" charset="0"/>
                        <a:ea typeface="Cambria Math" panose="02040503050406030204" pitchFamily="18" charset="0"/>
                      </a:rPr>
                      <m:t>+</m:t>
                    </m:r>
                    <m:r>
                      <a:rPr lang="en-US" altLang="zh-CN" sz="2000" b="0" i="1" smtClean="0">
                        <a:latin typeface="Cambria Math" panose="02040503050406030204" pitchFamily="18" charset="0"/>
                        <a:ea typeface="Cambria Math" panose="02040503050406030204" pitchFamily="18" charset="0"/>
                      </a:rPr>
                      <m:t>𝑞</m:t>
                    </m:r>
                    <m:r>
                      <a:rPr lang="en-US" altLang="zh-CN" sz="2000" b="0" i="1" smtClean="0">
                        <a:latin typeface="Cambria Math" panose="02040503050406030204" pitchFamily="18" charset="0"/>
                        <a:ea typeface="Cambria Math" panose="02040503050406030204" pitchFamily="18" charset="0"/>
                      </a:rPr>
                      <m:t>)</m:t>
                    </m:r>
                    <m:sSup>
                      <m:sSupPr>
                        <m:ctrlPr>
                          <a:rPr lang="en-US" altLang="zh-CN" sz="2000" b="0" i="1" smtClean="0">
                            <a:latin typeface="Cambria Math" panose="02040503050406030204" pitchFamily="18" charset="0"/>
                            <a:ea typeface="Cambria Math" panose="02040503050406030204" pitchFamily="18" charset="0"/>
                          </a:rPr>
                        </m:ctrlPr>
                      </m:sSupPr>
                      <m:e>
                        <m:r>
                          <a:rPr lang="en-US" altLang="zh-CN" sz="2000" i="1">
                            <a:latin typeface="Cambria Math" panose="02040503050406030204" pitchFamily="18" charset="0"/>
                            <a:ea typeface="Cambria Math" panose="02040503050406030204" pitchFamily="18" charset="0"/>
                          </a:rPr>
                          <m:t>(</m:t>
                        </m:r>
                        <m:sSubSup>
                          <m:sSubSupPr>
                            <m:ctrlPr>
                              <a:rPr lang="en-US" altLang="zh-CN" sz="2000" i="1">
                                <a:latin typeface="Cambria Math" panose="02040503050406030204" pitchFamily="18" charset="0"/>
                                <a:ea typeface="Cambria Math" panose="02040503050406030204" pitchFamily="18" charset="0"/>
                              </a:rPr>
                            </m:ctrlPr>
                          </m:sSubSupPr>
                          <m:e>
                            <m:r>
                              <a:rPr lang="en-US" altLang="zh-CN" sz="2000" i="1">
                                <a:latin typeface="Cambria Math" panose="02040503050406030204" pitchFamily="18" charset="0"/>
                                <a:ea typeface="Cambria Math" panose="02040503050406030204" pitchFamily="18" charset="0"/>
                              </a:rPr>
                              <m:t>𝑙𝑜𝑔</m:t>
                            </m:r>
                          </m:e>
                          <m:sub>
                            <m:r>
                              <a:rPr lang="en-US" altLang="zh-CN" sz="2000" i="1">
                                <a:latin typeface="Cambria Math" panose="02040503050406030204" pitchFamily="18" charset="0"/>
                                <a:ea typeface="Cambria Math" panose="02040503050406030204" pitchFamily="18" charset="0"/>
                              </a:rPr>
                              <m:t>2</m:t>
                            </m:r>
                          </m:sub>
                          <m:sup>
                            <m:r>
                              <a:rPr lang="en-US" altLang="zh-CN" sz="2000" i="1">
                                <a:latin typeface="Cambria Math" panose="02040503050406030204" pitchFamily="18" charset="0"/>
                                <a:ea typeface="Cambria Math" panose="02040503050406030204" pitchFamily="18" charset="0"/>
                              </a:rPr>
                              <m:t>𝑛</m:t>
                            </m:r>
                          </m:sup>
                        </m:sSubSup>
                        <m:r>
                          <a:rPr lang="en-US" altLang="zh-CN" sz="2000" i="1">
                            <a:latin typeface="Cambria Math" panose="02040503050406030204" pitchFamily="18" charset="0"/>
                            <a:ea typeface="Cambria Math" panose="02040503050406030204" pitchFamily="18" charset="0"/>
                          </a:rPr>
                          <m:t>)</m:t>
                        </m:r>
                      </m:e>
                      <m:sup>
                        <m:r>
                          <a:rPr lang="en-US" altLang="zh-CN" sz="2000" b="0" i="1" smtClean="0">
                            <a:latin typeface="Cambria Math" panose="02040503050406030204" pitchFamily="18" charset="0"/>
                            <a:ea typeface="Cambria Math" panose="02040503050406030204" pitchFamily="18" charset="0"/>
                          </a:rPr>
                          <m:t>2</m:t>
                        </m:r>
                      </m:sup>
                    </m:sSup>
                    <m:r>
                      <a:rPr lang="en-US" altLang="zh-CN" sz="2000" b="0" i="1" smtClean="0">
                        <a:latin typeface="Cambria Math" panose="02040503050406030204" pitchFamily="18" charset="0"/>
                        <a:ea typeface="Cambria Math" panose="02040503050406030204" pitchFamily="18" charset="0"/>
                      </a:rPr>
                      <m:t>)</m:t>
                    </m:r>
                  </m:oMath>
                </a14:m>
                <a:r>
                  <a:rPr lang="zh-CN" altLang="en-US" sz="2000" dirty="0"/>
                  <a:t>。</a:t>
                </a:r>
                <a:endParaRPr lang="zh-CN" altLang="en-US" sz="2000"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1024128" y="1815151"/>
                <a:ext cx="9720073" cy="4763069"/>
              </a:xfrm>
              <a:blipFill rotWithShape="1">
                <a:blip r:embed="rId1"/>
                <a:stretch>
                  <a:fillRect l="-5" t="-33" b="5"/>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b="1" dirty="0"/>
              <a:t>[bzoj1969][AHOI2005]LANE </a:t>
            </a:r>
            <a:r>
              <a:rPr lang="zh-CN" altLang="en-US" b="1" dirty="0"/>
              <a:t>航线规划</a:t>
            </a:r>
            <a:endParaRPr lang="zh-CN" altLang="en-US" dirty="0"/>
          </a:p>
        </p:txBody>
      </p:sp>
      <p:sp>
        <p:nvSpPr>
          <p:cNvPr id="3" name="内容占位符 2"/>
          <p:cNvSpPr>
            <a:spLocks noGrp="1"/>
          </p:cNvSpPr>
          <p:nvPr>
            <p:ph idx="1"/>
          </p:nvPr>
        </p:nvSpPr>
        <p:spPr/>
        <p:txBody>
          <a:bodyPr/>
          <a:lstStyle/>
          <a:p>
            <a:r>
              <a:rPr lang="zh-CN" altLang="en-US" dirty="0"/>
              <a:t>一个</a:t>
            </a:r>
            <a:r>
              <a:rPr lang="en-US" altLang="zh-CN" dirty="0"/>
              <a:t>n</a:t>
            </a:r>
            <a:r>
              <a:rPr lang="zh-CN" altLang="en-US" dirty="0"/>
              <a:t>个节点</a:t>
            </a:r>
            <a:r>
              <a:rPr lang="en-US" altLang="zh-CN" dirty="0"/>
              <a:t>m</a:t>
            </a:r>
            <a:r>
              <a:rPr lang="zh-CN" altLang="en-US" dirty="0"/>
              <a:t>条边的图，两点间的关键边定义为从一点走到另一个点必须经过的边。 </a:t>
            </a:r>
            <a:br>
              <a:rPr lang="zh-CN" altLang="en-US" dirty="0"/>
            </a:br>
            <a:r>
              <a:rPr lang="zh-CN" altLang="en-US" dirty="0"/>
              <a:t>现有许多操作，删一条边或者询问两点间的关键边数量。 </a:t>
            </a:r>
            <a:br>
              <a:rPr lang="zh-CN" altLang="en-US" dirty="0"/>
            </a:br>
            <a:r>
              <a:rPr lang="zh-CN" altLang="en-US" dirty="0"/>
              <a:t>保证任意时刻原图</a:t>
            </a:r>
            <a:r>
              <a:rPr lang="zh-CN" altLang="en-US" dirty="0">
                <a:hlinkClick r:id="rId1"/>
              </a:rPr>
              <a:t>联通</a:t>
            </a:r>
            <a:r>
              <a:rPr lang="zh-CN" altLang="en-US" dirty="0"/>
              <a:t>。</a:t>
            </a:r>
            <a:endParaRPr lang="en-US" altLang="zh-CN" dirty="0"/>
          </a:p>
          <a:p>
            <a:endParaRPr lang="en-US" altLang="zh-C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算法步骤</a:t>
            </a:r>
            <a:endParaRPr lang="zh-CN" altLang="en-US" dirty="0"/>
          </a:p>
        </p:txBody>
      </p:sp>
      <p:sp>
        <p:nvSpPr>
          <p:cNvPr id="3" name="内容占位符 2"/>
          <p:cNvSpPr>
            <a:spLocks noGrp="1"/>
          </p:cNvSpPr>
          <p:nvPr>
            <p:ph idx="1"/>
          </p:nvPr>
        </p:nvSpPr>
        <p:spPr/>
        <p:txBody>
          <a:bodyPr>
            <a:normAutofit/>
          </a:bodyPr>
          <a:lstStyle/>
          <a:p>
            <a:pPr lvl="1"/>
            <a:r>
              <a:rPr lang="zh-CN" altLang="en-US" sz="2800" dirty="0"/>
              <a:t>第一步，</a:t>
            </a:r>
            <a:r>
              <a:rPr lang="en-US" altLang="zh-CN" sz="2800" dirty="0" err="1"/>
              <a:t>dfs</a:t>
            </a:r>
            <a:r>
              <a:rPr lang="zh-CN" altLang="en-US" sz="2800" dirty="0"/>
              <a:t>出每个点的</a:t>
            </a:r>
            <a:r>
              <a:rPr lang="en-US" altLang="zh-CN" sz="2800" dirty="0"/>
              <a:t>size</a:t>
            </a:r>
            <a:r>
              <a:rPr lang="zh-CN" altLang="en-US" sz="2800" dirty="0"/>
              <a:t>。</a:t>
            </a:r>
            <a:endParaRPr lang="en-US" altLang="zh-CN" sz="2800" dirty="0"/>
          </a:p>
          <a:p>
            <a:pPr lvl="1"/>
            <a:r>
              <a:rPr lang="zh-CN" altLang="en-US" sz="2800" dirty="0"/>
              <a:t>第二步，找出每个点的重边，给点重新编号（</a:t>
            </a:r>
            <a:r>
              <a:rPr lang="en-US" altLang="zh-CN" sz="2800" dirty="0"/>
              <a:t>DFS</a:t>
            </a:r>
            <a:r>
              <a:rPr lang="zh-CN" altLang="en-US" sz="2800" dirty="0"/>
              <a:t>序），并将重边连为重链。</a:t>
            </a:r>
            <a:endParaRPr lang="en-US" altLang="zh-CN" sz="2800" dirty="0"/>
          </a:p>
          <a:p>
            <a:pPr lvl="1"/>
            <a:r>
              <a:rPr lang="zh-CN" altLang="en-US" sz="2800" dirty="0"/>
              <a:t>第三步，建立一个以新编号为下标的数据结构，维护树上的信息。</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t>[bzoj1969][AHOI2005]LANE </a:t>
            </a:r>
            <a:r>
              <a:rPr lang="zh-CN" altLang="en-US" b="1" dirty="0"/>
              <a:t>航线规划</a:t>
            </a:r>
            <a:endParaRPr lang="zh-CN" altLang="en-US" dirty="0"/>
          </a:p>
        </p:txBody>
      </p:sp>
      <p:sp>
        <p:nvSpPr>
          <p:cNvPr id="5" name="内容占位符 4"/>
          <p:cNvSpPr>
            <a:spLocks noGrp="1"/>
          </p:cNvSpPr>
          <p:nvPr>
            <p:ph idx="1"/>
          </p:nvPr>
        </p:nvSpPr>
        <p:spPr/>
        <p:txBody>
          <a:bodyPr>
            <a:normAutofit/>
          </a:bodyPr>
          <a:lstStyle/>
          <a:p>
            <a:r>
              <a:rPr lang="zh-CN" altLang="en-US" dirty="0"/>
              <a:t>先把所有边删掉，然后倒着做，转删边为加边。 </a:t>
            </a:r>
            <a:endParaRPr lang="en-US" altLang="zh-CN" dirty="0"/>
          </a:p>
          <a:p>
            <a:r>
              <a:rPr lang="zh-CN" altLang="en-US" dirty="0"/>
              <a:t>然后我们思考，最后原图也是联通的，那么做边双联通分量缩点后，就会变成一棵树。 然后显然两个结点间关键边数等于它们所处联通分量代表的点在树上树路径的边数。 </a:t>
            </a:r>
            <a:endParaRPr lang="en-US" altLang="zh-CN" dirty="0"/>
          </a:p>
          <a:p>
            <a:r>
              <a:rPr lang="zh-CN" altLang="en-US" dirty="0"/>
              <a:t>然而我们要处理加边，每加一条边产生一个环，例如</a:t>
            </a:r>
            <a:r>
              <a:rPr lang="en-US" altLang="zh-CN" dirty="0"/>
              <a:t>j</a:t>
            </a:r>
            <a:r>
              <a:rPr lang="zh-CN" altLang="en-US" dirty="0"/>
              <a:t>与</a:t>
            </a:r>
            <a:r>
              <a:rPr lang="en-US" altLang="zh-CN" dirty="0"/>
              <a:t>k</a:t>
            </a:r>
            <a:r>
              <a:rPr lang="zh-CN" altLang="en-US" dirty="0"/>
              <a:t>（</a:t>
            </a:r>
            <a:r>
              <a:rPr lang="en-US" altLang="zh-CN" dirty="0"/>
              <a:t>j</a:t>
            </a:r>
            <a:r>
              <a:rPr lang="zh-CN" altLang="en-US" dirty="0"/>
              <a:t>与</a:t>
            </a:r>
            <a:r>
              <a:rPr lang="en-US" altLang="zh-CN" dirty="0"/>
              <a:t>k</a:t>
            </a:r>
            <a:r>
              <a:rPr lang="zh-CN" altLang="en-US" dirty="0"/>
              <a:t>指树中节点）间添加一条边，那么</a:t>
            </a:r>
            <a:r>
              <a:rPr lang="en-US" altLang="zh-CN" dirty="0"/>
              <a:t>j</a:t>
            </a:r>
            <a:r>
              <a:rPr lang="zh-CN" altLang="en-US" dirty="0"/>
              <a:t>到</a:t>
            </a:r>
            <a:r>
              <a:rPr lang="en-US" altLang="zh-CN" dirty="0"/>
              <a:t>k</a:t>
            </a:r>
            <a:r>
              <a:rPr lang="zh-CN" altLang="en-US" dirty="0"/>
              <a:t>路径上的所有点都处在一个环中，自然的，</a:t>
            </a:r>
            <a:r>
              <a:rPr lang="en-US" altLang="zh-CN" dirty="0"/>
              <a:t>j</a:t>
            </a:r>
            <a:r>
              <a:rPr lang="zh-CN" altLang="en-US" dirty="0"/>
              <a:t>到</a:t>
            </a:r>
            <a:r>
              <a:rPr lang="en-US" altLang="zh-CN" dirty="0"/>
              <a:t>k</a:t>
            </a:r>
            <a:r>
              <a:rPr lang="zh-CN" altLang="en-US" dirty="0"/>
              <a:t>路径上的所有边绝对不可能是关键边。 </a:t>
            </a:r>
            <a:endParaRPr lang="en-US" altLang="zh-CN" dirty="0"/>
          </a:p>
          <a:p>
            <a:r>
              <a:rPr lang="zh-CN" altLang="en-US" dirty="0"/>
              <a:t>于是边给个边权，</a:t>
            </a:r>
            <a:r>
              <a:rPr lang="en-US" altLang="zh-CN" dirty="0"/>
              <a:t>1</a:t>
            </a:r>
            <a:r>
              <a:rPr lang="zh-CN" altLang="en-US" dirty="0"/>
              <a:t>代表是关建边</a:t>
            </a:r>
            <a:r>
              <a:rPr lang="en-US" altLang="zh-CN" dirty="0"/>
              <a:t>0</a:t>
            </a:r>
            <a:r>
              <a:rPr lang="zh-CN" altLang="en-US" dirty="0"/>
              <a:t>代表不是。 询问就是询问树中路径边权和，树链剖分维护。 修改就是路径上的边都赋值为</a:t>
            </a:r>
            <a:r>
              <a:rPr lang="en-US" altLang="zh-CN" dirty="0"/>
              <a:t>0</a:t>
            </a:r>
            <a:r>
              <a:rPr lang="zh-CN" altLang="en-US" dirty="0"/>
              <a:t>。 </a:t>
            </a:r>
            <a:endParaRPr lang="en-US" altLang="zh-CN" dirty="0"/>
          </a:p>
          <a:p>
            <a:r>
              <a:rPr lang="zh-CN" altLang="en-US" dirty="0"/>
              <a:t>注意各种细节。</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Dsu</a:t>
            </a:r>
            <a:r>
              <a:rPr lang="en-US" altLang="zh-CN" dirty="0"/>
              <a:t> on tree</a:t>
            </a:r>
            <a:endParaRPr lang="zh-CN" altLang="en-US" dirty="0"/>
          </a:p>
        </p:txBody>
      </p:sp>
      <p:sp>
        <p:nvSpPr>
          <p:cNvPr id="3" name="内容占位符 2"/>
          <p:cNvSpPr>
            <a:spLocks noGrp="1"/>
          </p:cNvSpPr>
          <p:nvPr>
            <p:ph idx="1"/>
          </p:nvPr>
        </p:nvSpPr>
        <p:spPr/>
        <p:txBody>
          <a:bodyPr/>
          <a:lstStyle/>
          <a:p>
            <a:r>
              <a:rPr lang="en-US" altLang="zh-CN" dirty="0" err="1"/>
              <a:t>Dsu</a:t>
            </a:r>
            <a:r>
              <a:rPr lang="en-US" altLang="zh-CN" dirty="0"/>
              <a:t> on tree</a:t>
            </a:r>
            <a:r>
              <a:rPr lang="zh-CN" altLang="en-US" dirty="0"/>
              <a:t>是一个小技巧。</a:t>
            </a:r>
            <a:endParaRPr lang="en-US" altLang="zh-CN" dirty="0"/>
          </a:p>
          <a:p>
            <a:r>
              <a:rPr lang="zh-CN" altLang="en-US" dirty="0"/>
              <a:t>其本质是树上启发式合并，可以解决多数无修改的子树询问问题。</a:t>
            </a:r>
            <a:endParaRPr lang="en-US" altLang="zh-CN" dirty="0"/>
          </a:p>
          <a:p>
            <a:r>
              <a:rPr lang="en-US" altLang="zh-CN" dirty="0"/>
              <a:t>https://www.luogu.com.cn/problem/U41492</a:t>
            </a:r>
            <a:endParaRPr lang="en-US" altLang="zh-CN" dirty="0"/>
          </a:p>
          <a:p>
            <a:r>
              <a:rPr lang="zh-CN" altLang="en-US" dirty="0"/>
              <a:t>例如，每个点有一个颜色，询问每个子树中颜色种类数。</a:t>
            </a:r>
            <a:endParaRPr lang="en-US" altLang="zh-CN" dirty="0"/>
          </a:p>
          <a:p>
            <a:r>
              <a:rPr lang="zh-CN" altLang="en-US" dirty="0"/>
              <a:t>你能想到什么方法？</a:t>
            </a:r>
            <a:endParaRPr lang="en-US" altLang="zh-CN" dirty="0"/>
          </a:p>
          <a:p>
            <a:r>
              <a:rPr lang="zh-CN" altLang="en-US" dirty="0"/>
              <a:t>接下来我们介绍如何用</a:t>
            </a:r>
            <a:r>
              <a:rPr lang="en-US" altLang="zh-CN" dirty="0" err="1"/>
              <a:t>dsu</a:t>
            </a:r>
            <a:r>
              <a:rPr lang="en-US" altLang="zh-CN" dirty="0"/>
              <a:t> on tree</a:t>
            </a:r>
            <a:r>
              <a:rPr lang="zh-CN" altLang="en-US" dirty="0"/>
              <a:t>解决本题。</a:t>
            </a:r>
            <a:endParaRPr lang="en-US" altLang="zh-C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Dsu</a:t>
            </a:r>
            <a:r>
              <a:rPr lang="en-US" altLang="zh-CN" dirty="0"/>
              <a:t> on tree</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dirty="0"/>
              <a:t>首先，对每个点求出重儿子和轻儿子。</a:t>
            </a:r>
            <a:endParaRPr lang="en-US" altLang="zh-CN" dirty="0"/>
          </a:p>
          <a:p>
            <a:r>
              <a:rPr lang="zh-CN" altLang="en-US" dirty="0"/>
              <a:t>我们维护一个颜色为下标的桶，开始</a:t>
            </a:r>
            <a:r>
              <a:rPr lang="en-US" altLang="zh-CN" dirty="0" err="1"/>
              <a:t>dfs</a:t>
            </a:r>
            <a:r>
              <a:rPr lang="zh-CN" altLang="en-US" dirty="0"/>
              <a:t>。</a:t>
            </a:r>
            <a:endParaRPr lang="en-US" altLang="zh-CN" dirty="0"/>
          </a:p>
          <a:p>
            <a:r>
              <a:rPr lang="zh-CN" altLang="en-US" dirty="0"/>
              <a:t>假设当前到点</a:t>
            </a:r>
            <a:r>
              <a:rPr lang="en-US" altLang="zh-CN" dirty="0"/>
              <a:t>x</a:t>
            </a:r>
            <a:r>
              <a:rPr lang="zh-CN" altLang="en-US" dirty="0"/>
              <a:t>，我们先将</a:t>
            </a:r>
            <a:r>
              <a:rPr lang="en-US" altLang="zh-CN" dirty="0"/>
              <a:t>x</a:t>
            </a:r>
            <a:r>
              <a:rPr lang="zh-CN" altLang="en-US" dirty="0"/>
              <a:t>的轻儿子都递归，每次退出递归时需要将桶清空。</a:t>
            </a:r>
            <a:endParaRPr lang="en-US" altLang="zh-CN" dirty="0"/>
          </a:p>
          <a:p>
            <a:r>
              <a:rPr lang="zh-CN" altLang="en-US" dirty="0"/>
              <a:t>最后递归</a:t>
            </a:r>
            <a:r>
              <a:rPr lang="en-US" altLang="zh-CN" dirty="0"/>
              <a:t>x</a:t>
            </a:r>
            <a:r>
              <a:rPr lang="zh-CN" altLang="en-US" dirty="0"/>
              <a:t>的重儿子，返回时无需清空。</a:t>
            </a:r>
            <a:endParaRPr lang="en-US" altLang="zh-CN" dirty="0"/>
          </a:p>
          <a:p>
            <a:r>
              <a:rPr lang="zh-CN" altLang="en-US" dirty="0"/>
              <a:t>然后再将除重儿子的部分加入进来，即可得到</a:t>
            </a:r>
            <a:r>
              <a:rPr lang="en-US" altLang="zh-CN" dirty="0"/>
              <a:t>x</a:t>
            </a:r>
            <a:r>
              <a:rPr lang="zh-CN" altLang="en-US" dirty="0"/>
              <a:t>子树的桶。</a:t>
            </a:r>
            <a:endParaRPr lang="en-US" altLang="zh-CN" dirty="0"/>
          </a:p>
          <a:p>
            <a:r>
              <a:rPr lang="zh-CN" altLang="en-US" dirty="0"/>
              <a:t>这个算法相当简单，而复杂度也非常优秀。</a:t>
            </a:r>
            <a:endParaRPr lang="en-US" altLang="zh-CN" dirty="0"/>
          </a:p>
          <a:p>
            <a:r>
              <a:rPr lang="zh-CN" altLang="en-US" dirty="0"/>
              <a:t>考虑一个点暴力加入和暴力被清空的次数，显然与其到根轻边数量有关，那么一个点只会有</a:t>
            </a:r>
            <a:r>
              <a:rPr lang="en-US" altLang="zh-CN" dirty="0"/>
              <a:t>log</a:t>
            </a:r>
            <a:r>
              <a:rPr lang="zh-CN" altLang="en-US" dirty="0"/>
              <a:t>次。</a:t>
            </a:r>
            <a:endParaRPr lang="en-US" altLang="zh-CN" dirty="0"/>
          </a:p>
          <a:p>
            <a:r>
              <a:rPr lang="zh-CN" altLang="en-US" dirty="0"/>
              <a:t>只要我们能支持快速加入一个点，以及清空，</a:t>
            </a:r>
            <a:r>
              <a:rPr lang="en-US" altLang="zh-CN" dirty="0" err="1"/>
              <a:t>dsu</a:t>
            </a:r>
            <a:r>
              <a:rPr lang="en-US" altLang="zh-CN" dirty="0"/>
              <a:t> on tree</a:t>
            </a:r>
            <a:r>
              <a:rPr lang="zh-CN" altLang="en-US" dirty="0"/>
              <a:t>就是强大的子树询问无修问题的工具。</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t>[bzoj3531][SDOI2014]</a:t>
            </a:r>
            <a:r>
              <a:rPr lang="zh-CN" altLang="en-US" b="1" dirty="0"/>
              <a:t>旅行</a:t>
            </a:r>
            <a:endParaRPr lang="zh-CN" altLang="en-US" dirty="0"/>
          </a:p>
        </p:txBody>
      </p:sp>
      <p:sp>
        <p:nvSpPr>
          <p:cNvPr id="3" name="内容占位符 2"/>
          <p:cNvSpPr>
            <a:spLocks noGrp="1"/>
          </p:cNvSpPr>
          <p:nvPr>
            <p:ph idx="1"/>
          </p:nvPr>
        </p:nvSpPr>
        <p:spPr/>
        <p:txBody>
          <a:bodyPr/>
          <a:lstStyle/>
          <a:p>
            <a:r>
              <a:rPr lang="zh-CN" altLang="en-US" dirty="0"/>
              <a:t>给定一颗树，每个节点有颜色和权值，你需要兹瓷四个操作： </a:t>
            </a:r>
            <a:br>
              <a:rPr lang="zh-CN" altLang="en-US" dirty="0"/>
            </a:br>
            <a:r>
              <a:rPr lang="en-US" altLang="zh-CN" dirty="0"/>
              <a:t>1</a:t>
            </a:r>
            <a:r>
              <a:rPr lang="zh-CN" altLang="en-US" dirty="0"/>
              <a:t>、改变一个点的颜色 </a:t>
            </a:r>
            <a:br>
              <a:rPr lang="zh-CN" altLang="en-US" dirty="0"/>
            </a:br>
            <a:r>
              <a:rPr lang="en-US" altLang="zh-CN" dirty="0"/>
              <a:t>2</a:t>
            </a:r>
            <a:r>
              <a:rPr lang="zh-CN" altLang="en-US" dirty="0"/>
              <a:t>、改变一个点的权值 </a:t>
            </a:r>
            <a:br>
              <a:rPr lang="zh-CN" altLang="en-US" dirty="0"/>
            </a:br>
            <a:r>
              <a:rPr lang="en-US" altLang="zh-CN" dirty="0"/>
              <a:t>3</a:t>
            </a:r>
            <a:r>
              <a:rPr lang="zh-CN" altLang="en-US" dirty="0"/>
              <a:t>、询问一条路径上和起点同颜色的点的和 </a:t>
            </a:r>
            <a:br>
              <a:rPr lang="zh-CN" altLang="en-US" dirty="0"/>
            </a:br>
            <a:r>
              <a:rPr lang="en-US" altLang="zh-CN" dirty="0"/>
              <a:t>4</a:t>
            </a:r>
            <a:r>
              <a:rPr lang="zh-CN" altLang="en-US" dirty="0"/>
              <a:t>、询问一条路径上和起点同颜色的点的最大值</a:t>
            </a:r>
            <a:endParaRPr lang="en-US" altLang="zh-CN" dirty="0"/>
          </a:p>
          <a:p>
            <a:endParaRPr lang="en-US" altLang="zh-CN" dirty="0"/>
          </a:p>
          <a:p>
            <a:r>
              <a:rPr lang="zh-CN" altLang="en-US" dirty="0"/>
              <a:t>如何变成树剖裸题？</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长链剖分</a:t>
            </a:r>
            <a:endParaRPr lang="zh-CN" altLang="en-US" dirty="0"/>
          </a:p>
        </p:txBody>
      </p:sp>
      <p:sp>
        <p:nvSpPr>
          <p:cNvPr id="3" name="内容占位符 2"/>
          <p:cNvSpPr>
            <a:spLocks noGrp="1"/>
          </p:cNvSpPr>
          <p:nvPr>
            <p:ph idx="1"/>
          </p:nvPr>
        </p:nvSpPr>
        <p:spPr/>
        <p:txBody>
          <a:bodyPr/>
          <a:lstStyle/>
          <a:p>
            <a:r>
              <a:rPr lang="zh-CN" altLang="en-US" dirty="0"/>
              <a:t>重链剖分是选择最大的子树进行剖分。</a:t>
            </a:r>
            <a:endParaRPr lang="en-US" altLang="zh-CN" dirty="0"/>
          </a:p>
          <a:p>
            <a:r>
              <a:rPr lang="zh-CN" altLang="en-US" dirty="0"/>
              <a:t>长链剖分则是选择最深的子树进行剖分。</a:t>
            </a:r>
            <a:endParaRPr lang="en-US" altLang="zh-CN" dirty="0"/>
          </a:p>
          <a:p>
            <a:r>
              <a:rPr lang="zh-CN" altLang="en-US" dirty="0"/>
              <a:t>与重链剖分类似的，对于树高最高的儿子子树，称为长儿子，多个仍选一个，其余都是短儿子。</a:t>
            </a:r>
            <a:endParaRPr lang="en-US" altLang="zh-CN" dirty="0"/>
          </a:p>
          <a:p>
            <a:r>
              <a:rPr lang="zh-CN" altLang="en-US" dirty="0"/>
              <a:t>长链剖分应用较窄，接下来我们就只介绍长链剖分的经典应用。</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求</a:t>
            </a:r>
            <a:r>
              <a:rPr lang="en-US" altLang="zh-CN" dirty="0"/>
              <a:t>k</a:t>
            </a:r>
            <a:r>
              <a:rPr lang="zh-CN" altLang="en-US" dirty="0"/>
              <a:t>级祖先</a:t>
            </a:r>
            <a:endParaRPr lang="zh-CN" altLang="en-US" dirty="0"/>
          </a:p>
        </p:txBody>
      </p:sp>
      <p:sp>
        <p:nvSpPr>
          <p:cNvPr id="3" name="内容占位符 2"/>
          <p:cNvSpPr>
            <a:spLocks noGrp="1"/>
          </p:cNvSpPr>
          <p:nvPr>
            <p:ph idx="1"/>
          </p:nvPr>
        </p:nvSpPr>
        <p:spPr/>
        <p:txBody>
          <a:bodyPr/>
          <a:lstStyle/>
          <a:p>
            <a:r>
              <a:rPr lang="zh-CN" altLang="en-US" dirty="0"/>
              <a:t>长链剖分后，类似重链剖分，一条长链上的点可以将其存储在一段连续区域内。同时，假设一条长链长度为</a:t>
            </a:r>
            <a:r>
              <a:rPr lang="en-US" altLang="zh-CN" dirty="0"/>
              <a:t>len</a:t>
            </a:r>
            <a:r>
              <a:rPr lang="zh-CN" altLang="en-US" dirty="0"/>
              <a:t>，我们还要顺便再存储一个该长链链顶往上</a:t>
            </a:r>
            <a:r>
              <a:rPr lang="en-US" altLang="zh-CN" dirty="0" err="1"/>
              <a:t>len</a:t>
            </a:r>
            <a:r>
              <a:rPr lang="zh-CN" altLang="en-US" dirty="0"/>
              <a:t>个点都是什么。这样仍然只需要线性时间与空间。</a:t>
            </a:r>
            <a:endParaRPr lang="en-US" altLang="zh-CN" dirty="0"/>
          </a:p>
          <a:p>
            <a:r>
              <a:rPr lang="zh-CN" altLang="en-US" dirty="0"/>
              <a:t>预处理倍增数组，那么查询</a:t>
            </a:r>
            <a:r>
              <a:rPr lang="en-US" altLang="zh-CN" dirty="0"/>
              <a:t>x</a:t>
            </a:r>
            <a:r>
              <a:rPr lang="zh-CN" altLang="en-US" dirty="0"/>
              <a:t>的</a:t>
            </a:r>
            <a:r>
              <a:rPr lang="en-US" altLang="zh-CN" dirty="0"/>
              <a:t>k</a:t>
            </a:r>
            <a:r>
              <a:rPr lang="zh-CN" altLang="en-US" dirty="0"/>
              <a:t>级祖先时，先尽可能利用倍增数组，找到一个最大的</a:t>
            </a:r>
            <a:r>
              <a:rPr lang="en-US" altLang="zh-CN" dirty="0"/>
              <a:t>2</a:t>
            </a:r>
            <a:r>
              <a:rPr lang="zh-CN" altLang="en-US" dirty="0"/>
              <a:t>的次幂</a:t>
            </a:r>
            <a:r>
              <a:rPr lang="en-US" altLang="zh-CN" dirty="0"/>
              <a:t>r</a:t>
            </a:r>
            <a:r>
              <a:rPr lang="zh-CN" altLang="en-US" dirty="0"/>
              <a:t>不超过</a:t>
            </a:r>
            <a:r>
              <a:rPr lang="en-US" altLang="zh-CN" dirty="0"/>
              <a:t>k</a:t>
            </a:r>
            <a:r>
              <a:rPr lang="zh-CN" altLang="en-US" dirty="0"/>
              <a:t>，找到</a:t>
            </a:r>
            <a:r>
              <a:rPr lang="en-US" altLang="zh-CN" dirty="0"/>
              <a:t>x</a:t>
            </a:r>
            <a:r>
              <a:rPr lang="zh-CN" altLang="en-US" dirty="0"/>
              <a:t>的</a:t>
            </a:r>
            <a:r>
              <a:rPr lang="en-US" altLang="zh-CN" dirty="0"/>
              <a:t>r</a:t>
            </a:r>
            <a:r>
              <a:rPr lang="zh-CN" altLang="en-US" dirty="0"/>
              <a:t>级祖先，接下来还要再往上</a:t>
            </a:r>
            <a:r>
              <a:rPr lang="en-US" altLang="zh-CN" dirty="0"/>
              <a:t>k-r</a:t>
            </a:r>
            <a:r>
              <a:rPr lang="zh-CN" altLang="en-US" dirty="0"/>
              <a:t>。</a:t>
            </a:r>
            <a:endParaRPr lang="en-US" altLang="zh-CN" dirty="0"/>
          </a:p>
          <a:p>
            <a:r>
              <a:rPr lang="zh-CN" altLang="en-US" dirty="0"/>
              <a:t>因为</a:t>
            </a:r>
            <a:r>
              <a:rPr lang="en-US" altLang="zh-CN" dirty="0"/>
              <a:t>x</a:t>
            </a:r>
            <a:r>
              <a:rPr lang="zh-CN" altLang="en-US" dirty="0"/>
              <a:t>的</a:t>
            </a:r>
            <a:r>
              <a:rPr lang="en-US" altLang="zh-CN" dirty="0"/>
              <a:t>r</a:t>
            </a:r>
            <a:r>
              <a:rPr lang="zh-CN" altLang="en-US" dirty="0"/>
              <a:t>级祖先所在长链至少为</a:t>
            </a:r>
            <a:r>
              <a:rPr lang="en-US" altLang="zh-CN" dirty="0"/>
              <a:t>r</a:t>
            </a:r>
            <a:r>
              <a:rPr lang="zh-CN" altLang="en-US" dirty="0"/>
              <a:t>，而</a:t>
            </a:r>
            <a:r>
              <a:rPr lang="en-US" altLang="zh-CN" dirty="0"/>
              <a:t>k-r&lt;r</a:t>
            </a:r>
            <a:r>
              <a:rPr lang="zh-CN" altLang="en-US" dirty="0"/>
              <a:t>，所以通过预处理的那个长链往上，可以直接查出</a:t>
            </a:r>
            <a:r>
              <a:rPr lang="en-US" altLang="zh-CN" dirty="0"/>
              <a:t>x</a:t>
            </a:r>
            <a:r>
              <a:rPr lang="zh-CN" altLang="en-US" dirty="0"/>
              <a:t>的</a:t>
            </a:r>
            <a:r>
              <a:rPr lang="en-US" altLang="zh-CN" dirty="0"/>
              <a:t>r</a:t>
            </a:r>
            <a:r>
              <a:rPr lang="zh-CN" altLang="en-US" dirty="0"/>
              <a:t>级祖先的</a:t>
            </a:r>
            <a:r>
              <a:rPr lang="en-US" altLang="zh-CN" dirty="0"/>
              <a:t>k-r</a:t>
            </a:r>
            <a:r>
              <a:rPr lang="zh-CN" altLang="en-US" dirty="0"/>
              <a:t>级祖先，也就是</a:t>
            </a:r>
            <a:r>
              <a:rPr lang="en-US" altLang="zh-CN" dirty="0"/>
              <a:t>k</a:t>
            </a:r>
            <a:r>
              <a:rPr lang="zh-CN" altLang="en-US" dirty="0"/>
              <a:t>级祖先。</a:t>
            </a:r>
            <a:endParaRPr lang="en-US" altLang="zh-CN" dirty="0"/>
          </a:p>
          <a:p>
            <a:endParaRPr lang="en-US" altLang="zh-CN"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和深度相关的树上问题</a:t>
            </a:r>
            <a:endParaRPr lang="zh-CN" altLang="en-US" dirty="0"/>
          </a:p>
        </p:txBody>
      </p:sp>
      <p:sp>
        <p:nvSpPr>
          <p:cNvPr id="3" name="内容占位符 2"/>
          <p:cNvSpPr>
            <a:spLocks noGrp="1"/>
          </p:cNvSpPr>
          <p:nvPr>
            <p:ph idx="1"/>
          </p:nvPr>
        </p:nvSpPr>
        <p:spPr/>
        <p:txBody>
          <a:bodyPr>
            <a:normAutofit lnSpcReduction="20000"/>
          </a:bodyPr>
          <a:lstStyle/>
          <a:p>
            <a:r>
              <a:rPr lang="zh-CN" altLang="en-US" dirty="0"/>
              <a:t>https://codeforces.com/contest/1009/problem/F</a:t>
            </a:r>
            <a:endParaRPr lang="zh-CN" altLang="en-US" dirty="0"/>
          </a:p>
          <a:p>
            <a:r>
              <a:rPr lang="zh-CN" altLang="en-US" dirty="0"/>
              <a:t>若干个询问，询问一个点子树中，深度为某个值的点个数。</a:t>
            </a:r>
            <a:endParaRPr lang="en-US" altLang="zh-CN" dirty="0"/>
          </a:p>
          <a:p>
            <a:r>
              <a:rPr lang="zh-CN" altLang="en-US" dirty="0"/>
              <a:t>很容易想到线性的解决方法，这里我们来介绍长链剖分的解决思路。</a:t>
            </a:r>
            <a:endParaRPr lang="en-US" altLang="zh-CN" dirty="0"/>
          </a:p>
          <a:p>
            <a:r>
              <a:rPr lang="zh-CN" altLang="en-US" dirty="0"/>
              <a:t>思考暴力树形</a:t>
            </a:r>
            <a:r>
              <a:rPr lang="en-US" altLang="zh-CN" dirty="0" err="1"/>
              <a:t>dp</a:t>
            </a:r>
            <a:r>
              <a:rPr lang="zh-CN" altLang="en-US" dirty="0"/>
              <a:t>，</a:t>
            </a:r>
            <a:r>
              <a:rPr lang="en-US" altLang="zh-CN" dirty="0"/>
              <a:t>f[x][</a:t>
            </a:r>
            <a:r>
              <a:rPr lang="en-US" altLang="zh-CN" dirty="0" err="1"/>
              <a:t>i</a:t>
            </a:r>
            <a:r>
              <a:rPr lang="en-US" altLang="zh-CN" dirty="0"/>
              <a:t>]</a:t>
            </a:r>
            <a:r>
              <a:rPr lang="zh-CN" altLang="en-US" dirty="0"/>
              <a:t>表示</a:t>
            </a:r>
            <a:r>
              <a:rPr lang="en-US" altLang="zh-CN" dirty="0"/>
              <a:t>x</a:t>
            </a:r>
            <a:r>
              <a:rPr lang="zh-CN" altLang="en-US" dirty="0"/>
              <a:t>子树中与</a:t>
            </a:r>
            <a:r>
              <a:rPr lang="en-US" altLang="zh-CN" dirty="0"/>
              <a:t>x</a:t>
            </a:r>
            <a:r>
              <a:rPr lang="zh-CN" altLang="en-US" dirty="0"/>
              <a:t>距离为</a:t>
            </a:r>
            <a:r>
              <a:rPr lang="en-US" altLang="zh-CN" dirty="0" err="1"/>
              <a:t>i</a:t>
            </a:r>
            <a:r>
              <a:rPr lang="zh-CN" altLang="en-US" dirty="0"/>
              <a:t>的点的数量。</a:t>
            </a:r>
            <a:endParaRPr lang="en-US" altLang="zh-CN" dirty="0"/>
          </a:p>
          <a:p>
            <a:r>
              <a:rPr lang="zh-CN" altLang="en-US" dirty="0"/>
              <a:t>每次将</a:t>
            </a:r>
            <a:r>
              <a:rPr lang="en-US" altLang="zh-CN" dirty="0"/>
              <a:t>x</a:t>
            </a:r>
            <a:r>
              <a:rPr lang="zh-CN" altLang="en-US" dirty="0"/>
              <a:t>一个儿子</a:t>
            </a:r>
            <a:r>
              <a:rPr lang="en-US" altLang="zh-CN" dirty="0"/>
              <a:t>y</a:t>
            </a:r>
            <a:r>
              <a:rPr lang="zh-CN" altLang="en-US" dirty="0"/>
              <a:t>合并，转移式是</a:t>
            </a:r>
            <a:r>
              <a:rPr lang="en-US" altLang="zh-CN" dirty="0"/>
              <a:t>f[x][</a:t>
            </a:r>
            <a:r>
              <a:rPr lang="en-US" altLang="zh-CN" dirty="0" err="1"/>
              <a:t>i</a:t>
            </a:r>
            <a:r>
              <a:rPr lang="en-US" altLang="zh-CN" dirty="0"/>
              <a:t>]+=f[y][i-1]</a:t>
            </a:r>
            <a:r>
              <a:rPr lang="zh-CN" altLang="en-US" dirty="0"/>
              <a:t>。</a:t>
            </a:r>
            <a:endParaRPr lang="en-US" altLang="zh-CN" dirty="0"/>
          </a:p>
          <a:p>
            <a:r>
              <a:rPr lang="zh-CN" altLang="en-US" dirty="0"/>
              <a:t>事实上第一个儿子也合并是浪费的，我们可以选择一个儿子，直接借用它求出的</a:t>
            </a:r>
            <a:r>
              <a:rPr lang="en-US" altLang="zh-CN" dirty="0"/>
              <a:t>f</a:t>
            </a:r>
            <a:r>
              <a:rPr lang="zh-CN" altLang="en-US" dirty="0"/>
              <a:t>。不妨选择长儿子。</a:t>
            </a:r>
            <a:endParaRPr lang="en-US" altLang="zh-CN" dirty="0"/>
          </a:p>
          <a:p>
            <a:r>
              <a:rPr lang="zh-CN" altLang="en-US" dirty="0"/>
              <a:t>对于除长儿子的儿子，则直接暴力。</a:t>
            </a:r>
            <a:endParaRPr lang="en-US" altLang="zh-CN" dirty="0"/>
          </a:p>
          <a:p>
            <a:r>
              <a:rPr lang="zh-CN" altLang="en-US" dirty="0"/>
              <a:t>注意到暴力一个短儿子的复杂度与该儿子所在长链长度对应，因此总复杂度是长链长度和，即</a:t>
            </a:r>
            <a:r>
              <a:rPr lang="en-US" altLang="zh-CN" dirty="0"/>
              <a:t>O(n)</a:t>
            </a:r>
            <a:r>
              <a:rPr lang="zh-CN" altLang="en-US" dirty="0"/>
              <a:t>。</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和深度相关的树上问题</a:t>
            </a:r>
            <a:endParaRPr lang="zh-CN" altLang="en-US" dirty="0"/>
          </a:p>
        </p:txBody>
      </p:sp>
      <p:sp>
        <p:nvSpPr>
          <p:cNvPr id="3" name="内容占位符 2"/>
          <p:cNvSpPr>
            <a:spLocks noGrp="1"/>
          </p:cNvSpPr>
          <p:nvPr>
            <p:ph idx="1"/>
          </p:nvPr>
        </p:nvSpPr>
        <p:spPr/>
        <p:txBody>
          <a:bodyPr/>
          <a:lstStyle/>
          <a:p>
            <a:r>
              <a:rPr lang="zh-CN" altLang="en-US" dirty="0"/>
              <a:t>刚才问题的算法思路很简单。</a:t>
            </a:r>
            <a:endParaRPr lang="en-US" altLang="zh-CN" dirty="0"/>
          </a:p>
          <a:p>
            <a:r>
              <a:rPr lang="zh-CN" altLang="en-US" dirty="0"/>
              <a:t>还有一个问题是空间怎么开，只要一开始对每条长链开正比于其长度的足够的连续区域即可。</a:t>
            </a:r>
            <a:endParaRPr lang="en-US" altLang="zh-CN" dirty="0"/>
          </a:p>
          <a:p>
            <a:r>
              <a:rPr lang="zh-CN" altLang="en-US" dirty="0"/>
              <a:t>如果会指针的话实现会更加简单。</a:t>
            </a:r>
            <a:endParaRPr lang="en-US" altLang="zh-CN" dirty="0"/>
          </a:p>
          <a:p>
            <a:r>
              <a:rPr lang="zh-CN" altLang="en-US" dirty="0"/>
              <a:t>因此，对于类似刚才形式的，要维护的东西与深度有关，合并复杂度和新儿子深度有关，第一个儿子无需合并可以直接借用的，可以用长链剖分进行优化。</a:t>
            </a:r>
            <a:endParaRPr lang="en-US" altLang="zh-CN" dirty="0"/>
          </a:p>
          <a:p>
            <a:r>
              <a:rPr lang="zh-CN" altLang="en-US" dirty="0"/>
              <a:t>可以思考下面这道题，运用长链剖分优化：</a:t>
            </a:r>
            <a:endParaRPr lang="en-US" altLang="zh-CN" dirty="0"/>
          </a:p>
          <a:p>
            <a:r>
              <a:rPr lang="zh-CN" altLang="en-US" dirty="0"/>
              <a:t>一颗</a:t>
            </a:r>
            <a:r>
              <a:rPr lang="en-US" altLang="zh-CN" dirty="0"/>
              <a:t>n</a:t>
            </a:r>
            <a:r>
              <a:rPr lang="zh-CN" altLang="en-US" dirty="0"/>
              <a:t>个节点的树。 </a:t>
            </a:r>
            <a:br>
              <a:rPr lang="zh-CN" altLang="en-US" dirty="0"/>
            </a:br>
            <a:r>
              <a:rPr lang="zh-CN" altLang="en-US" dirty="0"/>
              <a:t>找三个不同编号的节点，使它们两两间距离相同（一条边距离视作</a:t>
            </a:r>
            <a:r>
              <a:rPr lang="en-US" altLang="zh-CN" dirty="0"/>
              <a:t>1</a:t>
            </a:r>
            <a:r>
              <a:rPr lang="zh-CN" altLang="en-US" dirty="0"/>
              <a:t>），求方案数。</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t>[bzoj4543]Hotel</a:t>
            </a:r>
            <a:endParaRPr lang="zh-CN" altLang="en-US" dirty="0"/>
          </a:p>
        </p:txBody>
      </p:sp>
      <p:sp>
        <p:nvSpPr>
          <p:cNvPr id="3" name="内容占位符 2"/>
          <p:cNvSpPr>
            <a:spLocks noGrp="1"/>
          </p:cNvSpPr>
          <p:nvPr>
            <p:ph idx="1"/>
          </p:nvPr>
        </p:nvSpPr>
        <p:spPr/>
        <p:txBody>
          <a:bodyPr>
            <a:normAutofit/>
          </a:bodyPr>
          <a:lstStyle/>
          <a:p>
            <a:r>
              <a:rPr lang="zh-CN" altLang="en-US" sz="2400" dirty="0"/>
              <a:t>用</a:t>
            </a:r>
            <a:r>
              <a:rPr lang="en-US" altLang="zh-CN" sz="2400" dirty="0"/>
              <a:t>f[</a:t>
            </a:r>
            <a:r>
              <a:rPr lang="en-US" altLang="zh-CN" sz="2400" dirty="0" err="1"/>
              <a:t>i,j</a:t>
            </a:r>
            <a:r>
              <a:rPr lang="en-US" altLang="zh-CN" sz="2400" dirty="0"/>
              <a:t>]</a:t>
            </a:r>
            <a:r>
              <a:rPr lang="zh-CN" altLang="en-US" sz="2400" dirty="0"/>
              <a:t>表示以</a:t>
            </a:r>
            <a:r>
              <a:rPr lang="en-US" altLang="zh-CN" sz="2400" dirty="0" err="1"/>
              <a:t>i</a:t>
            </a:r>
            <a:r>
              <a:rPr lang="zh-CN" altLang="en-US" sz="2400" dirty="0"/>
              <a:t>为根的子树里与</a:t>
            </a:r>
            <a:r>
              <a:rPr lang="en-US" altLang="zh-CN" sz="2400" dirty="0" err="1"/>
              <a:t>i</a:t>
            </a:r>
            <a:r>
              <a:rPr lang="zh-CN" altLang="en-US" sz="2400" dirty="0"/>
              <a:t>距离为</a:t>
            </a:r>
            <a:r>
              <a:rPr lang="en-US" altLang="zh-CN" sz="2400" dirty="0"/>
              <a:t>j</a:t>
            </a:r>
            <a:r>
              <a:rPr lang="zh-CN" altLang="en-US" sz="2400" dirty="0"/>
              <a:t>的点的个数。</a:t>
            </a:r>
            <a:endParaRPr lang="en-US" altLang="zh-CN" sz="2400" dirty="0"/>
          </a:p>
          <a:p>
            <a:r>
              <a:rPr lang="zh-CN" altLang="en-US" sz="2400" dirty="0"/>
              <a:t> </a:t>
            </a:r>
            <a:br>
              <a:rPr lang="zh-CN" altLang="en-US" sz="2400" dirty="0"/>
            </a:br>
            <a:r>
              <a:rPr lang="en-US" altLang="zh-CN" sz="2400" dirty="0"/>
              <a:t>g[</a:t>
            </a:r>
            <a:r>
              <a:rPr lang="en-US" altLang="zh-CN" sz="2400" dirty="0" err="1"/>
              <a:t>i,j</a:t>
            </a:r>
            <a:r>
              <a:rPr lang="en-US" altLang="zh-CN" sz="2400" dirty="0"/>
              <a:t>]</a:t>
            </a:r>
            <a:r>
              <a:rPr lang="zh-CN" altLang="en-US" sz="2400" dirty="0"/>
              <a:t>表示在以</a:t>
            </a:r>
            <a:r>
              <a:rPr lang="en-US" altLang="zh-CN" sz="2400" dirty="0" err="1"/>
              <a:t>i</a:t>
            </a:r>
            <a:r>
              <a:rPr lang="zh-CN" altLang="en-US" sz="2400" dirty="0"/>
              <a:t>为根的子树里，有多少对</a:t>
            </a:r>
            <a:r>
              <a:rPr lang="en-US" altLang="zh-CN" sz="2400" dirty="0"/>
              <a:t>(</a:t>
            </a:r>
            <a:r>
              <a:rPr lang="en-US" altLang="zh-CN" sz="2400" dirty="0" err="1"/>
              <a:t>x,y</a:t>
            </a:r>
            <a:r>
              <a:rPr lang="en-US" altLang="zh-CN" sz="2400" dirty="0"/>
              <a:t>)</a:t>
            </a:r>
            <a:r>
              <a:rPr lang="zh-CN" altLang="en-US" sz="2400" dirty="0"/>
              <a:t>满足</a:t>
            </a:r>
            <a:r>
              <a:rPr lang="en-US" altLang="zh-CN" sz="2400" dirty="0"/>
              <a:t>x</a:t>
            </a:r>
            <a:r>
              <a:rPr lang="zh-CN" altLang="en-US" sz="2400" dirty="0"/>
              <a:t>与</a:t>
            </a:r>
            <a:r>
              <a:rPr lang="en-US" altLang="zh-CN" sz="2400" dirty="0"/>
              <a:t>y</a:t>
            </a:r>
            <a:r>
              <a:rPr lang="zh-CN" altLang="en-US" sz="2400" dirty="0"/>
              <a:t>到它们</a:t>
            </a:r>
            <a:r>
              <a:rPr lang="en-US" altLang="zh-CN" sz="2400" dirty="0" err="1"/>
              <a:t>lca</a:t>
            </a:r>
            <a:r>
              <a:rPr lang="zh-CN" altLang="en-US" sz="2400" dirty="0"/>
              <a:t>的距离均为</a:t>
            </a:r>
            <a:r>
              <a:rPr lang="en-US" altLang="zh-CN" sz="2400" dirty="0"/>
              <a:t>d</a:t>
            </a:r>
            <a:r>
              <a:rPr lang="zh-CN" altLang="en-US" sz="2400" dirty="0"/>
              <a:t>，且</a:t>
            </a:r>
            <a:r>
              <a:rPr lang="en-US" altLang="zh-CN" sz="2400" dirty="0" err="1"/>
              <a:t>i</a:t>
            </a:r>
            <a:r>
              <a:rPr lang="zh-CN" altLang="en-US" sz="2400" dirty="0"/>
              <a:t>到它们的</a:t>
            </a:r>
            <a:r>
              <a:rPr lang="en-US" altLang="zh-CN" sz="2400" dirty="0" err="1"/>
              <a:t>lca</a:t>
            </a:r>
            <a:r>
              <a:rPr lang="zh-CN" altLang="en-US" sz="2400" dirty="0"/>
              <a:t>距离为</a:t>
            </a:r>
            <a:r>
              <a:rPr lang="en-US" altLang="zh-CN" sz="2400" dirty="0"/>
              <a:t>d-j</a:t>
            </a:r>
            <a:r>
              <a:rPr lang="zh-CN" altLang="en-US" sz="2400" dirty="0"/>
              <a:t>（容易看出第三个不在</a:t>
            </a:r>
            <a:r>
              <a:rPr lang="en-US" altLang="zh-CN" sz="2400" dirty="0" err="1"/>
              <a:t>i</a:t>
            </a:r>
            <a:r>
              <a:rPr lang="zh-CN" altLang="en-US" sz="2400" dirty="0"/>
              <a:t>子树内的与</a:t>
            </a:r>
            <a:r>
              <a:rPr lang="en-US" altLang="zh-CN" sz="2400" dirty="0" err="1"/>
              <a:t>i</a:t>
            </a:r>
            <a:r>
              <a:rPr lang="zh-CN" altLang="en-US" sz="2400" dirty="0"/>
              <a:t>距离为</a:t>
            </a:r>
            <a:r>
              <a:rPr lang="en-US" altLang="zh-CN" sz="2400" dirty="0"/>
              <a:t>j</a:t>
            </a:r>
            <a:r>
              <a:rPr lang="zh-CN" altLang="en-US" sz="2400" dirty="0"/>
              <a:t>的点能与这些点匹配成合法解） </a:t>
            </a:r>
            <a:endParaRPr lang="en-US" altLang="zh-CN" sz="2400" dirty="0"/>
          </a:p>
          <a:p>
            <a:endParaRPr lang="en-US" altLang="zh-CN" sz="2400" dirty="0"/>
          </a:p>
          <a:p>
            <a:r>
              <a:rPr lang="zh-CN" altLang="en-US" sz="2400" dirty="0"/>
              <a:t>一开始先考虑从某一个儿子转移过来，然后此时统计有至少一个点在该儿子子树内时的答案，那么一定是有两个点在该儿子子树内，第三个点就是</a:t>
            </a:r>
            <a:r>
              <a:rPr lang="en-US" altLang="zh-CN" sz="2400" dirty="0"/>
              <a:t>x</a:t>
            </a:r>
            <a:r>
              <a:rPr lang="zh-CN" altLang="en-US" sz="2400" dirty="0"/>
              <a:t>。 此时答案就是</a:t>
            </a:r>
            <a:r>
              <a:rPr lang="en-US" altLang="zh-CN" sz="2400" dirty="0"/>
              <a:t>g[x][0]</a:t>
            </a:r>
            <a:r>
              <a:rPr lang="zh-CN" altLang="en-US" sz="2400" dirty="0"/>
              <a:t>。 </a:t>
            </a:r>
            <a:endParaRPr lang="en-US" altLang="zh-CN"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t>[bzoj4543]Hotel</a:t>
            </a:r>
            <a:endParaRPr lang="zh-CN" altLang="en-US" dirty="0"/>
          </a:p>
        </p:txBody>
      </p:sp>
      <p:sp>
        <p:nvSpPr>
          <p:cNvPr id="3" name="内容占位符 2"/>
          <p:cNvSpPr>
            <a:spLocks noGrp="1"/>
          </p:cNvSpPr>
          <p:nvPr>
            <p:ph idx="1"/>
          </p:nvPr>
        </p:nvSpPr>
        <p:spPr/>
        <p:txBody>
          <a:bodyPr/>
          <a:lstStyle/>
          <a:p>
            <a:r>
              <a:rPr lang="zh-CN" altLang="en-US" sz="2000" dirty="0"/>
              <a:t>然后接下来枚举其他儿子。 转移式是： </a:t>
            </a:r>
            <a:endParaRPr lang="en-US" altLang="zh-CN" sz="2000" dirty="0"/>
          </a:p>
          <a:p>
            <a:r>
              <a:rPr lang="en-US" altLang="zh-CN" sz="2000" dirty="0"/>
              <a:t>1</a:t>
            </a:r>
            <a:r>
              <a:rPr lang="zh-CN" altLang="en-US" sz="2000" dirty="0"/>
              <a:t>、</a:t>
            </a:r>
            <a:r>
              <a:rPr lang="en-US" altLang="zh-CN" sz="2000" dirty="0"/>
              <a:t>f[</a:t>
            </a:r>
            <a:r>
              <a:rPr lang="en-US" altLang="zh-CN" sz="2000" dirty="0" err="1"/>
              <a:t>x,i</a:t>
            </a:r>
            <a:r>
              <a:rPr lang="en-US" altLang="zh-CN" sz="2000" dirty="0"/>
              <a:t>]+=f[y,i-1] </a:t>
            </a:r>
            <a:endParaRPr lang="en-US" altLang="zh-CN" sz="2000" dirty="0"/>
          </a:p>
          <a:p>
            <a:r>
              <a:rPr lang="en-US" altLang="zh-CN" sz="2000" dirty="0"/>
              <a:t>2</a:t>
            </a:r>
            <a:r>
              <a:rPr lang="zh-CN" altLang="en-US" sz="2000" dirty="0"/>
              <a:t>、</a:t>
            </a:r>
            <a:r>
              <a:rPr lang="en-US" altLang="zh-CN" sz="2000" dirty="0"/>
              <a:t>g[x,i-1]+=g[</a:t>
            </a:r>
            <a:r>
              <a:rPr lang="en-US" altLang="zh-CN" sz="2000" dirty="0" err="1"/>
              <a:t>y,i</a:t>
            </a:r>
            <a:r>
              <a:rPr lang="en-US" altLang="zh-CN" sz="2000" dirty="0"/>
              <a:t>] </a:t>
            </a:r>
            <a:endParaRPr lang="en-US" altLang="zh-CN" sz="2000" dirty="0"/>
          </a:p>
          <a:p>
            <a:r>
              <a:rPr lang="en-US" altLang="zh-CN" sz="2000" dirty="0"/>
              <a:t>3</a:t>
            </a:r>
            <a:r>
              <a:rPr lang="zh-CN" altLang="en-US" sz="2000" dirty="0"/>
              <a:t>、</a:t>
            </a:r>
            <a:r>
              <a:rPr lang="en-US" altLang="zh-CN" sz="2000" dirty="0"/>
              <a:t>g[x,i+1]+=f[x,i+1]*f[</a:t>
            </a:r>
            <a:r>
              <a:rPr lang="en-US" altLang="zh-CN" sz="2000" dirty="0" err="1"/>
              <a:t>y,i</a:t>
            </a:r>
            <a:r>
              <a:rPr lang="en-US" altLang="zh-CN" sz="2000" dirty="0"/>
              <a:t>]</a:t>
            </a:r>
            <a:endParaRPr lang="en-US" altLang="zh-CN" sz="2000" dirty="0"/>
          </a:p>
          <a:p>
            <a:r>
              <a:rPr lang="zh-CN" altLang="en-US" dirty="0"/>
              <a:t>每做完一个儿子，还要统计答案，就是三个点至少有一个但不是全部在这个新儿子子树里的答案个数。 </a:t>
            </a:r>
            <a:br>
              <a:rPr lang="zh-CN" altLang="en-US" sz="2000" dirty="0"/>
            </a:br>
            <a:r>
              <a:rPr lang="en-US" altLang="zh-CN" dirty="0" err="1"/>
              <a:t>ans</a:t>
            </a:r>
            <a:r>
              <a:rPr lang="en-US" altLang="zh-CN" dirty="0"/>
              <a:t>+=f[x,i-1]*g[</a:t>
            </a:r>
            <a:r>
              <a:rPr lang="en-US" altLang="zh-CN" dirty="0" err="1"/>
              <a:t>y,i</a:t>
            </a:r>
            <a:r>
              <a:rPr lang="en-US" altLang="zh-CN" dirty="0"/>
              <a:t>]+g[x,i+1]*f[</a:t>
            </a:r>
            <a:r>
              <a:rPr lang="en-US" altLang="zh-CN" dirty="0" err="1"/>
              <a:t>y,i</a:t>
            </a:r>
            <a:r>
              <a:rPr lang="en-US" altLang="zh-CN" dirty="0"/>
              <a:t>] </a:t>
            </a:r>
            <a:br>
              <a:rPr lang="zh-CN" altLang="en-US" sz="2000" dirty="0"/>
            </a:br>
            <a:r>
              <a:rPr lang="zh-CN" altLang="en-US" dirty="0"/>
              <a:t>分别是一个在儿子子树内和两个在儿子子树内的答案。将该形式用长链剖分优化即可做到</a:t>
            </a:r>
            <a:r>
              <a:rPr lang="en-US" altLang="zh-CN" dirty="0"/>
              <a:t>O(n)</a:t>
            </a:r>
            <a:r>
              <a:rPr lang="zh-CN" altLang="en-US" dirty="0"/>
              <a:t>。</a:t>
            </a:r>
            <a:endParaRPr lang="zh-CN" altLang="en-US" sz="2000" dirty="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步骤一</a:t>
            </a:r>
            <a:endParaRPr lang="zh-CN" altLang="en-US" dirty="0"/>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024128" y="1941397"/>
            <a:ext cx="8626960" cy="3274546"/>
          </a:xfr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24255" y="627380"/>
            <a:ext cx="9719945" cy="5681980"/>
          </a:xfrm>
        </p:spPr>
        <p:txBody>
          <a:bodyPr/>
          <a:p>
            <a:r>
              <a:rPr lang="en-US" altLang="zh-CN" dirty="0">
                <a:sym typeface="+mn-ea"/>
              </a:rPr>
              <a:t>[ZJOI2008][BZOJ1036]</a:t>
            </a:r>
            <a:r>
              <a:rPr lang="zh-CN" altLang="en-US" dirty="0">
                <a:sym typeface="+mn-ea"/>
              </a:rPr>
              <a:t>树的统计</a:t>
            </a:r>
            <a:endParaRPr lang="zh-CN" altLang="en-US" dirty="0"/>
          </a:p>
          <a:p>
            <a:r>
              <a:rPr lang="en-US" altLang="zh-CN" dirty="0">
                <a:sym typeface="+mn-ea"/>
              </a:rPr>
              <a:t>[LNOI2014][BZOJ3626]LCA</a:t>
            </a:r>
            <a:endParaRPr lang="en-US" altLang="zh-CN" dirty="0">
              <a:sym typeface="+mn-ea"/>
            </a:endParaRPr>
          </a:p>
          <a:p>
            <a:r>
              <a:rPr lang="en-US" altLang="zh-CN" b="1" dirty="0">
                <a:sym typeface="+mn-ea"/>
              </a:rPr>
              <a:t>[bzoj1969][AHOI2005]LANE </a:t>
            </a:r>
            <a:r>
              <a:rPr lang="zh-CN" altLang="en-US" b="1" dirty="0">
                <a:sym typeface="+mn-ea"/>
              </a:rPr>
              <a:t>航线规划</a:t>
            </a:r>
            <a:endParaRPr lang="zh-CN" altLang="en-US" b="1" dirty="0">
              <a:sym typeface="+mn-ea"/>
            </a:endParaRPr>
          </a:p>
          <a:p>
            <a:r>
              <a:rPr lang="en-US" altLang="zh-CN" b="1" dirty="0">
                <a:sym typeface="+mn-ea"/>
              </a:rPr>
              <a:t>luogu U41492 树上数颜色</a:t>
            </a:r>
            <a:endParaRPr lang="en-US" altLang="zh-CN" b="1" dirty="0">
              <a:sym typeface="+mn-ea"/>
            </a:endParaRPr>
          </a:p>
          <a:p>
            <a:r>
              <a:rPr lang="en-US" altLang="zh-CN" b="1" dirty="0">
                <a:sym typeface="+mn-ea"/>
              </a:rPr>
              <a:t>[bzoj3531][SDOI2014]</a:t>
            </a:r>
            <a:r>
              <a:rPr lang="zh-CN" altLang="en-US" b="1" dirty="0">
                <a:sym typeface="+mn-ea"/>
              </a:rPr>
              <a:t>旅行</a:t>
            </a:r>
            <a:endParaRPr lang="zh-CN" altLang="en-US" b="1" dirty="0">
              <a:sym typeface="+mn-ea"/>
            </a:endParaRPr>
          </a:p>
          <a:p>
            <a:r>
              <a:rPr lang="zh-CN" altLang="en-US" b="1" dirty="0">
                <a:sym typeface="+mn-ea"/>
              </a:rPr>
              <a:t>https://codeforces.com/contest/1009/problem/F</a:t>
            </a:r>
            <a:endParaRPr lang="zh-CN" altLang="en-US" b="1" dirty="0">
              <a:sym typeface="+mn-ea"/>
            </a:endParaRPr>
          </a:p>
          <a:p>
            <a:r>
              <a:rPr lang="en-US" altLang="zh-CN" b="1" dirty="0">
                <a:sym typeface="+mn-ea"/>
              </a:rPr>
              <a:t>[bzoj4543]Hotel</a:t>
            </a:r>
            <a:r>
              <a:rPr lang="zh-CN" altLang="en-US" b="1" dirty="0">
                <a:sym typeface="+mn-ea"/>
              </a:rPr>
              <a:t>（[POI2014] HOT-Hotels 加强版）</a:t>
            </a:r>
            <a:endParaRPr lang="zh-CN" altLang="en-US" dirty="0"/>
          </a:p>
          <a:p>
            <a:endParaRPr lang="en-US" altLang="zh-CN" b="1" dirty="0">
              <a:sym typeface="+mn-ea"/>
            </a:endParaRPr>
          </a:p>
          <a:p>
            <a:endParaRPr lang="zh-CN" altLang="en-US" dirty="0"/>
          </a:p>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步骤二</a:t>
            </a:r>
            <a:endParaRPr lang="zh-CN" altLang="en-US" dirty="0"/>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1024128" y="1932432"/>
            <a:ext cx="8647456" cy="3320886"/>
          </a:xfr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步骤三</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a:bodyPr>
              <a:lstStyle/>
              <a:p>
                <a:pPr lvl="1"/>
                <a:r>
                  <a:rPr lang="zh-CN" altLang="en-US" sz="2800" dirty="0"/>
                  <a:t>建立一个以新编号为下标的数据结构，维护树上的信息。数据结构第</a:t>
                </a:r>
                <a:r>
                  <a:rPr lang="en-US" altLang="zh-CN" sz="2800" dirty="0" err="1"/>
                  <a:t>i</a:t>
                </a:r>
                <a:r>
                  <a:rPr lang="zh-CN" altLang="en-US" sz="2800" dirty="0"/>
                  <a:t>个位置储存着</a:t>
                </a:r>
                <a14:m>
                  <m:oMath xmlns:m="http://schemas.openxmlformats.org/officeDocument/2006/math">
                    <m:r>
                      <a:rPr lang="en-US" altLang="zh-CN" sz="2800" b="0" i="1" smtClean="0">
                        <a:latin typeface="Cambria Math" panose="02040503050406030204" pitchFamily="18" charset="0"/>
                      </a:rPr>
                      <m:t>𝐷𝐹𝑆</m:t>
                    </m:r>
                  </m:oMath>
                </a14:m>
                <a:r>
                  <a:rPr lang="zh-CN" altLang="en-US" sz="2800" dirty="0"/>
                  <a:t>序为</a:t>
                </a:r>
                <a:r>
                  <a:rPr lang="en-US" altLang="zh-CN" sz="2800" dirty="0" err="1"/>
                  <a:t>i</a:t>
                </a:r>
                <a:r>
                  <a:rPr lang="zh-CN" altLang="en-US" sz="2800" dirty="0"/>
                  <a:t>的节点的信息。</a:t>
                </a:r>
                <a:endParaRPr lang="en-US" altLang="zh-CN" sz="2800" dirty="0"/>
              </a:p>
              <a:p>
                <a:pPr lvl="1"/>
                <a:endParaRPr lang="en-US" altLang="zh-CN" sz="2800" dirty="0"/>
              </a:p>
              <a:p>
                <a:pPr lvl="1"/>
                <a:r>
                  <a:rPr lang="zh-CN" altLang="en-US" sz="2800" dirty="0"/>
                  <a:t>一般使用线段树等数据结构进行维护。</a:t>
                </a:r>
                <a:endParaRPr lang="zh-CN" altLang="en-US" sz="2800"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316"/>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算法步骤</a:t>
            </a:r>
            <a:endParaRPr lang="zh-CN" altLang="en-US" dirty="0"/>
          </a:p>
        </p:txBody>
      </p:sp>
      <p:sp>
        <p:nvSpPr>
          <p:cNvPr id="4" name="椭圆 3"/>
          <p:cNvSpPr/>
          <p:nvPr/>
        </p:nvSpPr>
        <p:spPr>
          <a:xfrm>
            <a:off x="5622877" y="1650126"/>
            <a:ext cx="545910" cy="54591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a:t>
            </a:r>
            <a:endParaRPr lang="zh-CN" altLang="en-US" dirty="0">
              <a:solidFill>
                <a:schemeClr val="tx1"/>
              </a:solidFill>
            </a:endParaRPr>
          </a:p>
        </p:txBody>
      </p:sp>
      <p:cxnSp>
        <p:nvCxnSpPr>
          <p:cNvPr id="6" name="直接连接符 5"/>
          <p:cNvCxnSpPr>
            <a:stCxn id="4" idx="3"/>
          </p:cNvCxnSpPr>
          <p:nvPr/>
        </p:nvCxnSpPr>
        <p:spPr>
          <a:xfrm flipH="1">
            <a:off x="5145206" y="2116089"/>
            <a:ext cx="557618" cy="5780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 idx="5"/>
          </p:cNvCxnSpPr>
          <p:nvPr/>
        </p:nvCxnSpPr>
        <p:spPr>
          <a:xfrm>
            <a:off x="6088840" y="2116089"/>
            <a:ext cx="584915" cy="5780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4" idx="4"/>
          </p:cNvCxnSpPr>
          <p:nvPr/>
        </p:nvCxnSpPr>
        <p:spPr>
          <a:xfrm>
            <a:off x="5895832" y="2196036"/>
            <a:ext cx="0" cy="498144"/>
          </a:xfrm>
          <a:prstGeom prst="line">
            <a:avLst/>
          </a:prstGeom>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4718247" y="2607409"/>
            <a:ext cx="552734" cy="55273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2</a:t>
            </a:r>
            <a:endParaRPr lang="zh-CN" altLang="en-US" dirty="0">
              <a:solidFill>
                <a:schemeClr val="tx1"/>
              </a:solidFill>
            </a:endParaRPr>
          </a:p>
        </p:txBody>
      </p:sp>
      <p:sp>
        <p:nvSpPr>
          <p:cNvPr id="12" name="椭圆 11"/>
          <p:cNvSpPr/>
          <p:nvPr/>
        </p:nvSpPr>
        <p:spPr>
          <a:xfrm>
            <a:off x="5592170" y="2661999"/>
            <a:ext cx="607325" cy="6073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3</a:t>
            </a:r>
            <a:endParaRPr lang="zh-CN" altLang="en-US" dirty="0">
              <a:solidFill>
                <a:schemeClr val="tx1"/>
              </a:solidFill>
            </a:endParaRPr>
          </a:p>
        </p:txBody>
      </p:sp>
      <p:sp>
        <p:nvSpPr>
          <p:cNvPr id="13" name="椭圆 12"/>
          <p:cNvSpPr/>
          <p:nvPr/>
        </p:nvSpPr>
        <p:spPr>
          <a:xfrm>
            <a:off x="6520684" y="2580113"/>
            <a:ext cx="607325" cy="6073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4</a:t>
            </a:r>
            <a:endParaRPr lang="zh-CN" altLang="en-US" dirty="0">
              <a:solidFill>
                <a:schemeClr val="tx1"/>
              </a:solidFill>
            </a:endParaRPr>
          </a:p>
        </p:txBody>
      </p:sp>
      <p:cxnSp>
        <p:nvCxnSpPr>
          <p:cNvPr id="14" name="直接连接符 13"/>
          <p:cNvCxnSpPr/>
          <p:nvPr/>
        </p:nvCxnSpPr>
        <p:spPr>
          <a:xfrm flipH="1">
            <a:off x="4203043" y="3062668"/>
            <a:ext cx="557618" cy="578091"/>
          </a:xfrm>
          <a:prstGeom prst="line">
            <a:avLst/>
          </a:prstGeom>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3776084" y="3553988"/>
            <a:ext cx="552734" cy="55273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5</a:t>
            </a:r>
            <a:endParaRPr lang="zh-CN" altLang="en-US" dirty="0">
              <a:solidFill>
                <a:schemeClr val="tx1"/>
              </a:solidFill>
            </a:endParaRPr>
          </a:p>
        </p:txBody>
      </p:sp>
      <p:cxnSp>
        <p:nvCxnSpPr>
          <p:cNvPr id="16" name="直接连接符 15"/>
          <p:cNvCxnSpPr/>
          <p:nvPr/>
        </p:nvCxnSpPr>
        <p:spPr>
          <a:xfrm>
            <a:off x="5243685" y="3047792"/>
            <a:ext cx="584915" cy="578091"/>
          </a:xfrm>
          <a:prstGeom prst="line">
            <a:avLst/>
          </a:prstGeom>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675529" y="3511816"/>
            <a:ext cx="607325" cy="6073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6</a:t>
            </a:r>
            <a:endParaRPr lang="zh-CN" altLang="en-US" dirty="0">
              <a:solidFill>
                <a:schemeClr val="tx1"/>
              </a:solidFill>
            </a:endParaRPr>
          </a:p>
        </p:txBody>
      </p:sp>
      <p:cxnSp>
        <p:nvCxnSpPr>
          <p:cNvPr id="18" name="直接连接符 17"/>
          <p:cNvCxnSpPr/>
          <p:nvPr/>
        </p:nvCxnSpPr>
        <p:spPr>
          <a:xfrm>
            <a:off x="7106371" y="3037089"/>
            <a:ext cx="584915" cy="578091"/>
          </a:xfrm>
          <a:prstGeom prst="line">
            <a:avLst/>
          </a:prstGeom>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7538215" y="3501113"/>
            <a:ext cx="607325" cy="6073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7</a:t>
            </a:r>
            <a:endParaRPr lang="zh-CN" altLang="en-US" dirty="0">
              <a:solidFill>
                <a:schemeClr val="tx1"/>
              </a:solidFill>
            </a:endParaRPr>
          </a:p>
        </p:txBody>
      </p:sp>
      <p:cxnSp>
        <p:nvCxnSpPr>
          <p:cNvPr id="20" name="直接连接符 19"/>
          <p:cNvCxnSpPr/>
          <p:nvPr/>
        </p:nvCxnSpPr>
        <p:spPr>
          <a:xfrm rot="10800000">
            <a:off x="4231812" y="4036543"/>
            <a:ext cx="584915" cy="578091"/>
          </a:xfrm>
          <a:prstGeom prst="line">
            <a:avLst/>
          </a:prstGeom>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rot="10800000">
            <a:off x="4663656" y="4500567"/>
            <a:ext cx="607325" cy="6073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t>9</a:t>
            </a:r>
            <a:endParaRPr lang="zh-CN" altLang="en-US" dirty="0"/>
          </a:p>
        </p:txBody>
      </p:sp>
      <p:cxnSp>
        <p:nvCxnSpPr>
          <p:cNvPr id="24" name="直接连接符 23"/>
          <p:cNvCxnSpPr/>
          <p:nvPr/>
        </p:nvCxnSpPr>
        <p:spPr>
          <a:xfrm flipH="1">
            <a:off x="4209166" y="5027945"/>
            <a:ext cx="557618" cy="5780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152800" y="5027945"/>
            <a:ext cx="584915" cy="5780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959792" y="5107892"/>
            <a:ext cx="0" cy="498144"/>
          </a:xfrm>
          <a:prstGeom prst="line">
            <a:avLst/>
          </a:prstGeom>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3782206" y="5519264"/>
            <a:ext cx="680915" cy="6809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10</a:t>
            </a:r>
            <a:endParaRPr lang="zh-CN" altLang="en-US" dirty="0">
              <a:solidFill>
                <a:schemeClr val="tx1"/>
              </a:solidFill>
            </a:endParaRPr>
          </a:p>
        </p:txBody>
      </p:sp>
      <p:sp>
        <p:nvSpPr>
          <p:cNvPr id="28" name="椭圆 27"/>
          <p:cNvSpPr/>
          <p:nvPr/>
        </p:nvSpPr>
        <p:spPr>
          <a:xfrm>
            <a:off x="4587890" y="5573855"/>
            <a:ext cx="735505" cy="73550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11</a:t>
            </a:r>
            <a:endParaRPr lang="zh-CN" altLang="en-US" dirty="0">
              <a:solidFill>
                <a:schemeClr val="tx1"/>
              </a:solidFill>
            </a:endParaRPr>
          </a:p>
        </p:txBody>
      </p:sp>
      <p:sp>
        <p:nvSpPr>
          <p:cNvPr id="29" name="椭圆 28"/>
          <p:cNvSpPr/>
          <p:nvPr/>
        </p:nvSpPr>
        <p:spPr>
          <a:xfrm>
            <a:off x="5584644" y="5491969"/>
            <a:ext cx="708210" cy="70821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12</a:t>
            </a:r>
            <a:endParaRPr lang="zh-CN" altLang="en-US" dirty="0">
              <a:solidFill>
                <a:schemeClr val="tx1"/>
              </a:solidFill>
            </a:endParaRPr>
          </a:p>
        </p:txBody>
      </p:sp>
      <p:cxnSp>
        <p:nvCxnSpPr>
          <p:cNvPr id="30" name="直接连接符 29"/>
          <p:cNvCxnSpPr/>
          <p:nvPr/>
        </p:nvCxnSpPr>
        <p:spPr>
          <a:xfrm flipH="1">
            <a:off x="3289414" y="4009247"/>
            <a:ext cx="557618" cy="578091"/>
          </a:xfrm>
          <a:prstGeom prst="line">
            <a:avLst/>
          </a:prstGeom>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862455" y="4500567"/>
            <a:ext cx="552734" cy="55273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8</a:t>
            </a:r>
            <a:endParaRPr lang="zh-CN" altLang="en-US" dirty="0">
              <a:solidFill>
                <a:schemeClr val="tx1"/>
              </a:solidFill>
            </a:endParaRPr>
          </a:p>
        </p:txBody>
      </p:sp>
      <p:sp>
        <p:nvSpPr>
          <p:cNvPr id="32" name="文本框 31"/>
          <p:cNvSpPr txBox="1"/>
          <p:nvPr/>
        </p:nvSpPr>
        <p:spPr>
          <a:xfrm>
            <a:off x="4833902" y="4619563"/>
            <a:ext cx="311304" cy="369332"/>
          </a:xfrm>
          <a:prstGeom prst="rect">
            <a:avLst/>
          </a:prstGeom>
          <a:noFill/>
        </p:spPr>
        <p:txBody>
          <a:bodyPr wrap="none" rtlCol="0">
            <a:spAutoFit/>
          </a:bodyPr>
          <a:lstStyle/>
          <a:p>
            <a:r>
              <a:rPr lang="en-US" altLang="zh-CN" dirty="0"/>
              <a:t>9</a:t>
            </a:r>
            <a:endParaRPr lang="zh-CN" altLang="en-US" dirty="0"/>
          </a:p>
        </p:txBody>
      </p:sp>
      <p:sp>
        <p:nvSpPr>
          <p:cNvPr id="33" name="文本框 32"/>
          <p:cNvSpPr txBox="1"/>
          <p:nvPr/>
        </p:nvSpPr>
        <p:spPr>
          <a:xfrm>
            <a:off x="1816192" y="4625062"/>
            <a:ext cx="2306471" cy="369332"/>
          </a:xfrm>
          <a:prstGeom prst="rect">
            <a:avLst/>
          </a:prstGeom>
          <a:noFill/>
        </p:spPr>
        <p:txBody>
          <a:bodyPr wrap="square" rtlCol="0">
            <a:spAutoFit/>
          </a:bodyPr>
          <a:lstStyle/>
          <a:p>
            <a:r>
              <a:rPr lang="en-US" altLang="zh-CN" dirty="0"/>
              <a:t>DFN[8]=8</a:t>
            </a:r>
            <a:endParaRPr lang="zh-CN" altLang="en-US" dirty="0"/>
          </a:p>
        </p:txBody>
      </p:sp>
      <p:cxnSp>
        <p:nvCxnSpPr>
          <p:cNvPr id="36" name="直接连接符 35"/>
          <p:cNvCxnSpPr/>
          <p:nvPr/>
        </p:nvCxnSpPr>
        <p:spPr>
          <a:xfrm rot="10800000">
            <a:off x="4248935" y="4035870"/>
            <a:ext cx="584915" cy="5780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4226289" y="5027272"/>
            <a:ext cx="557618" cy="5780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5162329" y="2115416"/>
            <a:ext cx="557618" cy="5780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4237163" y="3047792"/>
            <a:ext cx="557618" cy="5780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6206784" y="1679886"/>
            <a:ext cx="1255361" cy="369332"/>
          </a:xfrm>
          <a:prstGeom prst="rect">
            <a:avLst/>
          </a:prstGeom>
          <a:noFill/>
        </p:spPr>
        <p:txBody>
          <a:bodyPr wrap="square" rtlCol="0">
            <a:spAutoFit/>
          </a:bodyPr>
          <a:lstStyle/>
          <a:p>
            <a:r>
              <a:rPr lang="en-US" altLang="zh-CN" dirty="0"/>
              <a:t>DFN[1]=1</a:t>
            </a:r>
            <a:endParaRPr lang="zh-CN" altLang="en-US" dirty="0"/>
          </a:p>
        </p:txBody>
      </p:sp>
      <p:sp>
        <p:nvSpPr>
          <p:cNvPr id="40" name="内容占位符 39"/>
          <p:cNvSpPr>
            <a:spLocks noGrp="1"/>
          </p:cNvSpPr>
          <p:nvPr>
            <p:ph idx="1"/>
          </p:nvPr>
        </p:nvSpPr>
        <p:spPr/>
        <p:txBody>
          <a:bodyPr/>
          <a:lstStyle/>
          <a:p>
            <a:endParaRPr lang="zh-CN" altLang="en-US" dirty="0"/>
          </a:p>
        </p:txBody>
      </p:sp>
      <p:sp>
        <p:nvSpPr>
          <p:cNvPr id="42" name="文本框 41"/>
          <p:cNvSpPr txBox="1"/>
          <p:nvPr/>
        </p:nvSpPr>
        <p:spPr>
          <a:xfrm>
            <a:off x="3621526" y="2666316"/>
            <a:ext cx="1111202" cy="369332"/>
          </a:xfrm>
          <a:prstGeom prst="rect">
            <a:avLst/>
          </a:prstGeom>
          <a:noFill/>
        </p:spPr>
        <p:txBody>
          <a:bodyPr wrap="none" rtlCol="0">
            <a:spAutoFit/>
          </a:bodyPr>
          <a:lstStyle/>
          <a:p>
            <a:r>
              <a:rPr lang="en-US" altLang="zh-CN" dirty="0"/>
              <a:t>DFN[2]=2</a:t>
            </a:r>
            <a:endParaRPr lang="zh-CN" altLang="en-US" dirty="0"/>
          </a:p>
        </p:txBody>
      </p:sp>
      <p:sp>
        <p:nvSpPr>
          <p:cNvPr id="43" name="文本框 42"/>
          <p:cNvSpPr txBox="1"/>
          <p:nvPr/>
        </p:nvSpPr>
        <p:spPr>
          <a:xfrm>
            <a:off x="4339875" y="3583927"/>
            <a:ext cx="1111202" cy="369332"/>
          </a:xfrm>
          <a:prstGeom prst="rect">
            <a:avLst/>
          </a:prstGeom>
          <a:noFill/>
        </p:spPr>
        <p:txBody>
          <a:bodyPr wrap="none" rtlCol="0">
            <a:spAutoFit/>
          </a:bodyPr>
          <a:lstStyle/>
          <a:p>
            <a:r>
              <a:rPr lang="en-US" altLang="zh-CN" dirty="0"/>
              <a:t>DFN[5]=3</a:t>
            </a:r>
            <a:endParaRPr lang="zh-CN" altLang="en-US" dirty="0"/>
          </a:p>
        </p:txBody>
      </p:sp>
      <p:sp>
        <p:nvSpPr>
          <p:cNvPr id="44" name="文本框 43"/>
          <p:cNvSpPr txBox="1"/>
          <p:nvPr/>
        </p:nvSpPr>
        <p:spPr>
          <a:xfrm>
            <a:off x="5303277" y="4619563"/>
            <a:ext cx="1111202" cy="369332"/>
          </a:xfrm>
          <a:prstGeom prst="rect">
            <a:avLst/>
          </a:prstGeom>
          <a:noFill/>
        </p:spPr>
        <p:txBody>
          <a:bodyPr wrap="none" rtlCol="0">
            <a:spAutoFit/>
          </a:bodyPr>
          <a:lstStyle/>
          <a:p>
            <a:r>
              <a:rPr lang="en-US" altLang="zh-CN" dirty="0"/>
              <a:t>DFN[9]=4</a:t>
            </a:r>
            <a:endParaRPr lang="zh-CN" altLang="en-US" dirty="0"/>
          </a:p>
        </p:txBody>
      </p:sp>
      <p:sp>
        <p:nvSpPr>
          <p:cNvPr id="45" name="文本框 44"/>
          <p:cNvSpPr txBox="1"/>
          <p:nvPr/>
        </p:nvSpPr>
        <p:spPr>
          <a:xfrm>
            <a:off x="2600507" y="5705604"/>
            <a:ext cx="1237839" cy="369332"/>
          </a:xfrm>
          <a:prstGeom prst="rect">
            <a:avLst/>
          </a:prstGeom>
          <a:noFill/>
        </p:spPr>
        <p:txBody>
          <a:bodyPr wrap="none" rtlCol="0">
            <a:spAutoFit/>
          </a:bodyPr>
          <a:lstStyle/>
          <a:p>
            <a:r>
              <a:rPr lang="en-US" altLang="zh-CN" dirty="0"/>
              <a:t>DFN[10]=5</a:t>
            </a:r>
            <a:endParaRPr lang="zh-CN" altLang="en-US" dirty="0"/>
          </a:p>
        </p:txBody>
      </p:sp>
      <p:sp>
        <p:nvSpPr>
          <p:cNvPr id="46" name="文本框 45"/>
          <p:cNvSpPr txBox="1"/>
          <p:nvPr/>
        </p:nvSpPr>
        <p:spPr>
          <a:xfrm>
            <a:off x="4328818" y="6312118"/>
            <a:ext cx="1237839" cy="369332"/>
          </a:xfrm>
          <a:prstGeom prst="rect">
            <a:avLst/>
          </a:prstGeom>
          <a:noFill/>
        </p:spPr>
        <p:txBody>
          <a:bodyPr wrap="none" rtlCol="0">
            <a:spAutoFit/>
          </a:bodyPr>
          <a:lstStyle/>
          <a:p>
            <a:r>
              <a:rPr lang="en-US" altLang="zh-CN" dirty="0"/>
              <a:t>DFN[11]=6</a:t>
            </a:r>
            <a:endParaRPr lang="zh-CN" altLang="en-US" dirty="0"/>
          </a:p>
        </p:txBody>
      </p:sp>
      <p:sp>
        <p:nvSpPr>
          <p:cNvPr id="47" name="文本框 46"/>
          <p:cNvSpPr txBox="1"/>
          <p:nvPr/>
        </p:nvSpPr>
        <p:spPr>
          <a:xfrm>
            <a:off x="6242509" y="5700772"/>
            <a:ext cx="1237839" cy="369332"/>
          </a:xfrm>
          <a:prstGeom prst="rect">
            <a:avLst/>
          </a:prstGeom>
          <a:noFill/>
        </p:spPr>
        <p:txBody>
          <a:bodyPr wrap="none" rtlCol="0">
            <a:spAutoFit/>
          </a:bodyPr>
          <a:lstStyle/>
          <a:p>
            <a:r>
              <a:rPr lang="en-US" altLang="zh-CN" dirty="0"/>
              <a:t>DFN[12]=7</a:t>
            </a:r>
            <a:endParaRPr lang="zh-CN" altLang="en-US" dirty="0"/>
          </a:p>
        </p:txBody>
      </p:sp>
      <p:sp>
        <p:nvSpPr>
          <p:cNvPr id="49" name="文本框 48"/>
          <p:cNvSpPr txBox="1"/>
          <p:nvPr/>
        </p:nvSpPr>
        <p:spPr>
          <a:xfrm>
            <a:off x="6242187" y="3609335"/>
            <a:ext cx="1111202" cy="369332"/>
          </a:xfrm>
          <a:prstGeom prst="rect">
            <a:avLst/>
          </a:prstGeom>
          <a:noFill/>
        </p:spPr>
        <p:txBody>
          <a:bodyPr wrap="none" rtlCol="0">
            <a:spAutoFit/>
          </a:bodyPr>
          <a:lstStyle/>
          <a:p>
            <a:r>
              <a:rPr lang="en-US" altLang="zh-CN" dirty="0"/>
              <a:t>DFN[6]=9</a:t>
            </a:r>
            <a:endParaRPr lang="zh-CN" altLang="en-US" dirty="0"/>
          </a:p>
        </p:txBody>
      </p:sp>
      <p:sp>
        <p:nvSpPr>
          <p:cNvPr id="50" name="文本框 49"/>
          <p:cNvSpPr txBox="1"/>
          <p:nvPr/>
        </p:nvSpPr>
        <p:spPr>
          <a:xfrm>
            <a:off x="5701657" y="3122959"/>
            <a:ext cx="1237839" cy="369332"/>
          </a:xfrm>
          <a:prstGeom prst="rect">
            <a:avLst/>
          </a:prstGeom>
          <a:noFill/>
        </p:spPr>
        <p:txBody>
          <a:bodyPr wrap="none" rtlCol="0">
            <a:spAutoFit/>
          </a:bodyPr>
          <a:lstStyle/>
          <a:p>
            <a:r>
              <a:rPr lang="en-US" altLang="zh-CN" dirty="0"/>
              <a:t>DFN[3]=10</a:t>
            </a:r>
            <a:endParaRPr lang="zh-CN" altLang="en-US" dirty="0"/>
          </a:p>
        </p:txBody>
      </p:sp>
      <p:sp>
        <p:nvSpPr>
          <p:cNvPr id="51" name="文本框 50"/>
          <p:cNvSpPr txBox="1"/>
          <p:nvPr/>
        </p:nvSpPr>
        <p:spPr>
          <a:xfrm>
            <a:off x="7105599" y="2649889"/>
            <a:ext cx="1237839" cy="369332"/>
          </a:xfrm>
          <a:prstGeom prst="rect">
            <a:avLst/>
          </a:prstGeom>
          <a:noFill/>
        </p:spPr>
        <p:txBody>
          <a:bodyPr wrap="none" rtlCol="0">
            <a:spAutoFit/>
          </a:bodyPr>
          <a:lstStyle/>
          <a:p>
            <a:r>
              <a:rPr lang="en-US" altLang="zh-CN" dirty="0"/>
              <a:t>DFN[4]=11</a:t>
            </a:r>
            <a:endParaRPr lang="zh-CN" altLang="en-US" dirty="0"/>
          </a:p>
        </p:txBody>
      </p:sp>
      <p:sp>
        <p:nvSpPr>
          <p:cNvPr id="52" name="文本框 51"/>
          <p:cNvSpPr txBox="1"/>
          <p:nvPr/>
        </p:nvSpPr>
        <p:spPr>
          <a:xfrm>
            <a:off x="8087806" y="3649815"/>
            <a:ext cx="1237839" cy="369332"/>
          </a:xfrm>
          <a:prstGeom prst="rect">
            <a:avLst/>
          </a:prstGeom>
          <a:noFill/>
        </p:spPr>
        <p:txBody>
          <a:bodyPr wrap="none" rtlCol="0">
            <a:spAutoFit/>
          </a:bodyPr>
          <a:lstStyle/>
          <a:p>
            <a:r>
              <a:rPr lang="en-US" altLang="zh-CN" dirty="0"/>
              <a:t>DFN[7]=12</a:t>
            </a:r>
            <a:endParaRPr lang="zh-CN" altLang="en-US" dirty="0"/>
          </a:p>
        </p:txBody>
      </p:sp>
      <p:cxnSp>
        <p:nvCxnSpPr>
          <p:cNvPr id="53" name="直接连接符 52"/>
          <p:cNvCxnSpPr/>
          <p:nvPr/>
        </p:nvCxnSpPr>
        <p:spPr>
          <a:xfrm>
            <a:off x="7076310" y="3005836"/>
            <a:ext cx="584915" cy="5780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par>
                                <p:cTn id="56" presetID="10" presetClass="entr" presetSubtype="0"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par>
                                <p:cTn id="65" presetID="10" presetClass="entr" presetSubtype="0"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par>
                                <p:cTn id="68" presetID="10" presetClass="entr" presetSubtype="0" fill="hold"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500"/>
                                        <p:tgtEl>
                                          <p:spTgt spid="10"/>
                                        </p:tgtEl>
                                      </p:cBhvr>
                                    </p:animEffect>
                                  </p:childTnLst>
                                </p:cTn>
                              </p:par>
                              <p:par>
                                <p:cTn id="71" presetID="10" presetClass="entr" presetSubtype="0" fill="hold" nodeType="withEffect">
                                  <p:stCondLst>
                                    <p:cond delay="0"/>
                                  </p:stCondLst>
                                  <p:childTnLst>
                                    <p:set>
                                      <p:cBhvr>
                                        <p:cTn id="72" dur="1" fill="hold">
                                          <p:stCondLst>
                                            <p:cond delay="0"/>
                                          </p:stCondLst>
                                        </p:cTn>
                                        <p:tgtEl>
                                          <p:spTgt spid="8"/>
                                        </p:tgtEl>
                                        <p:attrNameLst>
                                          <p:attrName>style.visibility</p:attrName>
                                        </p:attrNameLst>
                                      </p:cBhvr>
                                      <p:to>
                                        <p:strVal val="visible"/>
                                      </p:to>
                                    </p:set>
                                    <p:animEffect transition="in" filter="fade">
                                      <p:cBhvr>
                                        <p:cTn id="73" dur="500"/>
                                        <p:tgtEl>
                                          <p:spTgt spid="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fade">
                                      <p:cBhvr>
                                        <p:cTn id="81" dur="500"/>
                                        <p:tgtEl>
                                          <p:spTgt spid="35"/>
                                        </p:tgtEl>
                                      </p:cBhvr>
                                    </p:animEffect>
                                  </p:childTnLst>
                                </p:cTn>
                              </p:par>
                              <p:par>
                                <p:cTn id="82" presetID="10" presetClass="entr" presetSubtype="0" fill="hold" nodeType="with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500"/>
                                        <p:tgtEl>
                                          <p:spTgt spid="34"/>
                                        </p:tgtEl>
                                      </p:cBhvr>
                                    </p:animEffect>
                                  </p:childTnLst>
                                </p:cTn>
                              </p:par>
                              <p:par>
                                <p:cTn id="85" presetID="10" presetClass="entr" presetSubtype="0" fill="hold"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500"/>
                                        <p:tgtEl>
                                          <p:spTgt spid="36"/>
                                        </p:tgtEl>
                                      </p:cBhvr>
                                    </p:animEffect>
                                  </p:childTnLst>
                                </p:cTn>
                              </p:par>
                              <p:par>
                                <p:cTn id="88" presetID="10" presetClass="entr" presetSubtype="0" fill="hold"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1000"/>
                                        <p:tgtEl>
                                          <p:spTgt spid="42"/>
                                        </p:tgtEl>
                                      </p:cBhvr>
                                    </p:animEffect>
                                    <p:anim calcmode="lin" valueType="num">
                                      <p:cBhvr>
                                        <p:cTn id="96" dur="1000" fill="hold"/>
                                        <p:tgtEl>
                                          <p:spTgt spid="42"/>
                                        </p:tgtEl>
                                        <p:attrNameLst>
                                          <p:attrName>ppt_x</p:attrName>
                                        </p:attrNameLst>
                                      </p:cBhvr>
                                      <p:tavLst>
                                        <p:tav tm="0">
                                          <p:val>
                                            <p:strVal val="#ppt_x"/>
                                          </p:val>
                                        </p:tav>
                                        <p:tav tm="100000">
                                          <p:val>
                                            <p:strVal val="#ppt_x"/>
                                          </p:val>
                                        </p:tav>
                                      </p:tavLst>
                                    </p:anim>
                                    <p:anim calcmode="lin" valueType="num">
                                      <p:cBhvr>
                                        <p:cTn id="97" dur="10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1000"/>
                                        <p:tgtEl>
                                          <p:spTgt spid="38"/>
                                        </p:tgtEl>
                                      </p:cBhvr>
                                    </p:animEffect>
                                    <p:anim calcmode="lin" valueType="num">
                                      <p:cBhvr>
                                        <p:cTn id="101" dur="1000" fill="hold"/>
                                        <p:tgtEl>
                                          <p:spTgt spid="38"/>
                                        </p:tgtEl>
                                        <p:attrNameLst>
                                          <p:attrName>ppt_x</p:attrName>
                                        </p:attrNameLst>
                                      </p:cBhvr>
                                      <p:tavLst>
                                        <p:tav tm="0">
                                          <p:val>
                                            <p:strVal val="#ppt_x"/>
                                          </p:val>
                                        </p:tav>
                                        <p:tav tm="100000">
                                          <p:val>
                                            <p:strVal val="#ppt_x"/>
                                          </p:val>
                                        </p:tav>
                                      </p:tavLst>
                                    </p:anim>
                                    <p:anim calcmode="lin" valueType="num">
                                      <p:cBhvr>
                                        <p:cTn id="102" dur="1000" fill="hold"/>
                                        <p:tgtEl>
                                          <p:spTgt spid="38"/>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fade">
                                      <p:cBhvr>
                                        <p:cTn id="105" dur="1000"/>
                                        <p:tgtEl>
                                          <p:spTgt spid="43"/>
                                        </p:tgtEl>
                                      </p:cBhvr>
                                    </p:animEffect>
                                    <p:anim calcmode="lin" valueType="num">
                                      <p:cBhvr>
                                        <p:cTn id="106" dur="1000" fill="hold"/>
                                        <p:tgtEl>
                                          <p:spTgt spid="43"/>
                                        </p:tgtEl>
                                        <p:attrNameLst>
                                          <p:attrName>ppt_x</p:attrName>
                                        </p:attrNameLst>
                                      </p:cBhvr>
                                      <p:tavLst>
                                        <p:tav tm="0">
                                          <p:val>
                                            <p:strVal val="#ppt_x"/>
                                          </p:val>
                                        </p:tav>
                                        <p:tav tm="100000">
                                          <p:val>
                                            <p:strVal val="#ppt_x"/>
                                          </p:val>
                                        </p:tav>
                                      </p:tavLst>
                                    </p:anim>
                                    <p:anim calcmode="lin" valueType="num">
                                      <p:cBhvr>
                                        <p:cTn id="107" dur="1000" fill="hold"/>
                                        <p:tgtEl>
                                          <p:spTgt spid="43"/>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fade">
                                      <p:cBhvr>
                                        <p:cTn id="110" dur="1000"/>
                                        <p:tgtEl>
                                          <p:spTgt spid="44"/>
                                        </p:tgtEl>
                                      </p:cBhvr>
                                    </p:animEffect>
                                    <p:anim calcmode="lin" valueType="num">
                                      <p:cBhvr>
                                        <p:cTn id="111" dur="1000" fill="hold"/>
                                        <p:tgtEl>
                                          <p:spTgt spid="44"/>
                                        </p:tgtEl>
                                        <p:attrNameLst>
                                          <p:attrName>ppt_x</p:attrName>
                                        </p:attrNameLst>
                                      </p:cBhvr>
                                      <p:tavLst>
                                        <p:tav tm="0">
                                          <p:val>
                                            <p:strVal val="#ppt_x"/>
                                          </p:val>
                                        </p:tav>
                                        <p:tav tm="100000">
                                          <p:val>
                                            <p:strVal val="#ppt_x"/>
                                          </p:val>
                                        </p:tav>
                                      </p:tavLst>
                                    </p:anim>
                                    <p:anim calcmode="lin" valueType="num">
                                      <p:cBhvr>
                                        <p:cTn id="112" dur="1000" fill="hold"/>
                                        <p:tgtEl>
                                          <p:spTgt spid="44"/>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fade">
                                      <p:cBhvr>
                                        <p:cTn id="115" dur="1000"/>
                                        <p:tgtEl>
                                          <p:spTgt spid="45"/>
                                        </p:tgtEl>
                                      </p:cBhvr>
                                    </p:animEffect>
                                    <p:anim calcmode="lin" valueType="num">
                                      <p:cBhvr>
                                        <p:cTn id="116" dur="1000" fill="hold"/>
                                        <p:tgtEl>
                                          <p:spTgt spid="45"/>
                                        </p:tgtEl>
                                        <p:attrNameLst>
                                          <p:attrName>ppt_x</p:attrName>
                                        </p:attrNameLst>
                                      </p:cBhvr>
                                      <p:tavLst>
                                        <p:tav tm="0">
                                          <p:val>
                                            <p:strVal val="#ppt_x"/>
                                          </p:val>
                                        </p:tav>
                                        <p:tav tm="100000">
                                          <p:val>
                                            <p:strVal val="#ppt_x"/>
                                          </p:val>
                                        </p:tav>
                                      </p:tavLst>
                                    </p:anim>
                                    <p:anim calcmode="lin" valueType="num">
                                      <p:cBhvr>
                                        <p:cTn id="11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childTnLst>
                                    <p:set>
                                      <p:cBhvr>
                                        <p:cTn id="121" dur="1" fill="hold">
                                          <p:stCondLst>
                                            <p:cond delay="0"/>
                                          </p:stCondLst>
                                        </p:cTn>
                                        <p:tgtEl>
                                          <p:spTgt spid="46"/>
                                        </p:tgtEl>
                                        <p:attrNameLst>
                                          <p:attrName>style.visibility</p:attrName>
                                        </p:attrNameLst>
                                      </p:cBhvr>
                                      <p:to>
                                        <p:strVal val="visible"/>
                                      </p:to>
                                    </p:set>
                                    <p:animEffect transition="in" filter="fade">
                                      <p:cBhvr>
                                        <p:cTn id="122" dur="1000"/>
                                        <p:tgtEl>
                                          <p:spTgt spid="46"/>
                                        </p:tgtEl>
                                      </p:cBhvr>
                                    </p:animEffect>
                                    <p:anim calcmode="lin" valueType="num">
                                      <p:cBhvr>
                                        <p:cTn id="123" dur="1000" fill="hold"/>
                                        <p:tgtEl>
                                          <p:spTgt spid="46"/>
                                        </p:tgtEl>
                                        <p:attrNameLst>
                                          <p:attrName>ppt_x</p:attrName>
                                        </p:attrNameLst>
                                      </p:cBhvr>
                                      <p:tavLst>
                                        <p:tav tm="0">
                                          <p:val>
                                            <p:strVal val="#ppt_x"/>
                                          </p:val>
                                        </p:tav>
                                        <p:tav tm="100000">
                                          <p:val>
                                            <p:strVal val="#ppt_x"/>
                                          </p:val>
                                        </p:tav>
                                      </p:tavLst>
                                    </p:anim>
                                    <p:anim calcmode="lin" valueType="num">
                                      <p:cBhvr>
                                        <p:cTn id="12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42" presetClass="entr" presetSubtype="0" fill="hold" grpId="0" nodeType="clickEffect">
                                  <p:stCondLst>
                                    <p:cond delay="0"/>
                                  </p:stCondLst>
                                  <p:childTnLst>
                                    <p:set>
                                      <p:cBhvr>
                                        <p:cTn id="128" dur="1" fill="hold">
                                          <p:stCondLst>
                                            <p:cond delay="0"/>
                                          </p:stCondLst>
                                        </p:cTn>
                                        <p:tgtEl>
                                          <p:spTgt spid="47"/>
                                        </p:tgtEl>
                                        <p:attrNameLst>
                                          <p:attrName>style.visibility</p:attrName>
                                        </p:attrNameLst>
                                      </p:cBhvr>
                                      <p:to>
                                        <p:strVal val="visible"/>
                                      </p:to>
                                    </p:set>
                                    <p:animEffect transition="in" filter="fade">
                                      <p:cBhvr>
                                        <p:cTn id="129" dur="1000"/>
                                        <p:tgtEl>
                                          <p:spTgt spid="47"/>
                                        </p:tgtEl>
                                      </p:cBhvr>
                                    </p:animEffect>
                                    <p:anim calcmode="lin" valueType="num">
                                      <p:cBhvr>
                                        <p:cTn id="130" dur="1000" fill="hold"/>
                                        <p:tgtEl>
                                          <p:spTgt spid="47"/>
                                        </p:tgtEl>
                                        <p:attrNameLst>
                                          <p:attrName>ppt_x</p:attrName>
                                        </p:attrNameLst>
                                      </p:cBhvr>
                                      <p:tavLst>
                                        <p:tav tm="0">
                                          <p:val>
                                            <p:strVal val="#ppt_x"/>
                                          </p:val>
                                        </p:tav>
                                        <p:tav tm="100000">
                                          <p:val>
                                            <p:strVal val="#ppt_x"/>
                                          </p:val>
                                        </p:tav>
                                      </p:tavLst>
                                    </p:anim>
                                    <p:anim calcmode="lin" valueType="num">
                                      <p:cBhvr>
                                        <p:cTn id="131"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42" presetClass="entr" presetSubtype="0" fill="hold" grpId="0" nodeType="clickEffect">
                                  <p:stCondLst>
                                    <p:cond delay="0"/>
                                  </p:stCondLst>
                                  <p:childTnLst>
                                    <p:set>
                                      <p:cBhvr>
                                        <p:cTn id="135" dur="1" fill="hold">
                                          <p:stCondLst>
                                            <p:cond delay="0"/>
                                          </p:stCondLst>
                                        </p:cTn>
                                        <p:tgtEl>
                                          <p:spTgt spid="33"/>
                                        </p:tgtEl>
                                        <p:attrNameLst>
                                          <p:attrName>style.visibility</p:attrName>
                                        </p:attrNameLst>
                                      </p:cBhvr>
                                      <p:to>
                                        <p:strVal val="visible"/>
                                      </p:to>
                                    </p:set>
                                    <p:animEffect transition="in" filter="fade">
                                      <p:cBhvr>
                                        <p:cTn id="136" dur="1000"/>
                                        <p:tgtEl>
                                          <p:spTgt spid="33"/>
                                        </p:tgtEl>
                                      </p:cBhvr>
                                    </p:animEffect>
                                    <p:anim calcmode="lin" valueType="num">
                                      <p:cBhvr>
                                        <p:cTn id="137" dur="1000" fill="hold"/>
                                        <p:tgtEl>
                                          <p:spTgt spid="33"/>
                                        </p:tgtEl>
                                        <p:attrNameLst>
                                          <p:attrName>ppt_x</p:attrName>
                                        </p:attrNameLst>
                                      </p:cBhvr>
                                      <p:tavLst>
                                        <p:tav tm="0">
                                          <p:val>
                                            <p:strVal val="#ppt_x"/>
                                          </p:val>
                                        </p:tav>
                                        <p:tav tm="100000">
                                          <p:val>
                                            <p:strVal val="#ppt_x"/>
                                          </p:val>
                                        </p:tav>
                                      </p:tavLst>
                                    </p:anim>
                                    <p:anim calcmode="lin" valueType="num">
                                      <p:cBhvr>
                                        <p:cTn id="13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42" presetClass="entr" presetSubtype="0" fill="hold" grpId="0" nodeType="clickEffect">
                                  <p:stCondLst>
                                    <p:cond delay="0"/>
                                  </p:stCondLst>
                                  <p:childTnLst>
                                    <p:set>
                                      <p:cBhvr>
                                        <p:cTn id="142" dur="1" fill="hold">
                                          <p:stCondLst>
                                            <p:cond delay="0"/>
                                          </p:stCondLst>
                                        </p:cTn>
                                        <p:tgtEl>
                                          <p:spTgt spid="49"/>
                                        </p:tgtEl>
                                        <p:attrNameLst>
                                          <p:attrName>style.visibility</p:attrName>
                                        </p:attrNameLst>
                                      </p:cBhvr>
                                      <p:to>
                                        <p:strVal val="visible"/>
                                      </p:to>
                                    </p:set>
                                    <p:animEffect transition="in" filter="fade">
                                      <p:cBhvr>
                                        <p:cTn id="143" dur="1000"/>
                                        <p:tgtEl>
                                          <p:spTgt spid="49"/>
                                        </p:tgtEl>
                                      </p:cBhvr>
                                    </p:animEffect>
                                    <p:anim calcmode="lin" valueType="num">
                                      <p:cBhvr>
                                        <p:cTn id="144" dur="1000" fill="hold"/>
                                        <p:tgtEl>
                                          <p:spTgt spid="49"/>
                                        </p:tgtEl>
                                        <p:attrNameLst>
                                          <p:attrName>ppt_x</p:attrName>
                                        </p:attrNameLst>
                                      </p:cBhvr>
                                      <p:tavLst>
                                        <p:tav tm="0">
                                          <p:val>
                                            <p:strVal val="#ppt_x"/>
                                          </p:val>
                                        </p:tav>
                                        <p:tav tm="100000">
                                          <p:val>
                                            <p:strVal val="#ppt_x"/>
                                          </p:val>
                                        </p:tav>
                                      </p:tavLst>
                                    </p:anim>
                                    <p:anim calcmode="lin" valueType="num">
                                      <p:cBhvr>
                                        <p:cTn id="14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50"/>
                                        </p:tgtEl>
                                        <p:attrNameLst>
                                          <p:attrName>style.visibility</p:attrName>
                                        </p:attrNameLst>
                                      </p:cBhvr>
                                      <p:to>
                                        <p:strVal val="visible"/>
                                      </p:to>
                                    </p:set>
                                    <p:animEffect transition="in" filter="fade">
                                      <p:cBhvr>
                                        <p:cTn id="150" dur="1000"/>
                                        <p:tgtEl>
                                          <p:spTgt spid="50"/>
                                        </p:tgtEl>
                                      </p:cBhvr>
                                    </p:animEffect>
                                    <p:anim calcmode="lin" valueType="num">
                                      <p:cBhvr>
                                        <p:cTn id="151" dur="1000" fill="hold"/>
                                        <p:tgtEl>
                                          <p:spTgt spid="50"/>
                                        </p:tgtEl>
                                        <p:attrNameLst>
                                          <p:attrName>ppt_x</p:attrName>
                                        </p:attrNameLst>
                                      </p:cBhvr>
                                      <p:tavLst>
                                        <p:tav tm="0">
                                          <p:val>
                                            <p:strVal val="#ppt_x"/>
                                          </p:val>
                                        </p:tav>
                                        <p:tav tm="100000">
                                          <p:val>
                                            <p:strVal val="#ppt_x"/>
                                          </p:val>
                                        </p:tav>
                                      </p:tavLst>
                                    </p:anim>
                                    <p:anim calcmode="lin" valueType="num">
                                      <p:cBhvr>
                                        <p:cTn id="152"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42" presetClass="entr" presetSubtype="0" fill="hold" grpId="0" nodeType="clickEffect">
                                  <p:stCondLst>
                                    <p:cond delay="0"/>
                                  </p:stCondLst>
                                  <p:childTnLst>
                                    <p:set>
                                      <p:cBhvr>
                                        <p:cTn id="156" dur="1" fill="hold">
                                          <p:stCondLst>
                                            <p:cond delay="0"/>
                                          </p:stCondLst>
                                        </p:cTn>
                                        <p:tgtEl>
                                          <p:spTgt spid="51"/>
                                        </p:tgtEl>
                                        <p:attrNameLst>
                                          <p:attrName>style.visibility</p:attrName>
                                        </p:attrNameLst>
                                      </p:cBhvr>
                                      <p:to>
                                        <p:strVal val="visible"/>
                                      </p:to>
                                    </p:set>
                                    <p:animEffect transition="in" filter="fade">
                                      <p:cBhvr>
                                        <p:cTn id="157" dur="1000"/>
                                        <p:tgtEl>
                                          <p:spTgt spid="51"/>
                                        </p:tgtEl>
                                      </p:cBhvr>
                                    </p:animEffect>
                                    <p:anim calcmode="lin" valueType="num">
                                      <p:cBhvr>
                                        <p:cTn id="158" dur="1000" fill="hold"/>
                                        <p:tgtEl>
                                          <p:spTgt spid="51"/>
                                        </p:tgtEl>
                                        <p:attrNameLst>
                                          <p:attrName>ppt_x</p:attrName>
                                        </p:attrNameLst>
                                      </p:cBhvr>
                                      <p:tavLst>
                                        <p:tav tm="0">
                                          <p:val>
                                            <p:strVal val="#ppt_x"/>
                                          </p:val>
                                        </p:tav>
                                        <p:tav tm="100000">
                                          <p:val>
                                            <p:strVal val="#ppt_x"/>
                                          </p:val>
                                        </p:tav>
                                      </p:tavLst>
                                    </p:anim>
                                    <p:anim calcmode="lin" valueType="num">
                                      <p:cBhvr>
                                        <p:cTn id="15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10" presetClass="entr" presetSubtype="0" fill="hold" nodeType="clickEffect">
                                  <p:stCondLst>
                                    <p:cond delay="0"/>
                                  </p:stCondLst>
                                  <p:childTnLst>
                                    <p:set>
                                      <p:cBhvr>
                                        <p:cTn id="163" dur="1" fill="hold">
                                          <p:stCondLst>
                                            <p:cond delay="0"/>
                                          </p:stCondLst>
                                        </p:cTn>
                                        <p:tgtEl>
                                          <p:spTgt spid="53"/>
                                        </p:tgtEl>
                                        <p:attrNameLst>
                                          <p:attrName>style.visibility</p:attrName>
                                        </p:attrNameLst>
                                      </p:cBhvr>
                                      <p:to>
                                        <p:strVal val="visible"/>
                                      </p:to>
                                    </p:set>
                                    <p:animEffect transition="in" filter="fade">
                                      <p:cBhvr>
                                        <p:cTn id="164" dur="500"/>
                                        <p:tgtEl>
                                          <p:spTgt spid="53"/>
                                        </p:tgtEl>
                                      </p:cBhvr>
                                    </p:animEffect>
                                  </p:childTnLst>
                                </p:cTn>
                              </p:par>
                            </p:childTnLst>
                          </p:cTn>
                        </p:par>
                      </p:childTnLst>
                    </p:cTn>
                  </p:par>
                  <p:par>
                    <p:cTn id="165" fill="hold">
                      <p:stCondLst>
                        <p:cond delay="indefinite"/>
                      </p:stCondLst>
                      <p:childTnLst>
                        <p:par>
                          <p:cTn id="166" fill="hold">
                            <p:stCondLst>
                              <p:cond delay="0"/>
                            </p:stCondLst>
                            <p:childTnLst>
                              <p:par>
                                <p:cTn id="167" presetID="42" presetClass="entr" presetSubtype="0" fill="hold" grpId="0" nodeType="clickEffect">
                                  <p:stCondLst>
                                    <p:cond delay="0"/>
                                  </p:stCondLst>
                                  <p:childTnLst>
                                    <p:set>
                                      <p:cBhvr>
                                        <p:cTn id="168" dur="1" fill="hold">
                                          <p:stCondLst>
                                            <p:cond delay="0"/>
                                          </p:stCondLst>
                                        </p:cTn>
                                        <p:tgtEl>
                                          <p:spTgt spid="52"/>
                                        </p:tgtEl>
                                        <p:attrNameLst>
                                          <p:attrName>style.visibility</p:attrName>
                                        </p:attrNameLst>
                                      </p:cBhvr>
                                      <p:to>
                                        <p:strVal val="visible"/>
                                      </p:to>
                                    </p:set>
                                    <p:animEffect transition="in" filter="fade">
                                      <p:cBhvr>
                                        <p:cTn id="169" dur="1000"/>
                                        <p:tgtEl>
                                          <p:spTgt spid="52"/>
                                        </p:tgtEl>
                                      </p:cBhvr>
                                    </p:animEffect>
                                    <p:anim calcmode="lin" valueType="num">
                                      <p:cBhvr>
                                        <p:cTn id="170" dur="1000" fill="hold"/>
                                        <p:tgtEl>
                                          <p:spTgt spid="52"/>
                                        </p:tgtEl>
                                        <p:attrNameLst>
                                          <p:attrName>ppt_x</p:attrName>
                                        </p:attrNameLst>
                                      </p:cBhvr>
                                      <p:tavLst>
                                        <p:tav tm="0">
                                          <p:val>
                                            <p:strVal val="#ppt_x"/>
                                          </p:val>
                                        </p:tav>
                                        <p:tav tm="100000">
                                          <p:val>
                                            <p:strVal val="#ppt_x"/>
                                          </p:val>
                                        </p:tav>
                                      </p:tavLst>
                                    </p:anim>
                                    <p:anim calcmode="lin" valueType="num">
                                      <p:cBhvr>
                                        <p:cTn id="17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3" grpId="0" animBg="1"/>
      <p:bldP spid="15" grpId="0" animBg="1"/>
      <p:bldP spid="17" grpId="0" animBg="1"/>
      <p:bldP spid="19" grpId="0" animBg="1"/>
      <p:bldP spid="21" grpId="0" animBg="1"/>
      <p:bldP spid="27" grpId="0" animBg="1"/>
      <p:bldP spid="28" grpId="0" animBg="1"/>
      <p:bldP spid="29" grpId="0" animBg="1"/>
      <p:bldP spid="31" grpId="0" animBg="1"/>
      <p:bldP spid="32" grpId="0"/>
      <p:bldP spid="33" grpId="0"/>
      <p:bldP spid="38" grpId="0"/>
      <p:bldP spid="42" grpId="0"/>
      <p:bldP spid="43" grpId="0"/>
      <p:bldP spid="44" grpId="0"/>
      <p:bldP spid="45" grpId="0"/>
      <p:bldP spid="46" grpId="0"/>
      <p:bldP spid="47" grpId="0"/>
      <p:bldP spid="49" grpId="0"/>
      <p:bldP spid="50" grpId="0"/>
      <p:bldP spid="51"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树链剖分</a:t>
            </a:r>
            <a:endParaRPr lang="zh-CN" altLang="en-US" dirty="0"/>
          </a:p>
        </p:txBody>
      </p:sp>
      <p:sp>
        <p:nvSpPr>
          <p:cNvPr id="3" name="内容占位符 2"/>
          <p:cNvSpPr>
            <a:spLocks noGrp="1"/>
          </p:cNvSpPr>
          <p:nvPr>
            <p:ph idx="1"/>
          </p:nvPr>
        </p:nvSpPr>
        <p:spPr/>
        <p:txBody>
          <a:bodyPr/>
          <a:lstStyle/>
          <a:p>
            <a:r>
              <a:rPr lang="zh-CN" altLang="en-US" dirty="0"/>
              <a:t>树链剖分是强大的解决树上问题的工具。</a:t>
            </a:r>
            <a:endParaRPr lang="en-US" altLang="zh-CN" dirty="0"/>
          </a:p>
          <a:p>
            <a:r>
              <a:rPr lang="zh-CN" altLang="en-US" dirty="0"/>
              <a:t>我们一般说的树链剖分，实际上都指重链剖分，后面还会讲到长链剖分。</a:t>
            </a:r>
            <a:endParaRPr lang="en-US" altLang="zh-CN" dirty="0"/>
          </a:p>
          <a:p>
            <a:r>
              <a:rPr lang="zh-CN" altLang="en-US" dirty="0"/>
              <a:t>有了它，我们便可以支持一些树上问题常见操作</a:t>
            </a:r>
            <a:r>
              <a:rPr lang="en-US" altLang="zh-CN" dirty="0"/>
              <a:t>——</a:t>
            </a:r>
            <a:endParaRPr lang="en-US" altLang="zh-CN" dirty="0"/>
          </a:p>
          <a:p>
            <a:r>
              <a:rPr lang="zh-CN" altLang="en-US" dirty="0"/>
              <a:t>修改一条路径的信息</a:t>
            </a:r>
            <a:endParaRPr lang="en-US" altLang="zh-CN" dirty="0"/>
          </a:p>
          <a:p>
            <a:r>
              <a:rPr lang="zh-CN" altLang="en-US" dirty="0"/>
              <a:t>询问一条路径的信息</a:t>
            </a:r>
            <a:endParaRPr lang="en-US" altLang="zh-CN" dirty="0"/>
          </a:p>
          <a:p>
            <a:endParaRPr lang="en-US" altLang="zh-CN" dirty="0"/>
          </a:p>
          <a:p>
            <a:r>
              <a:rPr lang="zh-CN" altLang="en-US" dirty="0"/>
              <a:t>我们逐渐展开介绍。</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单点修改</a:t>
            </a:r>
            <a:r>
              <a:rPr lang="en-US" altLang="zh-CN" dirty="0"/>
              <a:t>&amp;</a:t>
            </a:r>
            <a:r>
              <a:rPr lang="zh-CN" altLang="en-US" dirty="0"/>
              <a:t>查询</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a:bodyPr>
              <a:lstStyle/>
              <a:p>
                <a:pPr lvl="1"/>
                <a:r>
                  <a:rPr lang="zh-CN" altLang="en-US" sz="2800" dirty="0"/>
                  <a:t>考虑最简单的单点修改，用树链剖分是简单的。</a:t>
                </a:r>
                <a:endParaRPr lang="en-US" altLang="zh-CN" sz="2800" dirty="0"/>
              </a:p>
              <a:p>
                <a:pPr lvl="1"/>
                <a:r>
                  <a:rPr lang="zh-CN" altLang="en-US" sz="2800" dirty="0"/>
                  <a:t>要将</a:t>
                </a:r>
                <a:r>
                  <a:rPr lang="en-US" altLang="zh-CN" sz="2800" dirty="0"/>
                  <a:t>x</a:t>
                </a:r>
                <a:r>
                  <a:rPr lang="zh-CN" altLang="en-US" sz="2800" dirty="0"/>
                  <a:t>节点上的值修改，直接修改线段树上位置</a:t>
                </a:r>
                <a14:m>
                  <m:oMath xmlns:m="http://schemas.openxmlformats.org/officeDocument/2006/math">
                    <m:r>
                      <a:rPr lang="en-US" altLang="zh-CN" sz="2800" i="1" dirty="0" smtClean="0">
                        <a:latin typeface="Cambria Math" panose="02040503050406030204" pitchFamily="18" charset="0"/>
                      </a:rPr>
                      <m:t>𝐷𝐹𝑁</m:t>
                    </m:r>
                    <m:r>
                      <a:rPr lang="en-US" altLang="zh-CN" sz="2800" i="1" dirty="0" smtClean="0">
                        <a:latin typeface="Cambria Math" panose="02040503050406030204" pitchFamily="18" charset="0"/>
                      </a:rPr>
                      <m:t>[</m:t>
                    </m:r>
                    <m:r>
                      <a:rPr lang="en-US" altLang="zh-CN" sz="2800" i="1" dirty="0" smtClean="0">
                        <a:latin typeface="Cambria Math" panose="02040503050406030204" pitchFamily="18" charset="0"/>
                      </a:rPr>
                      <m:t>𝑥</m:t>
                    </m:r>
                    <m:r>
                      <a:rPr lang="en-US" altLang="zh-CN" sz="2800" i="1" dirty="0" smtClean="0">
                        <a:latin typeface="Cambria Math" panose="02040503050406030204" pitchFamily="18" charset="0"/>
                      </a:rPr>
                      <m:t>]</m:t>
                    </m:r>
                  </m:oMath>
                </a14:m>
                <a:r>
                  <a:rPr lang="zh-CN" altLang="en-US" sz="2800" dirty="0"/>
                  <a:t>即可</a:t>
                </a:r>
                <a:endParaRPr lang="en-US" altLang="zh-CN" sz="2800" dirty="0"/>
              </a:p>
              <a:p>
                <a:pPr lvl="1"/>
                <a:r>
                  <a:rPr lang="zh-CN" altLang="en-US" sz="2800" dirty="0"/>
                  <a:t>显然，查询单点也是容易的。</a:t>
                </a:r>
                <a:endParaRPr lang="en-US" altLang="zh-CN" sz="2800" dirty="0"/>
              </a:p>
              <a:p>
                <a:pPr lvl="1"/>
                <a:r>
                  <a:rPr lang="zh-CN" altLang="en-US" sz="2800" dirty="0"/>
                  <a:t>要查询</a:t>
                </a:r>
                <a14:m>
                  <m:oMath xmlns:m="http://schemas.openxmlformats.org/officeDocument/2006/math">
                    <m:r>
                      <a:rPr lang="en-US" altLang="zh-CN" sz="2800" i="1" dirty="0" smtClean="0">
                        <a:latin typeface="Cambria Math" panose="02040503050406030204" pitchFamily="18" charset="0"/>
                      </a:rPr>
                      <m:t>𝑥</m:t>
                    </m:r>
                  </m:oMath>
                </a14:m>
                <a:r>
                  <a:rPr lang="zh-CN" altLang="en-US" sz="2800" dirty="0"/>
                  <a:t>节点上的值，直接查询线段树上位置</a:t>
                </a:r>
                <a:r>
                  <a:rPr lang="en-US" altLang="zh-CN" sz="2800" dirty="0"/>
                  <a:t>DFN[x]</a:t>
                </a:r>
                <a:r>
                  <a:rPr lang="zh-CN" altLang="en-US" sz="2800" dirty="0"/>
                  <a:t>即可</a:t>
                </a:r>
                <a:endParaRPr lang="en-US" altLang="zh-CN" sz="2800" dirty="0"/>
              </a:p>
              <a:p>
                <a:pPr lvl="1"/>
                <a:endParaRPr lang="en-US" altLang="zh-CN" sz="2800" dirty="0"/>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316"/>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路径修改</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Autofit/>
              </a:bodyPr>
              <a:lstStyle/>
              <a:p>
                <a:pPr lvl="1"/>
                <a:r>
                  <a:rPr lang="zh-CN" altLang="en-US" sz="2400" dirty="0"/>
                  <a:t>将点</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至点</a:t>
                </a:r>
                <a14:m>
                  <m:oMath xmlns:m="http://schemas.openxmlformats.org/officeDocument/2006/math">
                    <m:r>
                      <a:rPr lang="en-US" altLang="zh-CN" sz="2400" i="1" dirty="0" smtClean="0">
                        <a:latin typeface="Cambria Math" panose="02040503050406030204" pitchFamily="18" charset="0"/>
                      </a:rPr>
                      <m:t>𝑦</m:t>
                    </m:r>
                  </m:oMath>
                </a14:m>
                <a:r>
                  <a:rPr lang="zh-CN" altLang="en-US" sz="2400" dirty="0"/>
                  <a:t>的路径上所有点修改，我们可以求出点</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和点</a:t>
                </a:r>
                <a14:m>
                  <m:oMath xmlns:m="http://schemas.openxmlformats.org/officeDocument/2006/math">
                    <m:r>
                      <a:rPr lang="en-US" altLang="zh-CN" sz="2400" i="1" dirty="0" smtClean="0">
                        <a:latin typeface="Cambria Math" panose="02040503050406030204" pitchFamily="18" charset="0"/>
                      </a:rPr>
                      <m:t>𝑦</m:t>
                    </m:r>
                  </m:oMath>
                </a14:m>
                <a:r>
                  <a:rPr lang="zh-CN" altLang="en-US" sz="2400" dirty="0"/>
                  <a:t>的</a:t>
                </a:r>
                <a14:m>
                  <m:oMath xmlns:m="http://schemas.openxmlformats.org/officeDocument/2006/math">
                    <m:r>
                      <a:rPr lang="en-US" altLang="zh-CN" sz="2400" i="1" dirty="0" smtClean="0">
                        <a:latin typeface="Cambria Math" panose="02040503050406030204" pitchFamily="18" charset="0"/>
                      </a:rPr>
                      <m:t>𝐿𝐶𝐴</m:t>
                    </m:r>
                  </m:oMath>
                </a14:m>
                <a:r>
                  <a:rPr lang="zh-CN" altLang="en-US" sz="2400" dirty="0"/>
                  <a:t>，设为</a:t>
                </a:r>
                <a:r>
                  <a:rPr lang="en-US" altLang="zh-CN" sz="2400" dirty="0"/>
                  <a:t>z</a:t>
                </a:r>
                <a:endParaRPr lang="en-US" altLang="zh-CN" sz="2400" dirty="0"/>
              </a:p>
              <a:p>
                <a:pPr lvl="1"/>
                <a:r>
                  <a:rPr lang="en-US" altLang="zh-CN" sz="2400" dirty="0"/>
                  <a:t>1.</a:t>
                </a:r>
                <a:r>
                  <a:rPr lang="zh-CN" altLang="en-US" sz="2400" dirty="0"/>
                  <a:t>判断</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与</a:t>
                </a:r>
                <a14:m>
                  <m:oMath xmlns:m="http://schemas.openxmlformats.org/officeDocument/2006/math">
                    <m:r>
                      <a:rPr lang="en-US" altLang="zh-CN" sz="2400" i="1" dirty="0" smtClean="0">
                        <a:latin typeface="Cambria Math" panose="02040503050406030204" pitchFamily="18" charset="0"/>
                      </a:rPr>
                      <m:t>𝑧</m:t>
                    </m:r>
                  </m:oMath>
                </a14:m>
                <a:r>
                  <a:rPr lang="zh-CN" altLang="en-US" sz="2400" dirty="0"/>
                  <a:t>是否在同一条重链上，如果是，则跳转步骤</a:t>
                </a:r>
                <a:r>
                  <a:rPr lang="en-US" altLang="zh-CN" sz="2400" dirty="0"/>
                  <a:t>5</a:t>
                </a:r>
                <a:r>
                  <a:rPr lang="zh-CN" altLang="en-US" sz="2400" dirty="0"/>
                  <a:t>，否则执行步骤</a:t>
                </a:r>
                <a:r>
                  <a:rPr lang="en-US" altLang="zh-CN" sz="2400" dirty="0"/>
                  <a:t>2</a:t>
                </a:r>
                <a:endParaRPr lang="en-US" altLang="zh-CN" sz="2400" dirty="0"/>
              </a:p>
              <a:p>
                <a:pPr lvl="1"/>
                <a:r>
                  <a:rPr lang="en-US" altLang="zh-CN" sz="2400" dirty="0"/>
                  <a:t>2.</a:t>
                </a:r>
                <a:r>
                  <a:rPr lang="zh-CN" altLang="en-US" sz="2400" dirty="0"/>
                  <a:t>将</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至</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所在重链最高点的路径所有点修改（这些点</a:t>
                </a:r>
                <a14:m>
                  <m:oMath xmlns:m="http://schemas.openxmlformats.org/officeDocument/2006/math">
                    <m:r>
                      <a:rPr lang="en-US" altLang="zh-CN" sz="2400" i="1" dirty="0" smtClean="0">
                        <a:latin typeface="Cambria Math" panose="02040503050406030204" pitchFamily="18" charset="0"/>
                      </a:rPr>
                      <m:t>𝐷𝐹𝑆</m:t>
                    </m:r>
                  </m:oMath>
                </a14:m>
                <a:r>
                  <a:rPr lang="zh-CN" altLang="en-US" sz="2400" dirty="0"/>
                  <a:t>序是连续的）</a:t>
                </a:r>
                <a:endParaRPr lang="en-US" altLang="zh-CN" sz="2400" dirty="0"/>
              </a:p>
              <a:p>
                <a:pPr lvl="1"/>
                <a:r>
                  <a:rPr lang="en-US" altLang="zh-CN" sz="2400" dirty="0"/>
                  <a:t>3.</a:t>
                </a:r>
                <a:r>
                  <a:rPr lang="zh-CN" altLang="en-US" sz="2400" dirty="0"/>
                  <a:t>将</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赋值为</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所在重链最高点的父亲节点</a:t>
                </a:r>
                <a:endParaRPr lang="en-US" altLang="zh-CN" sz="2400" dirty="0"/>
              </a:p>
              <a:p>
                <a:pPr lvl="1"/>
                <a:r>
                  <a:rPr lang="en-US" altLang="zh-CN" sz="2400" dirty="0"/>
                  <a:t>4.</a:t>
                </a:r>
                <a:r>
                  <a:rPr lang="zh-CN" altLang="en-US" sz="2400" dirty="0"/>
                  <a:t>返回步骤</a:t>
                </a:r>
                <a:r>
                  <a:rPr lang="en-US" altLang="zh-CN" sz="2400" dirty="0"/>
                  <a:t>1</a:t>
                </a:r>
                <a:endParaRPr lang="en-US" altLang="zh-CN" sz="2400" dirty="0"/>
              </a:p>
              <a:p>
                <a:pPr lvl="1"/>
                <a:r>
                  <a:rPr lang="en-US" altLang="zh-CN" sz="2400" dirty="0"/>
                  <a:t>5.</a:t>
                </a:r>
                <a:r>
                  <a:rPr lang="zh-CN" altLang="en-US" sz="2400" dirty="0"/>
                  <a:t>将</a:t>
                </a:r>
                <a14:m>
                  <m:oMath xmlns:m="http://schemas.openxmlformats.org/officeDocument/2006/math">
                    <m:r>
                      <a:rPr lang="en-US" altLang="zh-CN" sz="2400" i="1" dirty="0" smtClean="0">
                        <a:latin typeface="Cambria Math" panose="02040503050406030204" pitchFamily="18" charset="0"/>
                      </a:rPr>
                      <m:t>𝑥</m:t>
                    </m:r>
                  </m:oMath>
                </a14:m>
                <a:r>
                  <a:rPr lang="zh-CN" altLang="en-US" sz="2400" dirty="0"/>
                  <a:t>至</a:t>
                </a:r>
                <a14:m>
                  <m:oMath xmlns:m="http://schemas.openxmlformats.org/officeDocument/2006/math">
                    <m:r>
                      <a:rPr lang="en-US" altLang="zh-CN" sz="2400" i="1" dirty="0" smtClean="0">
                        <a:latin typeface="Cambria Math" panose="02040503050406030204" pitchFamily="18" charset="0"/>
                      </a:rPr>
                      <m:t>𝑧</m:t>
                    </m:r>
                  </m:oMath>
                </a14:m>
                <a:r>
                  <a:rPr lang="zh-CN" altLang="en-US" sz="2400" dirty="0"/>
                  <a:t>的路径所有点修改（这些点</a:t>
                </a:r>
                <a14:m>
                  <m:oMath xmlns:m="http://schemas.openxmlformats.org/officeDocument/2006/math">
                    <m:r>
                      <a:rPr lang="en-US" altLang="zh-CN" sz="2400" i="1" dirty="0" smtClean="0">
                        <a:latin typeface="Cambria Math" panose="02040503050406030204" pitchFamily="18" charset="0"/>
                      </a:rPr>
                      <m:t>𝐷𝐹𝑆</m:t>
                    </m:r>
                  </m:oMath>
                </a14:m>
                <a:r>
                  <a:rPr lang="zh-CN" altLang="en-US" sz="2400" dirty="0"/>
                  <a:t>序是连续的）</a:t>
                </a:r>
                <a:endParaRPr lang="en-US" altLang="zh-CN" sz="2400" dirty="0"/>
              </a:p>
              <a:p>
                <a:pPr lvl="1"/>
                <a:r>
                  <a:rPr lang="zh-CN" altLang="en-US" sz="2400" dirty="0"/>
                  <a:t>对</a:t>
                </a:r>
                <a14:m>
                  <m:oMath xmlns:m="http://schemas.openxmlformats.org/officeDocument/2006/math">
                    <m:r>
                      <a:rPr lang="en-US" altLang="zh-CN" sz="2400" i="1" dirty="0" smtClean="0">
                        <a:latin typeface="Cambria Math" panose="02040503050406030204" pitchFamily="18" charset="0"/>
                      </a:rPr>
                      <m:t>𝑦</m:t>
                    </m:r>
                  </m:oMath>
                </a14:m>
                <a:r>
                  <a:rPr lang="zh-CN" altLang="en-US" sz="2400" dirty="0"/>
                  <a:t>也执行相似的操作</a:t>
                </a:r>
                <a:endParaRPr lang="en-US" altLang="zh-CN" sz="2400" dirty="0"/>
              </a:p>
              <a:p>
                <a:pPr lvl="1"/>
                <a:r>
                  <a:rPr lang="zh-CN" altLang="en-US" sz="2400" dirty="0">
                    <a:solidFill>
                      <a:srgbClr val="FF0000"/>
                    </a:solidFill>
                  </a:rPr>
                  <a:t>注意：最后是将</a:t>
                </a:r>
                <a14:m>
                  <m:oMath xmlns:m="http://schemas.openxmlformats.org/officeDocument/2006/math">
                    <m:r>
                      <a:rPr lang="en-US" altLang="zh-CN" sz="2400" i="1" dirty="0" smtClean="0">
                        <a:solidFill>
                          <a:srgbClr val="FF0000"/>
                        </a:solidFill>
                        <a:latin typeface="Cambria Math" panose="02040503050406030204" pitchFamily="18" charset="0"/>
                      </a:rPr>
                      <m:t>𝑦</m:t>
                    </m:r>
                  </m:oMath>
                </a14:m>
                <a:r>
                  <a:rPr lang="zh-CN" altLang="en-US" sz="2400" dirty="0">
                    <a:solidFill>
                      <a:srgbClr val="FF0000"/>
                    </a:solidFill>
                  </a:rPr>
                  <a:t>至</a:t>
                </a:r>
                <a14:m>
                  <m:oMath xmlns:m="http://schemas.openxmlformats.org/officeDocument/2006/math">
                    <m:r>
                      <a:rPr lang="en-US" altLang="zh-CN" sz="2400" i="1" dirty="0" smtClean="0">
                        <a:solidFill>
                          <a:srgbClr val="FF0000"/>
                        </a:solidFill>
                        <a:latin typeface="Cambria Math" panose="02040503050406030204" pitchFamily="18" charset="0"/>
                      </a:rPr>
                      <m:t>𝑧</m:t>
                    </m:r>
                  </m:oMath>
                </a14:m>
                <a:r>
                  <a:rPr lang="zh-CN" altLang="en-US" sz="2400" dirty="0">
                    <a:solidFill>
                      <a:srgbClr val="FF0000"/>
                    </a:solidFill>
                  </a:rPr>
                  <a:t>的重儿子的路径上的节点修改（避免重复修改</a:t>
                </a:r>
                <a14:m>
                  <m:oMath xmlns:m="http://schemas.openxmlformats.org/officeDocument/2006/math">
                    <m:r>
                      <a:rPr lang="en-US" altLang="zh-CN" sz="2400" i="1" dirty="0" smtClean="0">
                        <a:solidFill>
                          <a:srgbClr val="FF0000"/>
                        </a:solidFill>
                        <a:latin typeface="Cambria Math" panose="02040503050406030204" pitchFamily="18" charset="0"/>
                      </a:rPr>
                      <m:t>𝑧</m:t>
                    </m:r>
                  </m:oMath>
                </a14:m>
                <a:r>
                  <a:rPr lang="zh-CN" altLang="en-US" sz="2400" dirty="0">
                    <a:solidFill>
                      <a:srgbClr val="FF0000"/>
                    </a:solidFill>
                  </a:rPr>
                  <a:t>点）</a:t>
                </a:r>
                <a:endParaRPr lang="zh-CN" altLang="en-US" sz="2400" dirty="0">
                  <a:solidFill>
                    <a:srgbClr val="FF0000"/>
                  </a:solidFill>
                </a:endParaRPr>
              </a:p>
            </p:txBody>
          </p:sp>
        </mc:Choice>
        <mc:Fallback>
          <p:sp>
            <p:nvSpPr>
              <p:cNvPr id="3" name="内容占位符 2"/>
              <p:cNvSpPr>
                <a:spLocks noRot="1" noChangeAspect="1" noMove="1" noResize="1" noEditPoints="1" noAdjustHandles="1" noChangeArrowheads="1" noChangeShapeType="1" noTextEdit="1"/>
              </p:cNvSpPr>
              <p:nvPr>
                <p:ph idx="1"/>
              </p:nvPr>
            </p:nvSpPr>
            <p:spPr>
              <a:blipFill rotWithShape="1">
                <a:blip r:embed="rId1"/>
                <a:stretch>
                  <a:fillRect l="-5" t="-284" r="-2535"/>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commondata" val="eyJoZGlkIjoiNzM0MDg3MmJjMWRkMzhjYjQ4NTU0YmMxZjJmOTE0ZTU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积分">
  <a:themeElements>
    <a:clrScheme name="积分">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积分">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积分">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0</TotalTime>
  <Words>5102</Words>
  <Application>WPS 演示</Application>
  <PresentationFormat>宽屏</PresentationFormat>
  <Paragraphs>281</Paragraphs>
  <Slides>30</Slides>
  <Notes>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30</vt:i4>
      </vt:variant>
    </vt:vector>
  </HeadingPairs>
  <TitlesOfParts>
    <vt:vector size="45" baseType="lpstr">
      <vt:lpstr>Arial</vt:lpstr>
      <vt:lpstr>宋体</vt:lpstr>
      <vt:lpstr>Wingdings</vt:lpstr>
      <vt:lpstr>Tw Cen MT</vt:lpstr>
      <vt:lpstr>Segoe Print</vt:lpstr>
      <vt:lpstr>Wingdings 3</vt:lpstr>
      <vt:lpstr>Symbol</vt:lpstr>
      <vt:lpstr>Cambria Math</vt:lpstr>
      <vt:lpstr>华文仿宋</vt:lpstr>
      <vt:lpstr>仿宋</vt:lpstr>
      <vt:lpstr>Tw Cen MT Condensed</vt:lpstr>
      <vt:lpstr>微软雅黑</vt:lpstr>
      <vt:lpstr>Arial Unicode MS</vt:lpstr>
      <vt:lpstr>Calibri</vt:lpstr>
      <vt:lpstr>积分</vt:lpstr>
      <vt:lpstr>树链剖分</vt:lpstr>
      <vt:lpstr>算法步骤</vt:lpstr>
      <vt:lpstr>步骤一</vt:lpstr>
      <vt:lpstr>步骤二</vt:lpstr>
      <vt:lpstr>步骤三</vt:lpstr>
      <vt:lpstr>算法步骤</vt:lpstr>
      <vt:lpstr>树链剖分</vt:lpstr>
      <vt:lpstr>单点修改&amp;查询</vt:lpstr>
      <vt:lpstr>路径修改</vt:lpstr>
      <vt:lpstr>路径修改</vt:lpstr>
      <vt:lpstr>路径查询</vt:lpstr>
      <vt:lpstr>路径修改&amp;查询</vt:lpstr>
      <vt:lpstr>时间复杂度及其证明</vt:lpstr>
      <vt:lpstr>时间复杂度及其证明</vt:lpstr>
      <vt:lpstr>时间复杂度及其证明</vt:lpstr>
      <vt:lpstr>[ZJOI2008][BZOJ1036]树的统计</vt:lpstr>
      <vt:lpstr>[LNOI2014][BZOJ3626]LCA</vt:lpstr>
      <vt:lpstr>[LNOI2014][BZOJ3626]LCA</vt:lpstr>
      <vt:lpstr>[bzoj1969][AHOI2005]LANE 航线规划</vt:lpstr>
      <vt:lpstr>[bzoj1969][AHOI2005]LANE 航线规划</vt:lpstr>
      <vt:lpstr>Dsu on tree</vt:lpstr>
      <vt:lpstr>Dsu on tree</vt:lpstr>
      <vt:lpstr>[bzoj3531][SDOI2014]旅行</vt:lpstr>
      <vt:lpstr>长链剖分</vt:lpstr>
      <vt:lpstr>求k级祖先</vt:lpstr>
      <vt:lpstr>和深度相关的树上问题</vt:lpstr>
      <vt:lpstr>和深度相关的树上问题</vt:lpstr>
      <vt:lpstr>[bzoj4543]Hotel</vt:lpstr>
      <vt:lpstr>[bzoj4543]Hotel</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树的分治算法</dc:title>
  <dc:creator>Crazy</dc:creator>
  <cp:lastModifiedBy>5301</cp:lastModifiedBy>
  <cp:revision>315</cp:revision>
  <dcterms:created xsi:type="dcterms:W3CDTF">2015-07-22T04:23:00Z</dcterms:created>
  <dcterms:modified xsi:type="dcterms:W3CDTF">2024-09-24T10:49:22Z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2052-12.1.0.16120</vt:lpwstr>
  </property>
  <property fmtid="{D5CDD505-2E9C-101B-9397-08002B2CF9AE}" pid="3" name="ICV">
    <vt:lpwstr>C386A62C8A664807918F0DA2683EA933_12</vt:lpwstr>
  </property>
</Properties>
</file>