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notesMasterIdLst>
    <p:notesMasterId r:id="rId51"/>
  </p:notesMasterIdLst>
  <p:sldIdLst>
    <p:sldId id="256" r:id="rId2"/>
    <p:sldId id="267" r:id="rId3"/>
    <p:sldId id="268" r:id="rId4"/>
    <p:sldId id="269" r:id="rId5"/>
    <p:sldId id="270" r:id="rId6"/>
    <p:sldId id="257" r:id="rId7"/>
    <p:sldId id="261" r:id="rId8"/>
    <p:sldId id="286" r:id="rId9"/>
    <p:sldId id="262" r:id="rId10"/>
    <p:sldId id="263" r:id="rId11"/>
    <p:sldId id="264" r:id="rId12"/>
    <p:sldId id="265" r:id="rId13"/>
    <p:sldId id="266" r:id="rId14"/>
    <p:sldId id="275" r:id="rId15"/>
    <p:sldId id="277" r:id="rId16"/>
    <p:sldId id="278" r:id="rId17"/>
    <p:sldId id="280" r:id="rId18"/>
    <p:sldId id="281" r:id="rId19"/>
    <p:sldId id="282" r:id="rId20"/>
    <p:sldId id="283" r:id="rId21"/>
    <p:sldId id="279" r:id="rId22"/>
    <p:sldId id="284" r:id="rId23"/>
    <p:sldId id="285" r:id="rId24"/>
    <p:sldId id="287" r:id="rId25"/>
    <p:sldId id="288" r:id="rId26"/>
    <p:sldId id="289" r:id="rId27"/>
    <p:sldId id="306" r:id="rId28"/>
    <p:sldId id="303" r:id="rId29"/>
    <p:sldId id="290" r:id="rId30"/>
    <p:sldId id="291" r:id="rId31"/>
    <p:sldId id="304" r:id="rId32"/>
    <p:sldId id="305" r:id="rId33"/>
    <p:sldId id="292" r:id="rId34"/>
    <p:sldId id="293" r:id="rId35"/>
    <p:sldId id="294" r:id="rId36"/>
    <p:sldId id="307" r:id="rId37"/>
    <p:sldId id="295" r:id="rId38"/>
    <p:sldId id="296" r:id="rId39"/>
    <p:sldId id="297" r:id="rId40"/>
    <p:sldId id="298" r:id="rId41"/>
    <p:sldId id="299" r:id="rId42"/>
    <p:sldId id="300" r:id="rId43"/>
    <p:sldId id="301" r:id="rId44"/>
    <p:sldId id="302" r:id="rId45"/>
    <p:sldId id="271" r:id="rId46"/>
    <p:sldId id="272" r:id="rId47"/>
    <p:sldId id="273" r:id="rId48"/>
    <p:sldId id="274" r:id="rId49"/>
    <p:sldId id="258" r:id="rId50"/>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83622" autoAdjust="0"/>
  </p:normalViewPr>
  <p:slideViewPr>
    <p:cSldViewPr snapToGrid="0">
      <p:cViewPr varScale="1">
        <p:scale>
          <a:sx n="93" d="100"/>
          <a:sy n="93" d="100"/>
        </p:scale>
        <p:origin x="1134" y="90"/>
      </p:cViewPr>
      <p:guideLst/>
    </p:cSldViewPr>
  </p:slideViewPr>
  <p:notesTextViewPr>
    <p:cViewPr>
      <p:scale>
        <a:sx n="1" d="1"/>
        <a:sy n="1" d="1"/>
      </p:scale>
      <p:origin x="0" y="0"/>
    </p:cViewPr>
  </p:notesTextViewPr>
  <p:sorterViewPr>
    <p:cViewPr>
      <p:scale>
        <a:sx n="100" d="100"/>
        <a:sy n="100" d="100"/>
      </p:scale>
      <p:origin x="0" y="-3312"/>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424E66E-E7EA-4AAC-A443-3C9CDAA96A85}" type="datetimeFigureOut">
              <a:rPr lang="zh-CN" altLang="en-US" smtClean="0"/>
              <a:t>2023/12/21</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CA2283B-8939-4C85-95BF-714337A1BF8E}" type="slidenum">
              <a:rPr lang="zh-CN" altLang="en-US" smtClean="0"/>
              <a:t>‹#›</a:t>
            </a:fld>
            <a:endParaRPr lang="zh-CN" altLang="en-US"/>
          </a:p>
        </p:txBody>
      </p:sp>
    </p:spTree>
    <p:extLst>
      <p:ext uri="{BB962C8B-B14F-4D97-AF65-F5344CB8AC3E}">
        <p14:creationId xmlns:p14="http://schemas.microsoft.com/office/powerpoint/2010/main" val="29445580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smtClean="0"/>
              <a:t>第二个图：</a:t>
            </a:r>
            <a:r>
              <a:rPr lang="en-US" altLang="zh-CN" dirty="0" smtClean="0"/>
              <a:t>L1=7,2(n-1)-(L1-1)</a:t>
            </a:r>
            <a:r>
              <a:rPr lang="zh-CN" altLang="en-US" dirty="0" smtClean="0"/>
              <a:t>后重叠部分作为直径上的一部分边被减掉了一次，接下来将直径上的边权变成</a:t>
            </a:r>
            <a:r>
              <a:rPr lang="en-US" altLang="zh-CN" dirty="0" smtClean="0"/>
              <a:t>-1</a:t>
            </a:r>
            <a:r>
              <a:rPr lang="zh-CN" altLang="en-US" dirty="0" smtClean="0"/>
              <a:t>之后，再取直径，</a:t>
            </a:r>
            <a:r>
              <a:rPr lang="en-US" altLang="zh-CN" dirty="0" smtClean="0"/>
              <a:t>L2=5+(-1)</a:t>
            </a:r>
            <a:r>
              <a:rPr lang="zh-CN" altLang="en-US" dirty="0" smtClean="0"/>
              <a:t>，其中</a:t>
            </a:r>
            <a:r>
              <a:rPr lang="en-US" altLang="zh-CN" dirty="0" smtClean="0"/>
              <a:t>(-1)</a:t>
            </a:r>
            <a:r>
              <a:rPr lang="zh-CN" altLang="en-US" dirty="0" smtClean="0"/>
              <a:t>为重叠的那条边权，</a:t>
            </a:r>
            <a:endParaRPr lang="en-US" altLang="zh-CN" dirty="0" smtClean="0"/>
          </a:p>
          <a:p>
            <a:r>
              <a:rPr lang="zh-CN" altLang="en-US" dirty="0" smtClean="0"/>
              <a:t>结果为</a:t>
            </a:r>
            <a:r>
              <a:rPr lang="en-US" altLang="zh-CN" dirty="0" smtClean="0"/>
              <a:t>2(n-1)-(L1-1)-(5+(-1)-1)</a:t>
            </a:r>
            <a:r>
              <a:rPr lang="zh-CN" altLang="en-US" dirty="0" smtClean="0"/>
              <a:t>，此时重叠部分的边权</a:t>
            </a:r>
            <a:r>
              <a:rPr lang="en-US" altLang="zh-CN" dirty="0" smtClean="0"/>
              <a:t>(-1)</a:t>
            </a:r>
            <a:r>
              <a:rPr lang="zh-CN" altLang="en-US" dirty="0" smtClean="0"/>
              <a:t>负负得正，相当于又被加回来了。</a:t>
            </a:r>
            <a:endParaRPr lang="zh-CN" altLang="en-US" dirty="0"/>
          </a:p>
        </p:txBody>
      </p:sp>
      <p:sp>
        <p:nvSpPr>
          <p:cNvPr id="4" name="灯片编号占位符 3"/>
          <p:cNvSpPr>
            <a:spLocks noGrp="1"/>
          </p:cNvSpPr>
          <p:nvPr>
            <p:ph type="sldNum" sz="quarter" idx="10"/>
          </p:nvPr>
        </p:nvSpPr>
        <p:spPr/>
        <p:txBody>
          <a:bodyPr/>
          <a:lstStyle/>
          <a:p>
            <a:fld id="{4E6989DF-57A1-4771-97F3-91D0C8034F14}" type="slidenum">
              <a:rPr lang="zh-CN" altLang="en-US" smtClean="0"/>
              <a:t>35</a:t>
            </a:fld>
            <a:endParaRPr lang="zh-CN" altLang="en-US"/>
          </a:p>
        </p:txBody>
      </p:sp>
    </p:spTree>
    <p:extLst>
      <p:ext uri="{BB962C8B-B14F-4D97-AF65-F5344CB8AC3E}">
        <p14:creationId xmlns:p14="http://schemas.microsoft.com/office/powerpoint/2010/main" val="11691695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4E6989DF-57A1-4771-97F3-91D0C8034F14}" type="slidenum">
              <a:rPr lang="zh-CN" altLang="en-US" smtClean="0"/>
              <a:t>39</a:t>
            </a:fld>
            <a:endParaRPr lang="zh-CN" altLang="en-US"/>
          </a:p>
        </p:txBody>
      </p:sp>
    </p:spTree>
    <p:extLst>
      <p:ext uri="{BB962C8B-B14F-4D97-AF65-F5344CB8AC3E}">
        <p14:creationId xmlns:p14="http://schemas.microsoft.com/office/powerpoint/2010/main" val="38045195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smtClean="0"/>
              <a:t>RMQ</a:t>
            </a:r>
            <a:r>
              <a:rPr lang="zh-CN" altLang="en-US" dirty="0" smtClean="0"/>
              <a:t>问题：区间最值问题，本题可以使用 </a:t>
            </a:r>
            <a:r>
              <a:rPr lang="en-US" altLang="zh-CN" dirty="0" smtClean="0"/>
              <a:t>ST </a:t>
            </a:r>
            <a:r>
              <a:rPr lang="zh-CN" altLang="en-US" dirty="0" smtClean="0"/>
              <a:t>算法解决</a:t>
            </a:r>
            <a:endParaRPr lang="zh-CN" altLang="en-US" dirty="0"/>
          </a:p>
        </p:txBody>
      </p:sp>
      <p:sp>
        <p:nvSpPr>
          <p:cNvPr id="4" name="灯片编号占位符 3"/>
          <p:cNvSpPr>
            <a:spLocks noGrp="1"/>
          </p:cNvSpPr>
          <p:nvPr>
            <p:ph type="sldNum" sz="quarter" idx="10"/>
          </p:nvPr>
        </p:nvSpPr>
        <p:spPr/>
        <p:txBody>
          <a:bodyPr/>
          <a:lstStyle/>
          <a:p>
            <a:fld id="{4E6989DF-57A1-4771-97F3-91D0C8034F14}" type="slidenum">
              <a:rPr lang="zh-CN" altLang="en-US" smtClean="0"/>
              <a:t>42</a:t>
            </a:fld>
            <a:endParaRPr lang="zh-CN" altLang="en-US"/>
          </a:p>
        </p:txBody>
      </p:sp>
    </p:spTree>
    <p:extLst>
      <p:ext uri="{BB962C8B-B14F-4D97-AF65-F5344CB8AC3E}">
        <p14:creationId xmlns:p14="http://schemas.microsoft.com/office/powerpoint/2010/main" val="42818894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smtClean="0"/>
              <a:t>p&lt;=q</a:t>
            </a:r>
            <a:r>
              <a:rPr lang="zh-CN" altLang="en-US" dirty="0" smtClean="0"/>
              <a:t>，单调队列里面为</a:t>
            </a:r>
            <a:r>
              <a:rPr lang="en-US" altLang="zh-CN" dirty="0" err="1" smtClean="0"/>
              <a:t>uk</a:t>
            </a:r>
            <a:r>
              <a:rPr lang="zh-CN" altLang="en-US" dirty="0" smtClean="0"/>
              <a:t>，即直径上的点的编号，当</a:t>
            </a:r>
            <a:r>
              <a:rPr lang="en-US" altLang="zh-CN" dirty="0" smtClean="0"/>
              <a:t>q</a:t>
            </a:r>
            <a:r>
              <a:rPr lang="zh-CN" altLang="en-US" dirty="0" smtClean="0"/>
              <a:t>发生右移，如果</a:t>
            </a:r>
            <a:r>
              <a:rPr lang="en-US" altLang="zh-CN" dirty="0" smtClean="0"/>
              <a:t>d[q]&lt;</a:t>
            </a:r>
            <a:r>
              <a:rPr lang="zh-CN" altLang="en-US" dirty="0" smtClean="0"/>
              <a:t>队尾元素，则入队，如果</a:t>
            </a:r>
            <a:r>
              <a:rPr lang="en-US" altLang="zh-CN" dirty="0" smtClean="0"/>
              <a:t>d[q]&gt;=</a:t>
            </a:r>
            <a:r>
              <a:rPr lang="zh-CN" altLang="en-US" dirty="0" smtClean="0"/>
              <a:t>队尾元素，则要将队尾元素踢出队列，这样保证队首即为最大值；</a:t>
            </a:r>
            <a:endParaRPr lang="en-US" altLang="zh-CN" dirty="0" smtClean="0"/>
          </a:p>
          <a:p>
            <a:r>
              <a:rPr lang="zh-CN" altLang="en-US" dirty="0" smtClean="0"/>
              <a:t>当</a:t>
            </a:r>
            <a:r>
              <a:rPr lang="en-US" altLang="zh-CN" dirty="0" smtClean="0"/>
              <a:t>p</a:t>
            </a:r>
            <a:r>
              <a:rPr lang="zh-CN" altLang="en-US" dirty="0" smtClean="0"/>
              <a:t>发生右移时，要把队首位于新的</a:t>
            </a:r>
            <a:r>
              <a:rPr lang="en-US" altLang="zh-CN" dirty="0" smtClean="0"/>
              <a:t>p</a:t>
            </a:r>
            <a:r>
              <a:rPr lang="zh-CN" altLang="en-US" dirty="0" smtClean="0"/>
              <a:t>左端的点（直径上）删除；</a:t>
            </a:r>
            <a:endParaRPr lang="zh-CN" altLang="en-US" dirty="0"/>
          </a:p>
        </p:txBody>
      </p:sp>
      <p:sp>
        <p:nvSpPr>
          <p:cNvPr id="4" name="灯片编号占位符 3"/>
          <p:cNvSpPr>
            <a:spLocks noGrp="1"/>
          </p:cNvSpPr>
          <p:nvPr>
            <p:ph type="sldNum" sz="quarter" idx="10"/>
          </p:nvPr>
        </p:nvSpPr>
        <p:spPr/>
        <p:txBody>
          <a:bodyPr/>
          <a:lstStyle/>
          <a:p>
            <a:fld id="{4E6989DF-57A1-4771-97F3-91D0C8034F14}" type="slidenum">
              <a:rPr lang="zh-CN" altLang="en-US" smtClean="0"/>
              <a:t>43</a:t>
            </a:fld>
            <a:endParaRPr lang="zh-CN" altLang="en-US"/>
          </a:p>
        </p:txBody>
      </p:sp>
    </p:spTree>
    <p:extLst>
      <p:ext uri="{BB962C8B-B14F-4D97-AF65-F5344CB8AC3E}">
        <p14:creationId xmlns:p14="http://schemas.microsoft.com/office/powerpoint/2010/main" val="21276329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smtClean="0"/>
              <a:t>虚线为直径，</a:t>
            </a:r>
            <a:r>
              <a:rPr lang="en-US" altLang="zh-CN" dirty="0" err="1" smtClean="0"/>
              <a:t>q~p</a:t>
            </a:r>
            <a:r>
              <a:rPr lang="zh-CN" altLang="en-US" dirty="0" smtClean="0"/>
              <a:t>为选中的核</a:t>
            </a:r>
            <a:endParaRPr lang="en-US" altLang="zh-CN" dirty="0" smtClean="0"/>
          </a:p>
          <a:p>
            <a:r>
              <a:rPr lang="zh-CN" altLang="en-US" dirty="0" smtClean="0"/>
              <a:t>如果</a:t>
            </a:r>
            <a:r>
              <a:rPr lang="en-US" altLang="zh-CN" dirty="0" smtClean="0"/>
              <a:t>temp</a:t>
            </a:r>
            <a:r>
              <a:rPr lang="zh-CN" altLang="en-US" dirty="0" smtClean="0"/>
              <a:t>所代表的分枝在核上，自然没问题，如果不在核上（如上图），该旁枝到核的距离也不会超过</a:t>
            </a:r>
            <a:r>
              <a:rPr lang="en-US" altLang="zh-CN" dirty="0" err="1" smtClean="0"/>
              <a:t>dist</a:t>
            </a:r>
            <a:r>
              <a:rPr lang="en-US" altLang="zh-CN" dirty="0" smtClean="0"/>
              <a:t>(</a:t>
            </a:r>
            <a:r>
              <a:rPr lang="en-US" altLang="zh-CN" dirty="0" err="1" smtClean="0"/>
              <a:t>uq,ut</a:t>
            </a:r>
            <a:r>
              <a:rPr lang="en-US" altLang="zh-CN" dirty="0" smtClean="0"/>
              <a:t>)</a:t>
            </a:r>
            <a:r>
              <a:rPr lang="zh-CN" altLang="en-US" dirty="0" smtClean="0"/>
              <a:t>或者</a:t>
            </a:r>
            <a:r>
              <a:rPr lang="en-US" altLang="zh-CN" dirty="0" err="1" smtClean="0"/>
              <a:t>dist</a:t>
            </a:r>
            <a:r>
              <a:rPr lang="en-US" altLang="zh-CN" dirty="0" smtClean="0"/>
              <a:t>(u1,up)</a:t>
            </a:r>
            <a:r>
              <a:rPr lang="zh-CN" altLang="en-US" dirty="0" smtClean="0"/>
              <a:t>，因为那样的话</a:t>
            </a:r>
            <a:r>
              <a:rPr lang="en-US" altLang="zh-CN" dirty="0" smtClean="0"/>
              <a:t>temp</a:t>
            </a:r>
            <a:r>
              <a:rPr lang="zh-CN" altLang="en-US" dirty="0" smtClean="0"/>
              <a:t>所在的分枝就应该是直径的一部分了。</a:t>
            </a:r>
            <a:endParaRPr lang="zh-CN" altLang="en-US" dirty="0"/>
          </a:p>
        </p:txBody>
      </p:sp>
      <p:sp>
        <p:nvSpPr>
          <p:cNvPr id="4" name="灯片编号占位符 3"/>
          <p:cNvSpPr>
            <a:spLocks noGrp="1"/>
          </p:cNvSpPr>
          <p:nvPr>
            <p:ph type="sldNum" sz="quarter" idx="10"/>
          </p:nvPr>
        </p:nvSpPr>
        <p:spPr/>
        <p:txBody>
          <a:bodyPr/>
          <a:lstStyle/>
          <a:p>
            <a:fld id="{4E6989DF-57A1-4771-97F3-91D0C8034F14}" type="slidenum">
              <a:rPr lang="zh-CN" altLang="en-US" smtClean="0"/>
              <a:t>44</a:t>
            </a:fld>
            <a:endParaRPr lang="zh-CN" altLang="en-US"/>
          </a:p>
        </p:txBody>
      </p:sp>
    </p:spTree>
    <p:extLst>
      <p:ext uri="{BB962C8B-B14F-4D97-AF65-F5344CB8AC3E}">
        <p14:creationId xmlns:p14="http://schemas.microsoft.com/office/powerpoint/2010/main" val="323602351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 Id="rId4" Type="http://schemas.microsoft.com/office/2007/relationships/hdphoto" Target="../media/hdphoto1.wdp"/></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标题幻灯片">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12192001"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8" name="标题 4"/>
          <p:cNvSpPr>
            <a:spLocks noGrp="1"/>
          </p:cNvSpPr>
          <p:nvPr>
            <p:ph type="ctrTitle" hasCustomPrompt="1"/>
          </p:nvPr>
        </p:nvSpPr>
        <p:spPr>
          <a:xfrm>
            <a:off x="3962400" y="1857828"/>
            <a:ext cx="8026400" cy="1168152"/>
          </a:xfrm>
        </p:spPr>
        <p:txBody>
          <a:bodyPr/>
          <a:lstStyle>
            <a:lvl1pPr>
              <a:defRPr lang="zh-CN" altLang="en-US" sz="6000" dirty="0" smtClean="0">
                <a:solidFill>
                  <a:srgbClr val="FFFFFF"/>
                </a:solidFill>
                <a:latin typeface="隶书" pitchFamily="49" charset="-122"/>
                <a:ea typeface="隶书" pitchFamily="49" charset="-122"/>
                <a:cs typeface="+mj-cs"/>
              </a:defRPr>
            </a:lvl1pPr>
          </a:lstStyle>
          <a:p>
            <a:pPr algn="ctr">
              <a:defRPr/>
            </a:pPr>
            <a:r>
              <a:rPr lang="zh-CN" altLang="en-US" sz="6000" dirty="0" smtClean="0">
                <a:latin typeface="隶书" pitchFamily="49" charset="-122"/>
                <a:ea typeface="隶书" pitchFamily="49" charset="-122"/>
              </a:rPr>
              <a:t>课题</a:t>
            </a:r>
            <a:endParaRPr lang="zh-CN" altLang="en-US" sz="6000" dirty="0">
              <a:latin typeface="隶书" pitchFamily="49" charset="-122"/>
              <a:ea typeface="隶书" pitchFamily="49" charset="-122"/>
            </a:endParaRPr>
          </a:p>
        </p:txBody>
      </p:sp>
      <p:sp>
        <p:nvSpPr>
          <p:cNvPr id="30" name="副标题 5"/>
          <p:cNvSpPr>
            <a:spLocks noGrp="1"/>
          </p:cNvSpPr>
          <p:nvPr>
            <p:ph type="subTitle" idx="1"/>
          </p:nvPr>
        </p:nvSpPr>
        <p:spPr>
          <a:xfrm>
            <a:off x="3599723" y="5033938"/>
            <a:ext cx="8592277" cy="987350"/>
          </a:xfrm>
        </p:spPr>
        <p:txBody>
          <a:bodyPr/>
          <a:lstStyle>
            <a:lvl1pPr marL="0" indent="0">
              <a:buNone/>
              <a:defRPr/>
            </a:lvl1pPr>
          </a:lstStyle>
          <a:p>
            <a:pPr algn="ctr">
              <a:defRPr/>
            </a:pPr>
            <a:r>
              <a:rPr lang="zh-CN" altLang="en-US" sz="2800" smtClean="0">
                <a:latin typeface="华文新魏" pitchFamily="2" charset="-122"/>
                <a:ea typeface="华文新魏" pitchFamily="2" charset="-122"/>
              </a:rPr>
              <a:t>单击此处编辑母版副标题样式</a:t>
            </a:r>
            <a:endParaRPr lang="en-US" altLang="zh-CN" sz="2800" dirty="0">
              <a:latin typeface="华文新魏" pitchFamily="2" charset="-122"/>
              <a:ea typeface="华文新魏" pitchFamily="2" charset="-122"/>
            </a:endParaRPr>
          </a:p>
        </p:txBody>
      </p:sp>
      <p:sp>
        <p:nvSpPr>
          <p:cNvPr id="14" name="文本占位符 6"/>
          <p:cNvSpPr>
            <a:spLocks noGrp="1"/>
          </p:cNvSpPr>
          <p:nvPr>
            <p:ph type="body" sz="quarter" idx="13" hasCustomPrompt="1"/>
          </p:nvPr>
        </p:nvSpPr>
        <p:spPr>
          <a:xfrm>
            <a:off x="3887755" y="2982612"/>
            <a:ext cx="8024208" cy="1223963"/>
          </a:xfrm>
        </p:spPr>
        <p:txBody>
          <a:bodyPr/>
          <a:lstStyle>
            <a:lvl1pPr marL="0" marR="0" indent="0" algn="l" defTabSz="914400" rtl="0" eaLnBrk="0" fontAlgn="base" latinLnBrk="0" hangingPunct="0">
              <a:lnSpc>
                <a:spcPct val="100000"/>
              </a:lnSpc>
              <a:spcBef>
                <a:spcPct val="20000"/>
              </a:spcBef>
              <a:spcAft>
                <a:spcPct val="0"/>
              </a:spcAft>
              <a:buClr>
                <a:schemeClr val="bg2"/>
              </a:buClr>
              <a:buSzPct val="75000"/>
              <a:buFont typeface="Wingdings" pitchFamily="2" charset="2"/>
              <a:buNone/>
              <a:tabLst/>
              <a:defRPr lang="zh-CN" altLang="en-US" sz="5000" b="1" kern="1200" dirty="0" smtClean="0">
                <a:solidFill>
                  <a:srgbClr val="FFFFFF"/>
                </a:solidFill>
                <a:latin typeface="隶书" pitchFamily="49" charset="-122"/>
                <a:ea typeface="隶书" pitchFamily="49" charset="-122"/>
                <a:cs typeface="Times New Roman" pitchFamily="18" charset="0"/>
              </a:defRPr>
            </a:lvl1pPr>
          </a:lstStyle>
          <a:p>
            <a:pPr algn="r">
              <a:defRPr/>
            </a:pPr>
            <a:r>
              <a:rPr lang="en-US" altLang="zh-CN" dirty="0" smtClean="0">
                <a:latin typeface="隶书" pitchFamily="49" charset="-122"/>
                <a:ea typeface="隶书" pitchFamily="49" charset="-122"/>
              </a:rPr>
              <a:t>——</a:t>
            </a:r>
            <a:r>
              <a:rPr lang="zh-CN" altLang="en-US" dirty="0" smtClean="0">
                <a:latin typeface="隶书" pitchFamily="49" charset="-122"/>
                <a:ea typeface="隶书" pitchFamily="49" charset="-122"/>
              </a:rPr>
              <a:t>副标题</a:t>
            </a:r>
            <a:endParaRPr lang="zh-CN" altLang="en-US" b="0" dirty="0">
              <a:latin typeface="隶书" pitchFamily="49" charset="-122"/>
              <a:ea typeface="隶书" pitchFamily="49" charset="-122"/>
            </a:endParaRPr>
          </a:p>
        </p:txBody>
      </p:sp>
      <p:sp>
        <p:nvSpPr>
          <p:cNvPr id="2" name="日期占位符 1"/>
          <p:cNvSpPr>
            <a:spLocks noGrp="1"/>
          </p:cNvSpPr>
          <p:nvPr>
            <p:ph type="dt" sz="half" idx="14"/>
          </p:nvPr>
        </p:nvSpPr>
        <p:spPr/>
        <p:txBody>
          <a:bodyPr/>
          <a:lstStyle/>
          <a:p>
            <a:fld id="{A8828C2E-3E7C-4CD9-B09C-445DED78D2C7}" type="datetimeFigureOut">
              <a:rPr lang="zh-CN" altLang="en-US" smtClean="0"/>
              <a:t>2023/12/21</a:t>
            </a:fld>
            <a:endParaRPr lang="zh-CN" altLang="en-US"/>
          </a:p>
        </p:txBody>
      </p:sp>
      <p:sp>
        <p:nvSpPr>
          <p:cNvPr id="3" name="页脚占位符 2"/>
          <p:cNvSpPr>
            <a:spLocks noGrp="1"/>
          </p:cNvSpPr>
          <p:nvPr>
            <p:ph type="ftr" sz="quarter" idx="15"/>
          </p:nvPr>
        </p:nvSpPr>
        <p:spPr>
          <a:xfrm>
            <a:off x="4165600" y="6248399"/>
            <a:ext cx="3860800" cy="473075"/>
          </a:xfrm>
          <a:prstGeom prst="rect">
            <a:avLst/>
          </a:prstGeom>
        </p:spPr>
        <p:txBody>
          <a:bodyPr/>
          <a:lstStyle/>
          <a:p>
            <a:endParaRPr lang="zh-CN" altLang="en-US"/>
          </a:p>
        </p:txBody>
      </p:sp>
      <p:sp>
        <p:nvSpPr>
          <p:cNvPr id="4" name="灯片编号占位符 3"/>
          <p:cNvSpPr>
            <a:spLocks noGrp="1"/>
          </p:cNvSpPr>
          <p:nvPr>
            <p:ph type="sldNum" sz="quarter" idx="16"/>
          </p:nvPr>
        </p:nvSpPr>
        <p:spPr/>
        <p:txBody>
          <a:bodyPr/>
          <a:lstStyle/>
          <a:p>
            <a:fld id="{FDC20248-416A-4BF1-BFFA-22C7CE5FCCC2}" type="slidenum">
              <a:rPr lang="zh-CN" altLang="en-US" smtClean="0"/>
              <a:t>‹#›</a:t>
            </a:fld>
            <a:endParaRPr lang="zh-CN" altLang="en-US"/>
          </a:p>
        </p:txBody>
      </p:sp>
      <p:pic>
        <p:nvPicPr>
          <p:cNvPr id="10" name="图片 9"/>
          <p:cNvPicPr>
            <a:picLocks noChangeAspect="1"/>
          </p:cNvPicPr>
          <p:nvPr/>
        </p:nvPicPr>
        <p:blipFill>
          <a:blip r:embed="rId3" cstate="print">
            <a:duotone>
              <a:prstClr val="black"/>
              <a:schemeClr val="accent1">
                <a:tint val="45000"/>
                <a:satMod val="400000"/>
              </a:schemeClr>
            </a:duotone>
            <a:extLst>
              <a:ext uri="{BEBA8EAE-BF5A-486C-A8C5-ECC9F3942E4B}">
                <a14:imgProps xmlns:a14="http://schemas.microsoft.com/office/drawing/2010/main">
                  <a14:imgLayer r:embed="rId4">
                    <a14:imgEffect>
                      <a14:artisticGlowEdges/>
                    </a14:imgEffect>
                    <a14:imgEffect>
                      <a14:brightnessContrast bright="-40000" contrast="-40000"/>
                    </a14:imgEffect>
                  </a14:imgLayer>
                </a14:imgProps>
              </a:ext>
              <a:ext uri="{28A0092B-C50C-407E-A947-70E740481C1C}">
                <a14:useLocalDpi xmlns:a14="http://schemas.microsoft.com/office/drawing/2010/main" val="0"/>
              </a:ext>
            </a:extLst>
          </a:blip>
          <a:stretch>
            <a:fillRect/>
          </a:stretch>
        </p:blipFill>
        <p:spPr>
          <a:xfrm>
            <a:off x="10014572" y="45091"/>
            <a:ext cx="1965762" cy="412109"/>
          </a:xfrm>
          <a:prstGeom prst="rect">
            <a:avLst/>
          </a:prstGeom>
          <a:noFill/>
          <a:ln>
            <a:noFill/>
          </a:ln>
        </p:spPr>
      </p:pic>
    </p:spTree>
    <p:extLst>
      <p:ext uri="{BB962C8B-B14F-4D97-AF65-F5344CB8AC3E}">
        <p14:creationId xmlns:p14="http://schemas.microsoft.com/office/powerpoint/2010/main" val="1371228849"/>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Rectangle 2"/>
          <p:cNvSpPr>
            <a:spLocks noGrp="1" noChangeArrowheads="1"/>
          </p:cNvSpPr>
          <p:nvPr>
            <p:ph type="ftr" sz="quarter" idx="10"/>
          </p:nvPr>
        </p:nvSpPr>
        <p:spPr>
          <a:xfrm>
            <a:off x="4165600" y="6248399"/>
            <a:ext cx="3860800" cy="473075"/>
          </a:xfrm>
          <a:prstGeom prst="rect">
            <a:avLst/>
          </a:prstGeom>
          <a:ln/>
        </p:spPr>
        <p:txBody>
          <a:bodyPr/>
          <a:lstStyle>
            <a:lvl1pPr>
              <a:defRPr/>
            </a:lvl1pPr>
          </a:lstStyle>
          <a:p>
            <a:endParaRPr lang="zh-CN" altLang="en-US"/>
          </a:p>
        </p:txBody>
      </p:sp>
      <p:sp>
        <p:nvSpPr>
          <p:cNvPr id="5" name="Rectangle 3"/>
          <p:cNvSpPr>
            <a:spLocks noGrp="1" noChangeArrowheads="1"/>
          </p:cNvSpPr>
          <p:nvPr>
            <p:ph type="sldNum" sz="quarter" idx="11"/>
          </p:nvPr>
        </p:nvSpPr>
        <p:spPr>
          <a:ln/>
        </p:spPr>
        <p:txBody>
          <a:bodyPr/>
          <a:lstStyle>
            <a:lvl1pPr>
              <a:defRPr/>
            </a:lvl1pPr>
          </a:lstStyle>
          <a:p>
            <a:fld id="{FDC20248-416A-4BF1-BFFA-22C7CE5FCCC2}" type="slidenum">
              <a:rPr lang="zh-CN" altLang="en-US" smtClean="0"/>
              <a:t>‹#›</a:t>
            </a:fld>
            <a:endParaRPr lang="zh-CN" altLang="en-US"/>
          </a:p>
        </p:txBody>
      </p:sp>
      <p:sp>
        <p:nvSpPr>
          <p:cNvPr id="6" name="Rectangle 16"/>
          <p:cNvSpPr>
            <a:spLocks noGrp="1" noChangeArrowheads="1"/>
          </p:cNvSpPr>
          <p:nvPr>
            <p:ph type="dt" sz="half" idx="12"/>
          </p:nvPr>
        </p:nvSpPr>
        <p:spPr>
          <a:ln/>
        </p:spPr>
        <p:txBody>
          <a:bodyPr/>
          <a:lstStyle>
            <a:lvl1pPr>
              <a:defRPr/>
            </a:lvl1pPr>
          </a:lstStyle>
          <a:p>
            <a:fld id="{A8828C2E-3E7C-4CD9-B09C-445DED78D2C7}" type="datetimeFigureOut">
              <a:rPr lang="zh-CN" altLang="en-US" smtClean="0"/>
              <a:t>2023/12/21</a:t>
            </a:fld>
            <a:endParaRPr lang="zh-CN" altLang="en-US"/>
          </a:p>
        </p:txBody>
      </p:sp>
    </p:spTree>
    <p:extLst>
      <p:ext uri="{BB962C8B-B14F-4D97-AF65-F5344CB8AC3E}">
        <p14:creationId xmlns:p14="http://schemas.microsoft.com/office/powerpoint/2010/main" val="38641773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839200" y="457200"/>
            <a:ext cx="2743200" cy="5410200"/>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09600" y="457200"/>
            <a:ext cx="8026400" cy="5410200"/>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Rectangle 2"/>
          <p:cNvSpPr>
            <a:spLocks noGrp="1" noChangeArrowheads="1"/>
          </p:cNvSpPr>
          <p:nvPr>
            <p:ph type="ftr" sz="quarter" idx="10"/>
          </p:nvPr>
        </p:nvSpPr>
        <p:spPr>
          <a:xfrm>
            <a:off x="4165600" y="6248399"/>
            <a:ext cx="3860800" cy="473075"/>
          </a:xfrm>
          <a:prstGeom prst="rect">
            <a:avLst/>
          </a:prstGeom>
          <a:ln/>
        </p:spPr>
        <p:txBody>
          <a:bodyPr/>
          <a:lstStyle>
            <a:lvl1pPr>
              <a:defRPr/>
            </a:lvl1pPr>
          </a:lstStyle>
          <a:p>
            <a:endParaRPr lang="zh-CN" altLang="en-US"/>
          </a:p>
        </p:txBody>
      </p:sp>
      <p:sp>
        <p:nvSpPr>
          <p:cNvPr id="5" name="Rectangle 3"/>
          <p:cNvSpPr>
            <a:spLocks noGrp="1" noChangeArrowheads="1"/>
          </p:cNvSpPr>
          <p:nvPr>
            <p:ph type="sldNum" sz="quarter" idx="11"/>
          </p:nvPr>
        </p:nvSpPr>
        <p:spPr>
          <a:ln/>
        </p:spPr>
        <p:txBody>
          <a:bodyPr/>
          <a:lstStyle>
            <a:lvl1pPr>
              <a:defRPr/>
            </a:lvl1pPr>
          </a:lstStyle>
          <a:p>
            <a:fld id="{FDC20248-416A-4BF1-BFFA-22C7CE5FCCC2}" type="slidenum">
              <a:rPr lang="zh-CN" altLang="en-US" smtClean="0"/>
              <a:t>‹#›</a:t>
            </a:fld>
            <a:endParaRPr lang="zh-CN" altLang="en-US"/>
          </a:p>
        </p:txBody>
      </p:sp>
      <p:sp>
        <p:nvSpPr>
          <p:cNvPr id="6" name="Rectangle 16"/>
          <p:cNvSpPr>
            <a:spLocks noGrp="1" noChangeArrowheads="1"/>
          </p:cNvSpPr>
          <p:nvPr>
            <p:ph type="dt" sz="half" idx="12"/>
          </p:nvPr>
        </p:nvSpPr>
        <p:spPr>
          <a:ln/>
        </p:spPr>
        <p:txBody>
          <a:bodyPr/>
          <a:lstStyle>
            <a:lvl1pPr>
              <a:defRPr/>
            </a:lvl1pPr>
          </a:lstStyle>
          <a:p>
            <a:fld id="{A8828C2E-3E7C-4CD9-B09C-445DED78D2C7}" type="datetimeFigureOut">
              <a:rPr lang="zh-CN" altLang="en-US" smtClean="0"/>
              <a:t>2023/12/21</a:t>
            </a:fld>
            <a:endParaRPr lang="zh-CN" altLang="en-US"/>
          </a:p>
        </p:txBody>
      </p:sp>
    </p:spTree>
    <p:extLst>
      <p:ext uri="{BB962C8B-B14F-4D97-AF65-F5344CB8AC3E}">
        <p14:creationId xmlns:p14="http://schemas.microsoft.com/office/powerpoint/2010/main" val="119004362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标题和表格">
    <p:spTree>
      <p:nvGrpSpPr>
        <p:cNvPr id="1" name=""/>
        <p:cNvGrpSpPr/>
        <p:nvPr/>
      </p:nvGrpSpPr>
      <p:grpSpPr>
        <a:xfrm>
          <a:off x="0" y="0"/>
          <a:ext cx="0" cy="0"/>
          <a:chOff x="0" y="0"/>
          <a:chExt cx="0" cy="0"/>
        </a:xfrm>
      </p:grpSpPr>
      <p:sp>
        <p:nvSpPr>
          <p:cNvPr id="2" name="标题 1"/>
          <p:cNvSpPr>
            <a:spLocks noGrp="1"/>
          </p:cNvSpPr>
          <p:nvPr>
            <p:ph type="title"/>
          </p:nvPr>
        </p:nvSpPr>
        <p:spPr>
          <a:xfrm>
            <a:off x="609600" y="457200"/>
            <a:ext cx="10972800" cy="1371600"/>
          </a:xfrm>
        </p:spPr>
        <p:txBody>
          <a:bodyPr/>
          <a:lstStyle/>
          <a:p>
            <a:r>
              <a:rPr lang="zh-CN" altLang="en-US" smtClean="0"/>
              <a:t>单击此处编辑母版标题样式</a:t>
            </a:r>
            <a:endParaRPr lang="zh-CN" altLang="en-US"/>
          </a:p>
        </p:txBody>
      </p:sp>
      <p:sp>
        <p:nvSpPr>
          <p:cNvPr id="3" name="表格占位符 2"/>
          <p:cNvSpPr>
            <a:spLocks noGrp="1"/>
          </p:cNvSpPr>
          <p:nvPr>
            <p:ph type="tbl" idx="1"/>
          </p:nvPr>
        </p:nvSpPr>
        <p:spPr>
          <a:xfrm>
            <a:off x="609600" y="1981200"/>
            <a:ext cx="10972800" cy="3886200"/>
          </a:xfrm>
        </p:spPr>
        <p:txBody>
          <a:bodyPr/>
          <a:lstStyle/>
          <a:p>
            <a:pPr lvl="0"/>
            <a:r>
              <a:rPr lang="zh-CN" altLang="en-US" noProof="0" smtClean="0"/>
              <a:t>单击图标添加表格</a:t>
            </a:r>
            <a:endParaRPr lang="zh-CN" altLang="en-US" noProof="0"/>
          </a:p>
        </p:txBody>
      </p:sp>
      <p:sp>
        <p:nvSpPr>
          <p:cNvPr id="4" name="Rectangle 2"/>
          <p:cNvSpPr>
            <a:spLocks noGrp="1" noChangeArrowheads="1"/>
          </p:cNvSpPr>
          <p:nvPr>
            <p:ph type="ftr" sz="quarter" idx="10"/>
          </p:nvPr>
        </p:nvSpPr>
        <p:spPr>
          <a:xfrm>
            <a:off x="4165600" y="6248399"/>
            <a:ext cx="3860800" cy="473075"/>
          </a:xfrm>
          <a:prstGeom prst="rect">
            <a:avLst/>
          </a:prstGeom>
          <a:ln/>
        </p:spPr>
        <p:txBody>
          <a:bodyPr/>
          <a:lstStyle>
            <a:lvl1pPr>
              <a:defRPr/>
            </a:lvl1pPr>
          </a:lstStyle>
          <a:p>
            <a:endParaRPr lang="zh-CN" altLang="en-US"/>
          </a:p>
        </p:txBody>
      </p:sp>
      <p:sp>
        <p:nvSpPr>
          <p:cNvPr id="5" name="Rectangle 3"/>
          <p:cNvSpPr>
            <a:spLocks noGrp="1" noChangeArrowheads="1"/>
          </p:cNvSpPr>
          <p:nvPr>
            <p:ph type="sldNum" sz="quarter" idx="11"/>
          </p:nvPr>
        </p:nvSpPr>
        <p:spPr>
          <a:ln/>
        </p:spPr>
        <p:txBody>
          <a:bodyPr/>
          <a:lstStyle>
            <a:lvl1pPr>
              <a:defRPr/>
            </a:lvl1pPr>
          </a:lstStyle>
          <a:p>
            <a:fld id="{FDC20248-416A-4BF1-BFFA-22C7CE5FCCC2}" type="slidenum">
              <a:rPr lang="zh-CN" altLang="en-US" smtClean="0"/>
              <a:t>‹#›</a:t>
            </a:fld>
            <a:endParaRPr lang="zh-CN" altLang="en-US"/>
          </a:p>
        </p:txBody>
      </p:sp>
      <p:sp>
        <p:nvSpPr>
          <p:cNvPr id="6" name="Rectangle 16"/>
          <p:cNvSpPr>
            <a:spLocks noGrp="1" noChangeArrowheads="1"/>
          </p:cNvSpPr>
          <p:nvPr>
            <p:ph type="dt" sz="half" idx="12"/>
          </p:nvPr>
        </p:nvSpPr>
        <p:spPr>
          <a:ln/>
        </p:spPr>
        <p:txBody>
          <a:bodyPr/>
          <a:lstStyle>
            <a:lvl1pPr>
              <a:defRPr/>
            </a:lvl1pPr>
          </a:lstStyle>
          <a:p>
            <a:fld id="{A8828C2E-3E7C-4CD9-B09C-445DED78D2C7}" type="datetimeFigureOut">
              <a:rPr lang="zh-CN" altLang="en-US" smtClean="0"/>
              <a:t>2023/12/21</a:t>
            </a:fld>
            <a:endParaRPr lang="zh-CN" altLang="en-US"/>
          </a:p>
        </p:txBody>
      </p:sp>
    </p:spTree>
    <p:extLst>
      <p:ext uri="{BB962C8B-B14F-4D97-AF65-F5344CB8AC3E}">
        <p14:creationId xmlns:p14="http://schemas.microsoft.com/office/powerpoint/2010/main" val="6212845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标题，文本与内容">
    <p:spTree>
      <p:nvGrpSpPr>
        <p:cNvPr id="1" name=""/>
        <p:cNvGrpSpPr/>
        <p:nvPr/>
      </p:nvGrpSpPr>
      <p:grpSpPr>
        <a:xfrm>
          <a:off x="0" y="0"/>
          <a:ext cx="0" cy="0"/>
          <a:chOff x="0" y="0"/>
          <a:chExt cx="0" cy="0"/>
        </a:xfrm>
      </p:grpSpPr>
      <p:sp>
        <p:nvSpPr>
          <p:cNvPr id="2" name="标题 1"/>
          <p:cNvSpPr>
            <a:spLocks noGrp="1"/>
          </p:cNvSpPr>
          <p:nvPr>
            <p:ph type="title"/>
          </p:nvPr>
        </p:nvSpPr>
        <p:spPr>
          <a:xfrm>
            <a:off x="609600" y="457200"/>
            <a:ext cx="10972800" cy="1371600"/>
          </a:xfrm>
        </p:spPr>
        <p:txBody>
          <a:bodyPr/>
          <a:lstStyle/>
          <a:p>
            <a:r>
              <a:rPr lang="zh-CN" altLang="en-US" smtClean="0"/>
              <a:t>单击此处编辑母版标题样式</a:t>
            </a:r>
            <a:endParaRPr lang="zh-CN" altLang="en-US"/>
          </a:p>
        </p:txBody>
      </p:sp>
      <p:sp>
        <p:nvSpPr>
          <p:cNvPr id="3" name="文本占位符 2"/>
          <p:cNvSpPr>
            <a:spLocks noGrp="1"/>
          </p:cNvSpPr>
          <p:nvPr>
            <p:ph type="body" sz="half" idx="1"/>
          </p:nvPr>
        </p:nvSpPr>
        <p:spPr>
          <a:xfrm>
            <a:off x="609600" y="1981200"/>
            <a:ext cx="5384800" cy="3886200"/>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6197600" y="1981200"/>
            <a:ext cx="5384800" cy="3886200"/>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Rectangle 2"/>
          <p:cNvSpPr>
            <a:spLocks noGrp="1" noChangeArrowheads="1"/>
          </p:cNvSpPr>
          <p:nvPr>
            <p:ph type="ftr" sz="quarter" idx="10"/>
          </p:nvPr>
        </p:nvSpPr>
        <p:spPr>
          <a:xfrm>
            <a:off x="4165600" y="6248399"/>
            <a:ext cx="3860800" cy="473075"/>
          </a:xfrm>
          <a:prstGeom prst="rect">
            <a:avLst/>
          </a:prstGeom>
          <a:ln/>
        </p:spPr>
        <p:txBody>
          <a:bodyPr/>
          <a:lstStyle>
            <a:lvl1pPr>
              <a:defRPr/>
            </a:lvl1pPr>
          </a:lstStyle>
          <a:p>
            <a:endParaRPr lang="zh-CN" altLang="en-US"/>
          </a:p>
        </p:txBody>
      </p:sp>
      <p:sp>
        <p:nvSpPr>
          <p:cNvPr id="6" name="Rectangle 3"/>
          <p:cNvSpPr>
            <a:spLocks noGrp="1" noChangeArrowheads="1"/>
          </p:cNvSpPr>
          <p:nvPr>
            <p:ph type="sldNum" sz="quarter" idx="11"/>
          </p:nvPr>
        </p:nvSpPr>
        <p:spPr>
          <a:ln/>
        </p:spPr>
        <p:txBody>
          <a:bodyPr/>
          <a:lstStyle>
            <a:lvl1pPr>
              <a:defRPr/>
            </a:lvl1pPr>
          </a:lstStyle>
          <a:p>
            <a:fld id="{FDC20248-416A-4BF1-BFFA-22C7CE5FCCC2}" type="slidenum">
              <a:rPr lang="zh-CN" altLang="en-US" smtClean="0"/>
              <a:t>‹#›</a:t>
            </a:fld>
            <a:endParaRPr lang="zh-CN" altLang="en-US"/>
          </a:p>
        </p:txBody>
      </p:sp>
      <p:sp>
        <p:nvSpPr>
          <p:cNvPr id="7" name="Rectangle 16"/>
          <p:cNvSpPr>
            <a:spLocks noGrp="1" noChangeArrowheads="1"/>
          </p:cNvSpPr>
          <p:nvPr>
            <p:ph type="dt" sz="half" idx="12"/>
          </p:nvPr>
        </p:nvSpPr>
        <p:spPr>
          <a:ln/>
        </p:spPr>
        <p:txBody>
          <a:bodyPr/>
          <a:lstStyle>
            <a:lvl1pPr>
              <a:defRPr/>
            </a:lvl1pPr>
          </a:lstStyle>
          <a:p>
            <a:fld id="{A8828C2E-3E7C-4CD9-B09C-445DED78D2C7}" type="datetimeFigureOut">
              <a:rPr lang="zh-CN" altLang="en-US" smtClean="0"/>
              <a:t>2023/12/21</a:t>
            </a:fld>
            <a:endParaRPr lang="zh-CN" altLang="en-US"/>
          </a:p>
        </p:txBody>
      </p:sp>
    </p:spTree>
    <p:extLst>
      <p:ext uri="{BB962C8B-B14F-4D97-AF65-F5344CB8AC3E}">
        <p14:creationId xmlns:p14="http://schemas.microsoft.com/office/powerpoint/2010/main" val="310468359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cSld name="1_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A8828C2E-3E7C-4CD9-B09C-445DED78D2C7}" type="datetimeFigureOut">
              <a:rPr lang="zh-CN" altLang="en-US" smtClean="0"/>
              <a:t>2023/12/21</a:t>
            </a:fld>
            <a:endParaRPr lang="zh-CN" altLang="en-US"/>
          </a:p>
        </p:txBody>
      </p:sp>
      <p:sp>
        <p:nvSpPr>
          <p:cNvPr id="5" name="Footer Placeholder 4"/>
          <p:cNvSpPr>
            <a:spLocks noGrp="1"/>
          </p:cNvSpPr>
          <p:nvPr>
            <p:ph type="ftr" sz="quarter" idx="11"/>
          </p:nvPr>
        </p:nvSpPr>
        <p:spPr>
          <a:xfrm>
            <a:off x="4165600" y="6248399"/>
            <a:ext cx="3860800" cy="473075"/>
          </a:xfrm>
          <a:prstGeom prst="rect">
            <a:avLst/>
          </a:prstGeom>
        </p:spPr>
        <p:txBody>
          <a:bodyPr/>
          <a:lstStyle/>
          <a:p>
            <a:endParaRPr lang="zh-CN" altLang="en-US"/>
          </a:p>
        </p:txBody>
      </p:sp>
      <p:sp>
        <p:nvSpPr>
          <p:cNvPr id="6" name="Slide Number Placeholder 5"/>
          <p:cNvSpPr>
            <a:spLocks noGrp="1"/>
          </p:cNvSpPr>
          <p:nvPr>
            <p:ph type="sldNum" sz="quarter" idx="12"/>
          </p:nvPr>
        </p:nvSpPr>
        <p:spPr/>
        <p:txBody>
          <a:bodyPr/>
          <a:lstStyle/>
          <a:p>
            <a:fld id="{FDC20248-416A-4BF1-BFFA-22C7CE5FCCC2}" type="slidenum">
              <a:rPr lang="zh-CN" altLang="en-US" smtClean="0"/>
              <a:t>‹#›</a:t>
            </a:fld>
            <a:endParaRPr lang="zh-CN" altLang="en-US"/>
          </a:p>
        </p:txBody>
      </p:sp>
    </p:spTree>
    <p:extLst>
      <p:ext uri="{BB962C8B-B14F-4D97-AF65-F5344CB8AC3E}">
        <p14:creationId xmlns:p14="http://schemas.microsoft.com/office/powerpoint/2010/main" val="18929140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431371" y="102119"/>
            <a:ext cx="11334829" cy="861471"/>
          </a:xfrm>
        </p:spPr>
        <p:txBody>
          <a:bodyPr/>
          <a:lstStyle>
            <a:lvl1pPr>
              <a:defRPr sz="4000" b="1">
                <a:latin typeface="+mn-ea"/>
                <a:ea typeface="+mn-ea"/>
              </a:defRPr>
            </a:lvl1pPr>
          </a:lstStyle>
          <a:p>
            <a:r>
              <a:rPr lang="zh-CN" altLang="en-US" smtClean="0"/>
              <a:t>单击此处编辑母版标题样式</a:t>
            </a:r>
            <a:endParaRPr lang="zh-CN" altLang="en-US" dirty="0"/>
          </a:p>
        </p:txBody>
      </p:sp>
      <p:sp>
        <p:nvSpPr>
          <p:cNvPr id="3" name="内容占位符 2"/>
          <p:cNvSpPr>
            <a:spLocks noGrp="1"/>
          </p:cNvSpPr>
          <p:nvPr>
            <p:ph idx="1"/>
          </p:nvPr>
        </p:nvSpPr>
        <p:spPr>
          <a:xfrm>
            <a:off x="609600" y="1196752"/>
            <a:ext cx="10972800" cy="4824536"/>
          </a:xfrm>
        </p:spPr>
        <p:txBody>
          <a:bodyPr/>
          <a:lstStyle>
            <a:lvl1pPr eaLnBrk="1" hangingPunct="1">
              <a:buClr>
                <a:srgbClr val="00007D"/>
              </a:buClr>
              <a:defRPr lang="zh-CN" altLang="en-US" sz="3600" dirty="0" smtClean="0">
                <a:solidFill>
                  <a:schemeClr val="tx1"/>
                </a:solidFill>
                <a:latin typeface="华文楷体" pitchFamily="2" charset="-122"/>
                <a:ea typeface="华文楷体" pitchFamily="2" charset="-122"/>
                <a:cs typeface="+mn-cs"/>
              </a:defRPr>
            </a:lvl1pPr>
            <a:lvl2pPr eaLnBrk="1" hangingPunct="1">
              <a:buClr>
                <a:srgbClr val="00007D"/>
              </a:buClr>
              <a:defRPr sz="3200">
                <a:latin typeface="华文楷体" pitchFamily="2" charset="-122"/>
                <a:ea typeface="华文楷体" pitchFamily="2" charset="-122"/>
              </a:defRPr>
            </a:lvl2pPr>
            <a:lvl3pPr marL="1143000" indent="-228600" eaLnBrk="1" hangingPunct="1">
              <a:buClr>
                <a:srgbClr val="00007D"/>
              </a:buClr>
              <a:buFont typeface="Wingdings" pitchFamily="2" charset="2"/>
              <a:buChar char="ü"/>
              <a:defRPr sz="3200">
                <a:latin typeface="华文楷体" pitchFamily="2" charset="-122"/>
                <a:ea typeface="华文楷体" pitchFamily="2" charset="-122"/>
              </a:defRPr>
            </a:lvl3pPr>
            <a:lvl4pPr>
              <a:defRPr sz="2400">
                <a:latin typeface="微软雅黑" pitchFamily="34" charset="-122"/>
                <a:ea typeface="微软雅黑" pitchFamily="34" charset="-122"/>
              </a:defRPr>
            </a:lvl4pPr>
            <a:lvl5pPr>
              <a:defRPr sz="2400">
                <a:latin typeface="微软雅黑" pitchFamily="34" charset="-122"/>
                <a:ea typeface="微软雅黑" pitchFamily="34" charset="-122"/>
              </a:defRPr>
            </a:lvl5pPr>
          </a:lstStyle>
          <a:p>
            <a:pPr lvl="0"/>
            <a:r>
              <a:rPr lang="zh-CN" altLang="en-US" smtClean="0"/>
              <a:t>单击此处编辑母版文本样式</a:t>
            </a:r>
          </a:p>
          <a:p>
            <a:pPr lvl="1"/>
            <a:r>
              <a:rPr lang="zh-CN" altLang="en-US" smtClean="0"/>
              <a:t>第二级</a:t>
            </a:r>
          </a:p>
          <a:p>
            <a:pPr lvl="2"/>
            <a:r>
              <a:rPr lang="zh-CN" altLang="en-US" smtClean="0"/>
              <a:t>第三级</a:t>
            </a:r>
          </a:p>
        </p:txBody>
      </p:sp>
      <p:sp>
        <p:nvSpPr>
          <p:cNvPr id="4" name="Rectangle 2"/>
          <p:cNvSpPr>
            <a:spLocks noGrp="1" noChangeArrowheads="1"/>
          </p:cNvSpPr>
          <p:nvPr>
            <p:ph type="ftr" sz="quarter" idx="10"/>
          </p:nvPr>
        </p:nvSpPr>
        <p:spPr>
          <a:xfrm>
            <a:off x="4165600" y="6248399"/>
            <a:ext cx="3860800" cy="473075"/>
          </a:xfrm>
          <a:prstGeom prst="rect">
            <a:avLst/>
          </a:prstGeom>
          <a:ln/>
        </p:spPr>
        <p:txBody>
          <a:bodyPr/>
          <a:lstStyle>
            <a:lvl1pPr>
              <a:defRPr/>
            </a:lvl1pPr>
          </a:lstStyle>
          <a:p>
            <a:endParaRPr lang="zh-CN" altLang="en-US"/>
          </a:p>
        </p:txBody>
      </p:sp>
      <p:sp>
        <p:nvSpPr>
          <p:cNvPr id="5" name="Rectangle 3"/>
          <p:cNvSpPr>
            <a:spLocks noGrp="1" noChangeArrowheads="1"/>
          </p:cNvSpPr>
          <p:nvPr>
            <p:ph type="sldNum" sz="quarter" idx="11"/>
          </p:nvPr>
        </p:nvSpPr>
        <p:spPr>
          <a:ln/>
        </p:spPr>
        <p:txBody>
          <a:bodyPr/>
          <a:lstStyle>
            <a:lvl1pPr>
              <a:defRPr sz="2000"/>
            </a:lvl1pPr>
          </a:lstStyle>
          <a:p>
            <a:fld id="{FDC20248-416A-4BF1-BFFA-22C7CE5FCCC2}" type="slidenum">
              <a:rPr lang="zh-CN" altLang="en-US" smtClean="0"/>
              <a:t>‹#›</a:t>
            </a:fld>
            <a:endParaRPr lang="zh-CN" altLang="en-US"/>
          </a:p>
        </p:txBody>
      </p:sp>
      <p:sp>
        <p:nvSpPr>
          <p:cNvPr id="6" name="Rectangle 16"/>
          <p:cNvSpPr>
            <a:spLocks noGrp="1" noChangeArrowheads="1"/>
          </p:cNvSpPr>
          <p:nvPr>
            <p:ph type="dt" sz="half" idx="12"/>
          </p:nvPr>
        </p:nvSpPr>
        <p:spPr>
          <a:ln/>
        </p:spPr>
        <p:txBody>
          <a:bodyPr/>
          <a:lstStyle>
            <a:lvl1pPr>
              <a:defRPr/>
            </a:lvl1pPr>
          </a:lstStyle>
          <a:p>
            <a:fld id="{A8828C2E-3E7C-4CD9-B09C-445DED78D2C7}" type="datetimeFigureOut">
              <a:rPr lang="zh-CN" altLang="en-US" smtClean="0"/>
              <a:t>2023/12/21</a:t>
            </a:fld>
            <a:endParaRPr lang="zh-CN" altLang="en-US"/>
          </a:p>
        </p:txBody>
      </p:sp>
      <p:pic>
        <p:nvPicPr>
          <p:cNvPr id="7" name="图片 6"/>
          <p:cNvPicPr>
            <a:picLocks noChangeAspect="1"/>
          </p:cNvPicPr>
          <p:nvPr/>
        </p:nvPicPr>
        <p:blipFill>
          <a:blip r:embed="rId2" cstate="print">
            <a:duotone>
              <a:prstClr val="black"/>
              <a:schemeClr val="accent1">
                <a:tint val="45000"/>
                <a:satMod val="400000"/>
              </a:schemeClr>
            </a:duotone>
            <a:extLst>
              <a:ext uri="{BEBA8EAE-BF5A-486C-A8C5-ECC9F3942E4B}">
                <a14:imgProps xmlns:a14="http://schemas.microsoft.com/office/drawing/2010/main">
                  <a14:imgLayer r:embed="rId3">
                    <a14:imgEffect>
                      <a14:artisticGlowEdges/>
                    </a14:imgEffect>
                    <a14:imgEffect>
                      <a14:brightnessContrast bright="-40000" contrast="-40000"/>
                    </a14:imgEffect>
                  </a14:imgLayer>
                </a14:imgProps>
              </a:ext>
              <a:ext uri="{28A0092B-C50C-407E-A947-70E740481C1C}">
                <a14:useLocalDpi xmlns:a14="http://schemas.microsoft.com/office/drawing/2010/main" val="0"/>
              </a:ext>
            </a:extLst>
          </a:blip>
          <a:stretch>
            <a:fillRect/>
          </a:stretch>
        </p:blipFill>
        <p:spPr>
          <a:xfrm>
            <a:off x="9974184" y="45091"/>
            <a:ext cx="2006150" cy="420576"/>
          </a:xfrm>
          <a:prstGeom prst="rect">
            <a:avLst/>
          </a:prstGeom>
          <a:noFill/>
          <a:ln>
            <a:noFill/>
          </a:ln>
        </p:spPr>
      </p:pic>
    </p:spTree>
    <p:extLst>
      <p:ext uri="{BB962C8B-B14F-4D97-AF65-F5344CB8AC3E}">
        <p14:creationId xmlns:p14="http://schemas.microsoft.com/office/powerpoint/2010/main" val="1125572830"/>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963084" y="4406901"/>
            <a:ext cx="10363200" cy="1362075"/>
          </a:xfrm>
        </p:spPr>
        <p:txBody>
          <a:bodyPr anchor="t"/>
          <a:lstStyle>
            <a:lvl1pPr algn="l">
              <a:defRPr sz="4000" b="1" cap="all">
                <a:latin typeface="微软雅黑" pitchFamily="34" charset="-122"/>
                <a:ea typeface="微软雅黑" pitchFamily="34" charset="-122"/>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963084" y="2906713"/>
            <a:ext cx="10363200" cy="1500187"/>
          </a:xfrm>
        </p:spPr>
        <p:txBody>
          <a:bodyPr anchor="b"/>
          <a:lstStyle>
            <a:lvl1pPr marL="0" indent="0">
              <a:buNone/>
              <a:defRPr sz="2000">
                <a:latin typeface="微软雅黑" pitchFamily="34" charset="-122"/>
                <a:ea typeface="微软雅黑" pitchFamily="34" charset="-122"/>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smtClean="0"/>
              <a:t>单击此处编辑母版文本样式</a:t>
            </a:r>
          </a:p>
        </p:txBody>
      </p:sp>
      <p:sp>
        <p:nvSpPr>
          <p:cNvPr id="4" name="Rectangle 2"/>
          <p:cNvSpPr>
            <a:spLocks noGrp="1" noChangeArrowheads="1"/>
          </p:cNvSpPr>
          <p:nvPr>
            <p:ph type="ftr" sz="quarter" idx="10"/>
          </p:nvPr>
        </p:nvSpPr>
        <p:spPr>
          <a:xfrm>
            <a:off x="4165600" y="6248399"/>
            <a:ext cx="3860800" cy="473075"/>
          </a:xfrm>
          <a:prstGeom prst="rect">
            <a:avLst/>
          </a:prstGeom>
          <a:ln/>
        </p:spPr>
        <p:txBody>
          <a:bodyPr/>
          <a:lstStyle>
            <a:lvl1pPr>
              <a:defRPr/>
            </a:lvl1pPr>
          </a:lstStyle>
          <a:p>
            <a:endParaRPr lang="zh-CN" altLang="en-US"/>
          </a:p>
        </p:txBody>
      </p:sp>
      <p:sp>
        <p:nvSpPr>
          <p:cNvPr id="5" name="Rectangle 3"/>
          <p:cNvSpPr>
            <a:spLocks noGrp="1" noChangeArrowheads="1"/>
          </p:cNvSpPr>
          <p:nvPr>
            <p:ph type="sldNum" sz="quarter" idx="11"/>
          </p:nvPr>
        </p:nvSpPr>
        <p:spPr>
          <a:ln/>
        </p:spPr>
        <p:txBody>
          <a:bodyPr/>
          <a:lstStyle>
            <a:lvl1pPr>
              <a:defRPr/>
            </a:lvl1pPr>
          </a:lstStyle>
          <a:p>
            <a:fld id="{FDC20248-416A-4BF1-BFFA-22C7CE5FCCC2}" type="slidenum">
              <a:rPr lang="zh-CN" altLang="en-US" smtClean="0"/>
              <a:t>‹#›</a:t>
            </a:fld>
            <a:endParaRPr lang="zh-CN" altLang="en-US"/>
          </a:p>
        </p:txBody>
      </p:sp>
      <p:sp>
        <p:nvSpPr>
          <p:cNvPr id="6" name="Rectangle 16"/>
          <p:cNvSpPr>
            <a:spLocks noGrp="1" noChangeArrowheads="1"/>
          </p:cNvSpPr>
          <p:nvPr>
            <p:ph type="dt" sz="half" idx="12"/>
          </p:nvPr>
        </p:nvSpPr>
        <p:spPr>
          <a:ln/>
        </p:spPr>
        <p:txBody>
          <a:bodyPr/>
          <a:lstStyle>
            <a:lvl1pPr>
              <a:defRPr/>
            </a:lvl1pPr>
          </a:lstStyle>
          <a:p>
            <a:fld id="{A8828C2E-3E7C-4CD9-B09C-445DED78D2C7}" type="datetimeFigureOut">
              <a:rPr lang="zh-CN" altLang="en-US" smtClean="0"/>
              <a:t>2023/12/21</a:t>
            </a:fld>
            <a:endParaRPr lang="zh-CN" altLang="en-US"/>
          </a:p>
        </p:txBody>
      </p:sp>
    </p:spTree>
    <p:extLst>
      <p:ext uri="{BB962C8B-B14F-4D97-AF65-F5344CB8AC3E}">
        <p14:creationId xmlns:p14="http://schemas.microsoft.com/office/powerpoint/2010/main" val="9669850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atin typeface="微软雅黑" pitchFamily="34" charset="-122"/>
                <a:ea typeface="微软雅黑" pitchFamily="34" charset="-122"/>
              </a:defRPr>
            </a:lvl1p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609600" y="1981200"/>
            <a:ext cx="5384800" cy="3886200"/>
          </a:xfrm>
        </p:spPr>
        <p:txBody>
          <a:bodyPr/>
          <a:lstStyle>
            <a:lvl1pPr>
              <a:defRPr sz="2800">
                <a:latin typeface="微软雅黑" pitchFamily="34" charset="-122"/>
                <a:ea typeface="微软雅黑" pitchFamily="34" charset="-122"/>
              </a:defRPr>
            </a:lvl1pPr>
            <a:lvl2pPr>
              <a:defRPr sz="2400">
                <a:latin typeface="微软雅黑" pitchFamily="34" charset="-122"/>
                <a:ea typeface="微软雅黑" pitchFamily="34" charset="-122"/>
              </a:defRPr>
            </a:lvl2pPr>
            <a:lvl3pPr>
              <a:defRPr sz="2000">
                <a:latin typeface="微软雅黑" pitchFamily="34" charset="-122"/>
                <a:ea typeface="微软雅黑" pitchFamily="34" charset="-122"/>
              </a:defRPr>
            </a:lvl3pPr>
            <a:lvl4pPr>
              <a:defRPr sz="1800">
                <a:latin typeface="微软雅黑" pitchFamily="34" charset="-122"/>
                <a:ea typeface="微软雅黑" pitchFamily="34" charset="-122"/>
              </a:defRPr>
            </a:lvl4pPr>
            <a:lvl5pPr>
              <a:defRPr sz="1800">
                <a:latin typeface="微软雅黑" pitchFamily="34" charset="-122"/>
                <a:ea typeface="微软雅黑" pitchFamily="34" charset="-122"/>
              </a:defRPr>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6197600" y="1981200"/>
            <a:ext cx="5384800" cy="3886200"/>
          </a:xfrm>
        </p:spPr>
        <p:txBody>
          <a:bodyPr/>
          <a:lstStyle>
            <a:lvl1pPr>
              <a:defRPr sz="2800">
                <a:latin typeface="微软雅黑" pitchFamily="34" charset="-122"/>
                <a:ea typeface="微软雅黑" pitchFamily="34" charset="-122"/>
              </a:defRPr>
            </a:lvl1pPr>
            <a:lvl2pPr>
              <a:defRPr sz="2400">
                <a:latin typeface="微软雅黑" pitchFamily="34" charset="-122"/>
                <a:ea typeface="微软雅黑" pitchFamily="34" charset="-122"/>
              </a:defRPr>
            </a:lvl2pPr>
            <a:lvl3pPr>
              <a:defRPr sz="2000">
                <a:latin typeface="微软雅黑" pitchFamily="34" charset="-122"/>
                <a:ea typeface="微软雅黑" pitchFamily="34" charset="-122"/>
              </a:defRPr>
            </a:lvl3pPr>
            <a:lvl4pPr>
              <a:defRPr sz="1800">
                <a:latin typeface="微软雅黑" pitchFamily="34" charset="-122"/>
                <a:ea typeface="微软雅黑" pitchFamily="34" charset="-122"/>
              </a:defRPr>
            </a:lvl4pPr>
            <a:lvl5pPr>
              <a:defRPr sz="1800">
                <a:latin typeface="微软雅黑" pitchFamily="34" charset="-122"/>
                <a:ea typeface="微软雅黑" pitchFamily="34" charset="-122"/>
              </a:defRPr>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Rectangle 2"/>
          <p:cNvSpPr>
            <a:spLocks noGrp="1" noChangeArrowheads="1"/>
          </p:cNvSpPr>
          <p:nvPr>
            <p:ph type="ftr" sz="quarter" idx="10"/>
          </p:nvPr>
        </p:nvSpPr>
        <p:spPr>
          <a:xfrm>
            <a:off x="4165600" y="6248399"/>
            <a:ext cx="3860800" cy="473075"/>
          </a:xfrm>
          <a:prstGeom prst="rect">
            <a:avLst/>
          </a:prstGeom>
          <a:ln/>
        </p:spPr>
        <p:txBody>
          <a:bodyPr/>
          <a:lstStyle>
            <a:lvl1pPr>
              <a:defRPr/>
            </a:lvl1pPr>
          </a:lstStyle>
          <a:p>
            <a:endParaRPr lang="zh-CN" altLang="en-US"/>
          </a:p>
        </p:txBody>
      </p:sp>
      <p:sp>
        <p:nvSpPr>
          <p:cNvPr id="6" name="Rectangle 3"/>
          <p:cNvSpPr>
            <a:spLocks noGrp="1" noChangeArrowheads="1"/>
          </p:cNvSpPr>
          <p:nvPr>
            <p:ph type="sldNum" sz="quarter" idx="11"/>
          </p:nvPr>
        </p:nvSpPr>
        <p:spPr>
          <a:ln/>
        </p:spPr>
        <p:txBody>
          <a:bodyPr/>
          <a:lstStyle>
            <a:lvl1pPr>
              <a:defRPr/>
            </a:lvl1pPr>
          </a:lstStyle>
          <a:p>
            <a:fld id="{FDC20248-416A-4BF1-BFFA-22C7CE5FCCC2}" type="slidenum">
              <a:rPr lang="zh-CN" altLang="en-US" smtClean="0"/>
              <a:t>‹#›</a:t>
            </a:fld>
            <a:endParaRPr lang="zh-CN" altLang="en-US"/>
          </a:p>
        </p:txBody>
      </p:sp>
      <p:sp>
        <p:nvSpPr>
          <p:cNvPr id="7" name="Rectangle 16"/>
          <p:cNvSpPr>
            <a:spLocks noGrp="1" noChangeArrowheads="1"/>
          </p:cNvSpPr>
          <p:nvPr>
            <p:ph type="dt" sz="half" idx="12"/>
          </p:nvPr>
        </p:nvSpPr>
        <p:spPr>
          <a:ln/>
        </p:spPr>
        <p:txBody>
          <a:bodyPr/>
          <a:lstStyle>
            <a:lvl1pPr>
              <a:defRPr/>
            </a:lvl1pPr>
          </a:lstStyle>
          <a:p>
            <a:fld id="{A8828C2E-3E7C-4CD9-B09C-445DED78D2C7}" type="datetimeFigureOut">
              <a:rPr lang="zh-CN" altLang="en-US" smtClean="0"/>
              <a:t>2023/12/21</a:t>
            </a:fld>
            <a:endParaRPr lang="zh-CN" altLang="en-US"/>
          </a:p>
        </p:txBody>
      </p:sp>
    </p:spTree>
    <p:extLst>
      <p:ext uri="{BB962C8B-B14F-4D97-AF65-F5344CB8AC3E}">
        <p14:creationId xmlns:p14="http://schemas.microsoft.com/office/powerpoint/2010/main" val="30219864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p:spPr>
        <p:txBody>
          <a:bodyPr/>
          <a:lstStyle>
            <a:lvl1pPr>
              <a:defRPr>
                <a:latin typeface="微软雅黑" pitchFamily="34" charset="-122"/>
                <a:ea typeface="微软雅黑" pitchFamily="34" charset="-122"/>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09600" y="1535113"/>
            <a:ext cx="5386917" cy="639762"/>
          </a:xfrm>
        </p:spPr>
        <p:txBody>
          <a:bodyPr anchor="b"/>
          <a:lstStyle>
            <a:lvl1pPr marL="0" indent="0">
              <a:buNone/>
              <a:defRPr sz="2400" b="1">
                <a:latin typeface="微软雅黑" pitchFamily="34" charset="-122"/>
                <a:ea typeface="微软雅黑" pitchFamily="34" charset="-12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609600" y="2174875"/>
            <a:ext cx="5386917" cy="3951288"/>
          </a:xfrm>
        </p:spPr>
        <p:txBody>
          <a:bodyPr/>
          <a:lstStyle>
            <a:lvl1pPr>
              <a:defRPr sz="2400">
                <a:latin typeface="微软雅黑" pitchFamily="34" charset="-122"/>
                <a:ea typeface="微软雅黑" pitchFamily="34" charset="-122"/>
              </a:defRPr>
            </a:lvl1pPr>
            <a:lvl2pPr>
              <a:defRPr sz="2000">
                <a:latin typeface="微软雅黑" pitchFamily="34" charset="-122"/>
                <a:ea typeface="微软雅黑" pitchFamily="34" charset="-122"/>
              </a:defRPr>
            </a:lvl2pPr>
            <a:lvl3pPr>
              <a:defRPr sz="1800">
                <a:latin typeface="微软雅黑" pitchFamily="34" charset="-122"/>
                <a:ea typeface="微软雅黑" pitchFamily="34" charset="-122"/>
              </a:defRPr>
            </a:lvl3pPr>
            <a:lvl4pPr>
              <a:defRPr sz="1600">
                <a:latin typeface="微软雅黑" pitchFamily="34" charset="-122"/>
                <a:ea typeface="微软雅黑" pitchFamily="34" charset="-122"/>
              </a:defRPr>
            </a:lvl4pPr>
            <a:lvl5pPr>
              <a:defRPr sz="1600">
                <a:latin typeface="微软雅黑" pitchFamily="34" charset="-122"/>
                <a:ea typeface="微软雅黑" pitchFamily="34" charset="-122"/>
              </a:defRPr>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6193368" y="1535113"/>
            <a:ext cx="5389033" cy="639762"/>
          </a:xfrm>
        </p:spPr>
        <p:txBody>
          <a:bodyPr anchor="b"/>
          <a:lstStyle>
            <a:lvl1pPr marL="0" indent="0">
              <a:buNone/>
              <a:defRPr sz="2400" b="1">
                <a:latin typeface="微软雅黑" pitchFamily="34" charset="-122"/>
                <a:ea typeface="微软雅黑" pitchFamily="34" charset="-12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6193368" y="2174875"/>
            <a:ext cx="5389033" cy="3951288"/>
          </a:xfrm>
        </p:spPr>
        <p:txBody>
          <a:bodyPr/>
          <a:lstStyle>
            <a:lvl1pPr>
              <a:defRPr sz="2400">
                <a:latin typeface="微软雅黑" pitchFamily="34" charset="-122"/>
                <a:ea typeface="微软雅黑" pitchFamily="34" charset="-122"/>
              </a:defRPr>
            </a:lvl1pPr>
            <a:lvl2pPr>
              <a:defRPr sz="2000">
                <a:latin typeface="微软雅黑" pitchFamily="34" charset="-122"/>
                <a:ea typeface="微软雅黑" pitchFamily="34" charset="-122"/>
              </a:defRPr>
            </a:lvl2pPr>
            <a:lvl3pPr>
              <a:defRPr sz="1800">
                <a:latin typeface="微软雅黑" pitchFamily="34" charset="-122"/>
                <a:ea typeface="微软雅黑" pitchFamily="34" charset="-122"/>
              </a:defRPr>
            </a:lvl3pPr>
            <a:lvl4pPr>
              <a:defRPr sz="1600">
                <a:latin typeface="微软雅黑" pitchFamily="34" charset="-122"/>
                <a:ea typeface="微软雅黑" pitchFamily="34" charset="-122"/>
              </a:defRPr>
            </a:lvl4pPr>
            <a:lvl5pPr>
              <a:defRPr sz="1600">
                <a:latin typeface="微软雅黑" pitchFamily="34" charset="-122"/>
                <a:ea typeface="微软雅黑" pitchFamily="34" charset="-122"/>
              </a:defRPr>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Rectangle 2"/>
          <p:cNvSpPr>
            <a:spLocks noGrp="1" noChangeArrowheads="1"/>
          </p:cNvSpPr>
          <p:nvPr>
            <p:ph type="ftr" sz="quarter" idx="10"/>
          </p:nvPr>
        </p:nvSpPr>
        <p:spPr>
          <a:xfrm>
            <a:off x="4165600" y="6248399"/>
            <a:ext cx="3860800" cy="473075"/>
          </a:xfrm>
          <a:prstGeom prst="rect">
            <a:avLst/>
          </a:prstGeom>
          <a:ln/>
        </p:spPr>
        <p:txBody>
          <a:bodyPr/>
          <a:lstStyle>
            <a:lvl1pPr>
              <a:defRPr/>
            </a:lvl1pPr>
          </a:lstStyle>
          <a:p>
            <a:endParaRPr lang="zh-CN" altLang="en-US"/>
          </a:p>
        </p:txBody>
      </p:sp>
      <p:sp>
        <p:nvSpPr>
          <p:cNvPr id="8" name="Rectangle 3"/>
          <p:cNvSpPr>
            <a:spLocks noGrp="1" noChangeArrowheads="1"/>
          </p:cNvSpPr>
          <p:nvPr>
            <p:ph type="sldNum" sz="quarter" idx="11"/>
          </p:nvPr>
        </p:nvSpPr>
        <p:spPr>
          <a:ln/>
        </p:spPr>
        <p:txBody>
          <a:bodyPr/>
          <a:lstStyle>
            <a:lvl1pPr>
              <a:defRPr/>
            </a:lvl1pPr>
          </a:lstStyle>
          <a:p>
            <a:fld id="{FDC20248-416A-4BF1-BFFA-22C7CE5FCCC2}" type="slidenum">
              <a:rPr lang="zh-CN" altLang="en-US" smtClean="0"/>
              <a:t>‹#›</a:t>
            </a:fld>
            <a:endParaRPr lang="zh-CN" altLang="en-US"/>
          </a:p>
        </p:txBody>
      </p:sp>
      <p:sp>
        <p:nvSpPr>
          <p:cNvPr id="9" name="Rectangle 16"/>
          <p:cNvSpPr>
            <a:spLocks noGrp="1" noChangeArrowheads="1"/>
          </p:cNvSpPr>
          <p:nvPr>
            <p:ph type="dt" sz="half" idx="12"/>
          </p:nvPr>
        </p:nvSpPr>
        <p:spPr>
          <a:ln/>
        </p:spPr>
        <p:txBody>
          <a:bodyPr/>
          <a:lstStyle>
            <a:lvl1pPr>
              <a:defRPr/>
            </a:lvl1pPr>
          </a:lstStyle>
          <a:p>
            <a:fld id="{A8828C2E-3E7C-4CD9-B09C-445DED78D2C7}" type="datetimeFigureOut">
              <a:rPr lang="zh-CN" altLang="en-US" smtClean="0"/>
              <a:t>2023/12/21</a:t>
            </a:fld>
            <a:endParaRPr lang="zh-CN" altLang="en-US"/>
          </a:p>
        </p:txBody>
      </p:sp>
    </p:spTree>
    <p:extLst>
      <p:ext uri="{BB962C8B-B14F-4D97-AF65-F5344CB8AC3E}">
        <p14:creationId xmlns:p14="http://schemas.microsoft.com/office/powerpoint/2010/main" val="15979159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atin typeface="微软雅黑" pitchFamily="34" charset="-122"/>
                <a:ea typeface="微软雅黑" pitchFamily="34" charset="-122"/>
              </a:defRPr>
            </a:lvl1pPr>
          </a:lstStyle>
          <a:p>
            <a:r>
              <a:rPr lang="zh-CN" altLang="en-US" smtClean="0"/>
              <a:t>单击此处编辑母版标题样式</a:t>
            </a:r>
            <a:endParaRPr lang="zh-CN" altLang="en-US"/>
          </a:p>
        </p:txBody>
      </p:sp>
      <p:sp>
        <p:nvSpPr>
          <p:cNvPr id="3" name="Rectangle 2"/>
          <p:cNvSpPr>
            <a:spLocks noGrp="1" noChangeArrowheads="1"/>
          </p:cNvSpPr>
          <p:nvPr>
            <p:ph type="ftr" sz="quarter" idx="10"/>
          </p:nvPr>
        </p:nvSpPr>
        <p:spPr>
          <a:xfrm>
            <a:off x="4165600" y="6248399"/>
            <a:ext cx="3860800" cy="473075"/>
          </a:xfrm>
          <a:prstGeom prst="rect">
            <a:avLst/>
          </a:prstGeom>
          <a:ln/>
        </p:spPr>
        <p:txBody>
          <a:bodyPr/>
          <a:lstStyle>
            <a:lvl1pPr>
              <a:defRPr/>
            </a:lvl1pPr>
          </a:lstStyle>
          <a:p>
            <a:endParaRPr lang="zh-CN" altLang="en-US"/>
          </a:p>
        </p:txBody>
      </p:sp>
      <p:sp>
        <p:nvSpPr>
          <p:cNvPr id="4" name="Rectangle 3"/>
          <p:cNvSpPr>
            <a:spLocks noGrp="1" noChangeArrowheads="1"/>
          </p:cNvSpPr>
          <p:nvPr>
            <p:ph type="sldNum" sz="quarter" idx="11"/>
          </p:nvPr>
        </p:nvSpPr>
        <p:spPr>
          <a:ln/>
        </p:spPr>
        <p:txBody>
          <a:bodyPr/>
          <a:lstStyle>
            <a:lvl1pPr>
              <a:defRPr/>
            </a:lvl1pPr>
          </a:lstStyle>
          <a:p>
            <a:fld id="{FDC20248-416A-4BF1-BFFA-22C7CE5FCCC2}" type="slidenum">
              <a:rPr lang="zh-CN" altLang="en-US" smtClean="0"/>
              <a:t>‹#›</a:t>
            </a:fld>
            <a:endParaRPr lang="zh-CN" altLang="en-US"/>
          </a:p>
        </p:txBody>
      </p:sp>
      <p:sp>
        <p:nvSpPr>
          <p:cNvPr id="5" name="Rectangle 16"/>
          <p:cNvSpPr>
            <a:spLocks noGrp="1" noChangeArrowheads="1"/>
          </p:cNvSpPr>
          <p:nvPr>
            <p:ph type="dt" sz="half" idx="12"/>
          </p:nvPr>
        </p:nvSpPr>
        <p:spPr>
          <a:ln/>
        </p:spPr>
        <p:txBody>
          <a:bodyPr/>
          <a:lstStyle>
            <a:lvl1pPr>
              <a:defRPr/>
            </a:lvl1pPr>
          </a:lstStyle>
          <a:p>
            <a:fld id="{A8828C2E-3E7C-4CD9-B09C-445DED78D2C7}" type="datetimeFigureOut">
              <a:rPr lang="zh-CN" altLang="en-US" smtClean="0"/>
              <a:t>2023/12/21</a:t>
            </a:fld>
            <a:endParaRPr lang="zh-CN" altLang="en-US"/>
          </a:p>
        </p:txBody>
      </p:sp>
    </p:spTree>
    <p:extLst>
      <p:ext uri="{BB962C8B-B14F-4D97-AF65-F5344CB8AC3E}">
        <p14:creationId xmlns:p14="http://schemas.microsoft.com/office/powerpoint/2010/main" val="7610622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Rectangle 2"/>
          <p:cNvSpPr>
            <a:spLocks noGrp="1" noChangeArrowheads="1"/>
          </p:cNvSpPr>
          <p:nvPr>
            <p:ph type="ftr" sz="quarter" idx="10"/>
          </p:nvPr>
        </p:nvSpPr>
        <p:spPr>
          <a:xfrm>
            <a:off x="4165600" y="6248399"/>
            <a:ext cx="3860800" cy="473075"/>
          </a:xfrm>
          <a:prstGeom prst="rect">
            <a:avLst/>
          </a:prstGeom>
          <a:ln/>
        </p:spPr>
        <p:txBody>
          <a:bodyPr/>
          <a:lstStyle>
            <a:lvl1pPr>
              <a:defRPr/>
            </a:lvl1pPr>
          </a:lstStyle>
          <a:p>
            <a:endParaRPr lang="zh-CN" altLang="en-US"/>
          </a:p>
        </p:txBody>
      </p:sp>
      <p:sp>
        <p:nvSpPr>
          <p:cNvPr id="3" name="Rectangle 3"/>
          <p:cNvSpPr>
            <a:spLocks noGrp="1" noChangeArrowheads="1"/>
          </p:cNvSpPr>
          <p:nvPr>
            <p:ph type="sldNum" sz="quarter" idx="11"/>
          </p:nvPr>
        </p:nvSpPr>
        <p:spPr>
          <a:ln/>
        </p:spPr>
        <p:txBody>
          <a:bodyPr/>
          <a:lstStyle>
            <a:lvl1pPr>
              <a:defRPr/>
            </a:lvl1pPr>
          </a:lstStyle>
          <a:p>
            <a:fld id="{FDC20248-416A-4BF1-BFFA-22C7CE5FCCC2}" type="slidenum">
              <a:rPr lang="zh-CN" altLang="en-US" smtClean="0"/>
              <a:t>‹#›</a:t>
            </a:fld>
            <a:endParaRPr lang="zh-CN" altLang="en-US"/>
          </a:p>
        </p:txBody>
      </p:sp>
      <p:sp>
        <p:nvSpPr>
          <p:cNvPr id="4" name="Rectangle 16"/>
          <p:cNvSpPr>
            <a:spLocks noGrp="1" noChangeArrowheads="1"/>
          </p:cNvSpPr>
          <p:nvPr>
            <p:ph type="dt" sz="half" idx="12"/>
          </p:nvPr>
        </p:nvSpPr>
        <p:spPr>
          <a:ln/>
        </p:spPr>
        <p:txBody>
          <a:bodyPr/>
          <a:lstStyle>
            <a:lvl1pPr>
              <a:defRPr/>
            </a:lvl1pPr>
          </a:lstStyle>
          <a:p>
            <a:fld id="{A8828C2E-3E7C-4CD9-B09C-445DED78D2C7}" type="datetimeFigureOut">
              <a:rPr lang="zh-CN" altLang="en-US" smtClean="0"/>
              <a:t>2023/12/21</a:t>
            </a:fld>
            <a:endParaRPr lang="zh-CN" altLang="en-US"/>
          </a:p>
        </p:txBody>
      </p:sp>
    </p:spTree>
    <p:extLst>
      <p:ext uri="{BB962C8B-B14F-4D97-AF65-F5344CB8AC3E}">
        <p14:creationId xmlns:p14="http://schemas.microsoft.com/office/powerpoint/2010/main" val="20137394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09601" y="273050"/>
            <a:ext cx="4011084"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Rectangle 2"/>
          <p:cNvSpPr>
            <a:spLocks noGrp="1" noChangeArrowheads="1"/>
          </p:cNvSpPr>
          <p:nvPr>
            <p:ph type="ftr" sz="quarter" idx="10"/>
          </p:nvPr>
        </p:nvSpPr>
        <p:spPr>
          <a:xfrm>
            <a:off x="4165600" y="6248399"/>
            <a:ext cx="3860800" cy="473075"/>
          </a:xfrm>
          <a:prstGeom prst="rect">
            <a:avLst/>
          </a:prstGeom>
          <a:ln/>
        </p:spPr>
        <p:txBody>
          <a:bodyPr/>
          <a:lstStyle>
            <a:lvl1pPr>
              <a:defRPr/>
            </a:lvl1pPr>
          </a:lstStyle>
          <a:p>
            <a:endParaRPr lang="zh-CN" altLang="en-US"/>
          </a:p>
        </p:txBody>
      </p:sp>
      <p:sp>
        <p:nvSpPr>
          <p:cNvPr id="6" name="Rectangle 3"/>
          <p:cNvSpPr>
            <a:spLocks noGrp="1" noChangeArrowheads="1"/>
          </p:cNvSpPr>
          <p:nvPr>
            <p:ph type="sldNum" sz="quarter" idx="11"/>
          </p:nvPr>
        </p:nvSpPr>
        <p:spPr>
          <a:ln/>
        </p:spPr>
        <p:txBody>
          <a:bodyPr/>
          <a:lstStyle>
            <a:lvl1pPr>
              <a:defRPr/>
            </a:lvl1pPr>
          </a:lstStyle>
          <a:p>
            <a:fld id="{FDC20248-416A-4BF1-BFFA-22C7CE5FCCC2}" type="slidenum">
              <a:rPr lang="zh-CN" altLang="en-US" smtClean="0"/>
              <a:t>‹#›</a:t>
            </a:fld>
            <a:endParaRPr lang="zh-CN" altLang="en-US"/>
          </a:p>
        </p:txBody>
      </p:sp>
      <p:sp>
        <p:nvSpPr>
          <p:cNvPr id="7" name="Rectangle 16"/>
          <p:cNvSpPr>
            <a:spLocks noGrp="1" noChangeArrowheads="1"/>
          </p:cNvSpPr>
          <p:nvPr>
            <p:ph type="dt" sz="half" idx="12"/>
          </p:nvPr>
        </p:nvSpPr>
        <p:spPr>
          <a:ln/>
        </p:spPr>
        <p:txBody>
          <a:bodyPr/>
          <a:lstStyle>
            <a:lvl1pPr>
              <a:defRPr/>
            </a:lvl1pPr>
          </a:lstStyle>
          <a:p>
            <a:fld id="{A8828C2E-3E7C-4CD9-B09C-445DED78D2C7}" type="datetimeFigureOut">
              <a:rPr lang="zh-CN" altLang="en-US" smtClean="0"/>
              <a:t>2023/12/21</a:t>
            </a:fld>
            <a:endParaRPr lang="zh-CN" altLang="en-US"/>
          </a:p>
        </p:txBody>
      </p:sp>
    </p:spTree>
    <p:extLst>
      <p:ext uri="{BB962C8B-B14F-4D97-AF65-F5344CB8AC3E}">
        <p14:creationId xmlns:p14="http://schemas.microsoft.com/office/powerpoint/2010/main" val="33489520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2389717" y="4800600"/>
            <a:ext cx="73152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zh-CN" altLang="en-US" noProof="0" smtClean="0"/>
              <a:t>单击图标添加图片</a:t>
            </a:r>
            <a:endParaRPr lang="zh-CN" altLang="en-US" noProof="0"/>
          </a:p>
        </p:txBody>
      </p:sp>
      <p:sp>
        <p:nvSpPr>
          <p:cNvPr id="4" name="文本占位符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Rectangle 2"/>
          <p:cNvSpPr>
            <a:spLocks noGrp="1" noChangeArrowheads="1"/>
          </p:cNvSpPr>
          <p:nvPr>
            <p:ph type="ftr" sz="quarter" idx="10"/>
          </p:nvPr>
        </p:nvSpPr>
        <p:spPr>
          <a:xfrm>
            <a:off x="4165600" y="6248399"/>
            <a:ext cx="3860800" cy="473075"/>
          </a:xfrm>
          <a:prstGeom prst="rect">
            <a:avLst/>
          </a:prstGeom>
          <a:ln/>
        </p:spPr>
        <p:txBody>
          <a:bodyPr/>
          <a:lstStyle>
            <a:lvl1pPr>
              <a:defRPr/>
            </a:lvl1pPr>
          </a:lstStyle>
          <a:p>
            <a:endParaRPr lang="zh-CN" altLang="en-US"/>
          </a:p>
        </p:txBody>
      </p:sp>
      <p:sp>
        <p:nvSpPr>
          <p:cNvPr id="6" name="Rectangle 3"/>
          <p:cNvSpPr>
            <a:spLocks noGrp="1" noChangeArrowheads="1"/>
          </p:cNvSpPr>
          <p:nvPr>
            <p:ph type="sldNum" sz="quarter" idx="11"/>
          </p:nvPr>
        </p:nvSpPr>
        <p:spPr>
          <a:ln/>
        </p:spPr>
        <p:txBody>
          <a:bodyPr/>
          <a:lstStyle>
            <a:lvl1pPr>
              <a:defRPr/>
            </a:lvl1pPr>
          </a:lstStyle>
          <a:p>
            <a:fld id="{FDC20248-416A-4BF1-BFFA-22C7CE5FCCC2}" type="slidenum">
              <a:rPr lang="zh-CN" altLang="en-US" smtClean="0"/>
              <a:t>‹#›</a:t>
            </a:fld>
            <a:endParaRPr lang="zh-CN" altLang="en-US"/>
          </a:p>
        </p:txBody>
      </p:sp>
      <p:sp>
        <p:nvSpPr>
          <p:cNvPr id="7" name="Rectangle 16"/>
          <p:cNvSpPr>
            <a:spLocks noGrp="1" noChangeArrowheads="1"/>
          </p:cNvSpPr>
          <p:nvPr>
            <p:ph type="dt" sz="half" idx="12"/>
          </p:nvPr>
        </p:nvSpPr>
        <p:spPr>
          <a:ln/>
        </p:spPr>
        <p:txBody>
          <a:bodyPr/>
          <a:lstStyle>
            <a:lvl1pPr>
              <a:defRPr/>
            </a:lvl1pPr>
          </a:lstStyle>
          <a:p>
            <a:fld id="{A8828C2E-3E7C-4CD9-B09C-445DED78D2C7}" type="datetimeFigureOut">
              <a:rPr lang="zh-CN" altLang="en-US" smtClean="0"/>
              <a:t>2023/12/21</a:t>
            </a:fld>
            <a:endParaRPr lang="zh-CN" altLang="en-US"/>
          </a:p>
        </p:txBody>
      </p:sp>
    </p:spTree>
    <p:extLst>
      <p:ext uri="{BB962C8B-B14F-4D97-AF65-F5344CB8AC3E}">
        <p14:creationId xmlns:p14="http://schemas.microsoft.com/office/powerpoint/2010/main" val="22396396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microsoft.com/office/2007/relationships/hdphoto" Target="../media/hdphoto1.wdp"/><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7" name="Rectangle 3"/>
          <p:cNvSpPr>
            <a:spLocks noGrp="1" noChangeArrowheads="1"/>
          </p:cNvSpPr>
          <p:nvPr>
            <p:ph type="sldNum" sz="quarter" idx="4"/>
          </p:nvPr>
        </p:nvSpPr>
        <p:spPr bwMode="auto">
          <a:xfrm>
            <a:off x="8737600" y="6248400"/>
            <a:ext cx="2844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a:latin typeface="微软雅黑" pitchFamily="34" charset="-122"/>
                <a:ea typeface="微软雅黑" pitchFamily="34" charset="-122"/>
                <a:cs typeface="微软雅黑" pitchFamily="34" charset="-122"/>
              </a:defRPr>
            </a:lvl1pPr>
          </a:lstStyle>
          <a:p>
            <a:fld id="{FDC20248-416A-4BF1-BFFA-22C7CE5FCCC2}" type="slidenum">
              <a:rPr lang="zh-CN" altLang="en-US" smtClean="0"/>
              <a:t>‹#›</a:t>
            </a:fld>
            <a:endParaRPr lang="zh-CN" altLang="en-US"/>
          </a:p>
        </p:txBody>
      </p:sp>
      <p:sp>
        <p:nvSpPr>
          <p:cNvPr id="1029" name="Rectangle 14"/>
          <p:cNvSpPr>
            <a:spLocks noGrp="1" noChangeArrowheads="1"/>
          </p:cNvSpPr>
          <p:nvPr>
            <p:ph type="title"/>
          </p:nvPr>
        </p:nvSpPr>
        <p:spPr bwMode="auto">
          <a:xfrm>
            <a:off x="609600" y="457200"/>
            <a:ext cx="109728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zh-CN" altLang="en-GB"/>
              <a:t>单击此处编辑母版标题样式</a:t>
            </a:r>
          </a:p>
        </p:txBody>
      </p:sp>
      <p:sp>
        <p:nvSpPr>
          <p:cNvPr id="1030" name="Rectangle 15"/>
          <p:cNvSpPr>
            <a:spLocks noGrp="1" noChangeArrowheads="1"/>
          </p:cNvSpPr>
          <p:nvPr>
            <p:ph type="body" idx="1"/>
          </p:nvPr>
        </p:nvSpPr>
        <p:spPr bwMode="auto">
          <a:xfrm>
            <a:off x="609600" y="1981200"/>
            <a:ext cx="10972800" cy="388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CN" altLang="en-GB"/>
              <a:t>单击此处编辑母版文本样式</a:t>
            </a:r>
          </a:p>
          <a:p>
            <a:pPr lvl="1"/>
            <a:r>
              <a:rPr lang="zh-CN" altLang="en-GB"/>
              <a:t>第二级</a:t>
            </a:r>
          </a:p>
          <a:p>
            <a:pPr lvl="2"/>
            <a:r>
              <a:rPr lang="zh-CN" altLang="en-GB"/>
              <a:t>第三级</a:t>
            </a:r>
          </a:p>
          <a:p>
            <a:pPr lvl="3"/>
            <a:r>
              <a:rPr lang="zh-CN" altLang="en-GB"/>
              <a:t>第四级</a:t>
            </a:r>
          </a:p>
          <a:p>
            <a:pPr lvl="4"/>
            <a:r>
              <a:rPr lang="zh-CN" altLang="en-GB"/>
              <a:t>第五级</a:t>
            </a:r>
          </a:p>
        </p:txBody>
      </p:sp>
      <p:sp>
        <p:nvSpPr>
          <p:cNvPr id="6160" name="Rectangle 16"/>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b="0">
                <a:latin typeface="微软雅黑" pitchFamily="34" charset="-122"/>
                <a:ea typeface="微软雅黑" pitchFamily="34" charset="-122"/>
                <a:cs typeface="微软雅黑" pitchFamily="34" charset="-122"/>
              </a:defRPr>
            </a:lvl1pPr>
          </a:lstStyle>
          <a:p>
            <a:fld id="{A8828C2E-3E7C-4CD9-B09C-445DED78D2C7}" type="datetimeFigureOut">
              <a:rPr lang="zh-CN" altLang="en-US" smtClean="0"/>
              <a:t>2023/12/21</a:t>
            </a:fld>
            <a:endParaRPr lang="zh-CN" altLang="en-US"/>
          </a:p>
        </p:txBody>
      </p:sp>
      <p:pic>
        <p:nvPicPr>
          <p:cNvPr id="4" name="图片 3"/>
          <p:cNvPicPr>
            <a:picLocks noChangeAspect="1"/>
          </p:cNvPicPr>
          <p:nvPr/>
        </p:nvPicPr>
        <p:blipFill>
          <a:blip r:embed="rId16" cstate="print">
            <a:duotone>
              <a:prstClr val="black"/>
              <a:schemeClr val="accent1">
                <a:tint val="45000"/>
                <a:satMod val="400000"/>
              </a:schemeClr>
            </a:duotone>
            <a:extLst>
              <a:ext uri="{BEBA8EAE-BF5A-486C-A8C5-ECC9F3942E4B}">
                <a14:imgProps xmlns:a14="http://schemas.microsoft.com/office/drawing/2010/main">
                  <a14:imgLayer r:embed="rId17">
                    <a14:imgEffect>
                      <a14:artisticGlowEdges/>
                    </a14:imgEffect>
                    <a14:imgEffect>
                      <a14:brightnessContrast bright="-40000" contrast="-40000"/>
                    </a14:imgEffect>
                  </a14:imgLayer>
                </a14:imgProps>
              </a:ext>
              <a:ext uri="{28A0092B-C50C-407E-A947-70E740481C1C}">
                <a14:useLocalDpi xmlns:a14="http://schemas.microsoft.com/office/drawing/2010/main" val="0"/>
              </a:ext>
            </a:extLst>
          </a:blip>
          <a:stretch>
            <a:fillRect/>
          </a:stretch>
        </p:blipFill>
        <p:spPr>
          <a:xfrm>
            <a:off x="10014572" y="45091"/>
            <a:ext cx="1965762" cy="412109"/>
          </a:xfrm>
          <a:prstGeom prst="rect">
            <a:avLst/>
          </a:prstGeom>
          <a:noFill/>
          <a:ln>
            <a:noFill/>
          </a:ln>
        </p:spPr>
      </p:pic>
    </p:spTree>
    <p:extLst>
      <p:ext uri="{BB962C8B-B14F-4D97-AF65-F5344CB8AC3E}">
        <p14:creationId xmlns:p14="http://schemas.microsoft.com/office/powerpoint/2010/main" val="1317313972"/>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Lst>
  <p:txStyles>
    <p:titleStyle>
      <a:lvl1pPr algn="l" rtl="0" eaLnBrk="1" fontAlgn="base" hangingPunct="1">
        <a:spcBef>
          <a:spcPct val="0"/>
        </a:spcBef>
        <a:spcAft>
          <a:spcPct val="0"/>
        </a:spcAft>
        <a:defRPr sz="4400">
          <a:solidFill>
            <a:schemeClr val="tx1"/>
          </a:solidFill>
          <a:latin typeface="微软雅黑" pitchFamily="34" charset="-122"/>
          <a:ea typeface="微软雅黑" pitchFamily="34" charset="-122"/>
          <a:cs typeface="+mj-cs"/>
        </a:defRPr>
      </a:lvl1pPr>
      <a:lvl2pPr algn="l" rtl="0" eaLnBrk="1" fontAlgn="base" hangingPunct="1">
        <a:spcBef>
          <a:spcPct val="0"/>
        </a:spcBef>
        <a:spcAft>
          <a:spcPct val="0"/>
        </a:spcAft>
        <a:defRPr sz="4400">
          <a:solidFill>
            <a:schemeClr val="tx1"/>
          </a:solidFill>
          <a:latin typeface="微软雅黑" pitchFamily="34" charset="-122"/>
          <a:ea typeface="微软雅黑" pitchFamily="34" charset="-122"/>
        </a:defRPr>
      </a:lvl2pPr>
      <a:lvl3pPr algn="l" rtl="0" eaLnBrk="1" fontAlgn="base" hangingPunct="1">
        <a:spcBef>
          <a:spcPct val="0"/>
        </a:spcBef>
        <a:spcAft>
          <a:spcPct val="0"/>
        </a:spcAft>
        <a:defRPr sz="4400">
          <a:solidFill>
            <a:schemeClr val="tx1"/>
          </a:solidFill>
          <a:latin typeface="微软雅黑" pitchFamily="34" charset="-122"/>
          <a:ea typeface="微软雅黑" pitchFamily="34" charset="-122"/>
        </a:defRPr>
      </a:lvl3pPr>
      <a:lvl4pPr algn="l" rtl="0" eaLnBrk="1" fontAlgn="base" hangingPunct="1">
        <a:spcBef>
          <a:spcPct val="0"/>
        </a:spcBef>
        <a:spcAft>
          <a:spcPct val="0"/>
        </a:spcAft>
        <a:defRPr sz="4400">
          <a:solidFill>
            <a:schemeClr val="tx1"/>
          </a:solidFill>
          <a:latin typeface="微软雅黑" pitchFamily="34" charset="-122"/>
          <a:ea typeface="微软雅黑" pitchFamily="34" charset="-122"/>
        </a:defRPr>
      </a:lvl4pPr>
      <a:lvl5pPr algn="l" rtl="0" eaLnBrk="1" fontAlgn="base" hangingPunct="1">
        <a:spcBef>
          <a:spcPct val="0"/>
        </a:spcBef>
        <a:spcAft>
          <a:spcPct val="0"/>
        </a:spcAft>
        <a:defRPr sz="4400">
          <a:solidFill>
            <a:schemeClr val="tx1"/>
          </a:solidFill>
          <a:latin typeface="微软雅黑" pitchFamily="34" charset="-122"/>
          <a:ea typeface="微软雅黑" pitchFamily="34" charset="-122"/>
        </a:defRPr>
      </a:lvl5pPr>
      <a:lvl6pPr marL="457200" algn="l" rtl="0" eaLnBrk="1" fontAlgn="base" hangingPunct="1">
        <a:spcBef>
          <a:spcPct val="0"/>
        </a:spcBef>
        <a:spcAft>
          <a:spcPct val="0"/>
        </a:spcAft>
        <a:defRPr sz="4400">
          <a:solidFill>
            <a:schemeClr val="tx1"/>
          </a:solidFill>
          <a:latin typeface="Arial" charset="0"/>
        </a:defRPr>
      </a:lvl6pPr>
      <a:lvl7pPr marL="914400" algn="l" rtl="0" eaLnBrk="1" fontAlgn="base" hangingPunct="1">
        <a:spcBef>
          <a:spcPct val="0"/>
        </a:spcBef>
        <a:spcAft>
          <a:spcPct val="0"/>
        </a:spcAft>
        <a:defRPr sz="4400">
          <a:solidFill>
            <a:schemeClr val="tx1"/>
          </a:solidFill>
          <a:latin typeface="Arial" charset="0"/>
        </a:defRPr>
      </a:lvl7pPr>
      <a:lvl8pPr marL="1371600" algn="l" rtl="0" eaLnBrk="1" fontAlgn="base" hangingPunct="1">
        <a:spcBef>
          <a:spcPct val="0"/>
        </a:spcBef>
        <a:spcAft>
          <a:spcPct val="0"/>
        </a:spcAft>
        <a:defRPr sz="4400">
          <a:solidFill>
            <a:schemeClr val="tx1"/>
          </a:solidFill>
          <a:latin typeface="Arial" charset="0"/>
        </a:defRPr>
      </a:lvl8pPr>
      <a:lvl9pPr marL="1828800" algn="l" rtl="0" eaLnBrk="1" fontAlgn="base" hangingPunct="1">
        <a:spcBef>
          <a:spcPct val="0"/>
        </a:spcBef>
        <a:spcAft>
          <a:spcPct val="0"/>
        </a:spcAft>
        <a:defRPr sz="4400">
          <a:solidFill>
            <a:schemeClr val="tx1"/>
          </a:solidFill>
          <a:latin typeface="Arial" charset="0"/>
        </a:defRPr>
      </a:lvl9pPr>
    </p:titleStyle>
    <p:bodyStyle>
      <a:lvl1pPr marL="342900" indent="-342900" algn="l" rtl="0" eaLnBrk="1" fontAlgn="base" hangingPunct="1">
        <a:spcBef>
          <a:spcPct val="20000"/>
        </a:spcBef>
        <a:spcAft>
          <a:spcPct val="0"/>
        </a:spcAft>
        <a:buClr>
          <a:schemeClr val="bg2"/>
        </a:buClr>
        <a:buSzPct val="75000"/>
        <a:buFont typeface="Wingdings" pitchFamily="2" charset="2"/>
        <a:buChar char="n"/>
        <a:defRPr sz="3200">
          <a:solidFill>
            <a:schemeClr val="tx1"/>
          </a:solidFill>
          <a:latin typeface="微软雅黑" pitchFamily="34" charset="-122"/>
          <a:ea typeface="微软雅黑" pitchFamily="34" charset="-122"/>
          <a:cs typeface="+mn-cs"/>
        </a:defRPr>
      </a:lvl1pPr>
      <a:lvl2pPr marL="742950" indent="-285750" algn="l" rtl="0" eaLnBrk="1" fontAlgn="base" hangingPunct="1">
        <a:spcBef>
          <a:spcPct val="20000"/>
        </a:spcBef>
        <a:spcAft>
          <a:spcPct val="0"/>
        </a:spcAft>
        <a:buClr>
          <a:schemeClr val="accent2"/>
        </a:buClr>
        <a:buSzPct val="80000"/>
        <a:buFont typeface="Wingdings" pitchFamily="2" charset="2"/>
        <a:buChar char="¨"/>
        <a:defRPr sz="2800">
          <a:solidFill>
            <a:schemeClr val="tx1"/>
          </a:solidFill>
          <a:latin typeface="微软雅黑" pitchFamily="34" charset="-122"/>
          <a:ea typeface="微软雅黑" pitchFamily="34" charset="-122"/>
        </a:defRPr>
      </a:lvl2pPr>
      <a:lvl3pPr marL="1143000" indent="-228600" algn="l" rtl="0" eaLnBrk="1" fontAlgn="base" hangingPunct="1">
        <a:spcBef>
          <a:spcPct val="20000"/>
        </a:spcBef>
        <a:spcAft>
          <a:spcPct val="0"/>
        </a:spcAft>
        <a:buClr>
          <a:schemeClr val="bg2"/>
        </a:buClr>
        <a:buSzPct val="65000"/>
        <a:buFont typeface="Wingdings" pitchFamily="2" charset="2"/>
        <a:buChar char="n"/>
        <a:defRPr sz="2400">
          <a:solidFill>
            <a:schemeClr val="tx1"/>
          </a:solidFill>
          <a:latin typeface="微软雅黑" pitchFamily="34" charset="-122"/>
          <a:ea typeface="微软雅黑" pitchFamily="34" charset="-122"/>
        </a:defRPr>
      </a:lvl3pPr>
      <a:lvl4pPr marL="1600200" indent="-228600" algn="l" rtl="0" eaLnBrk="1" fontAlgn="base" hangingPunct="1">
        <a:spcBef>
          <a:spcPct val="20000"/>
        </a:spcBef>
        <a:spcAft>
          <a:spcPct val="0"/>
        </a:spcAft>
        <a:buClr>
          <a:schemeClr val="accent2"/>
        </a:buClr>
        <a:buSzPct val="70000"/>
        <a:buFont typeface="Wingdings" pitchFamily="2" charset="2"/>
        <a:buChar char="¨"/>
        <a:defRPr sz="2000">
          <a:solidFill>
            <a:schemeClr val="tx1"/>
          </a:solidFill>
          <a:latin typeface="微软雅黑" pitchFamily="34" charset="-122"/>
          <a:ea typeface="微软雅黑" pitchFamily="34" charset="-122"/>
        </a:defRPr>
      </a:lvl4pPr>
      <a:lvl5pPr marL="2057400" indent="-228600" algn="l" rtl="0" eaLnBrk="1" fontAlgn="base" hangingPunct="1">
        <a:spcBef>
          <a:spcPct val="20000"/>
        </a:spcBef>
        <a:spcAft>
          <a:spcPct val="0"/>
        </a:spcAft>
        <a:buClr>
          <a:schemeClr val="bg2"/>
        </a:buClr>
        <a:buFont typeface="Wingdings" pitchFamily="2" charset="2"/>
        <a:buChar char="§"/>
        <a:defRPr sz="2000">
          <a:solidFill>
            <a:schemeClr val="tx1"/>
          </a:solidFill>
          <a:latin typeface="微软雅黑" pitchFamily="34" charset="-122"/>
          <a:ea typeface="微软雅黑" pitchFamily="34" charset="-122"/>
        </a:defRPr>
      </a:lvl5pPr>
      <a:lvl6pPr marL="2514600" indent="-228600" algn="l" rtl="0" eaLnBrk="1" fontAlgn="base" hangingPunct="1">
        <a:spcBef>
          <a:spcPct val="20000"/>
        </a:spcBef>
        <a:spcAft>
          <a:spcPct val="0"/>
        </a:spcAft>
        <a:buClr>
          <a:schemeClr val="bg2"/>
        </a:buClr>
        <a:buFont typeface="Wingdings" pitchFamily="2" charset="2"/>
        <a:buChar char="§"/>
        <a:defRPr sz="2000">
          <a:solidFill>
            <a:schemeClr val="tx1"/>
          </a:solidFill>
          <a:latin typeface="+mn-lt"/>
        </a:defRPr>
      </a:lvl6pPr>
      <a:lvl7pPr marL="2971800" indent="-228600" algn="l" rtl="0" eaLnBrk="1" fontAlgn="base" hangingPunct="1">
        <a:spcBef>
          <a:spcPct val="20000"/>
        </a:spcBef>
        <a:spcAft>
          <a:spcPct val="0"/>
        </a:spcAft>
        <a:buClr>
          <a:schemeClr val="bg2"/>
        </a:buClr>
        <a:buFont typeface="Wingdings" pitchFamily="2" charset="2"/>
        <a:buChar char="§"/>
        <a:defRPr sz="2000">
          <a:solidFill>
            <a:schemeClr val="tx1"/>
          </a:solidFill>
          <a:latin typeface="+mn-lt"/>
        </a:defRPr>
      </a:lvl7pPr>
      <a:lvl8pPr marL="3429000" indent="-228600" algn="l" rtl="0" eaLnBrk="1" fontAlgn="base" hangingPunct="1">
        <a:spcBef>
          <a:spcPct val="20000"/>
        </a:spcBef>
        <a:spcAft>
          <a:spcPct val="0"/>
        </a:spcAft>
        <a:buClr>
          <a:schemeClr val="bg2"/>
        </a:buClr>
        <a:buFont typeface="Wingdings" pitchFamily="2" charset="2"/>
        <a:buChar char="§"/>
        <a:defRPr sz="2000">
          <a:solidFill>
            <a:schemeClr val="tx1"/>
          </a:solidFill>
          <a:latin typeface="+mn-lt"/>
        </a:defRPr>
      </a:lvl8pPr>
      <a:lvl9pPr marL="3886200" indent="-228600" algn="l" rtl="0" eaLnBrk="1" fontAlgn="base" hangingPunct="1">
        <a:spcBef>
          <a:spcPct val="20000"/>
        </a:spcBef>
        <a:spcAft>
          <a:spcPct val="0"/>
        </a:spcAft>
        <a:buClr>
          <a:schemeClr val="bg2"/>
        </a:buClr>
        <a:buFont typeface="Wingdings" pitchFamily="2" charset="2"/>
        <a:buChar char="§"/>
        <a:defRPr sz="2000">
          <a:solidFill>
            <a:schemeClr val="tx1"/>
          </a:solidFill>
          <a:latin typeface="+mn-lt"/>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8" Type="http://schemas.openxmlformats.org/officeDocument/2006/relationships/image" Target="../media/image15.png"/><Relationship Id="rId13" Type="http://schemas.openxmlformats.org/officeDocument/2006/relationships/image" Target="../media/image20.png"/><Relationship Id="rId18" Type="http://schemas.openxmlformats.org/officeDocument/2006/relationships/image" Target="../media/image25.png"/><Relationship Id="rId3" Type="http://schemas.openxmlformats.org/officeDocument/2006/relationships/image" Target="../media/image10.png"/><Relationship Id="rId21" Type="http://schemas.openxmlformats.org/officeDocument/2006/relationships/image" Target="../media/image28.png"/><Relationship Id="rId7" Type="http://schemas.openxmlformats.org/officeDocument/2006/relationships/image" Target="../media/image14.png"/><Relationship Id="rId12" Type="http://schemas.openxmlformats.org/officeDocument/2006/relationships/image" Target="../media/image19.png"/><Relationship Id="rId17" Type="http://schemas.openxmlformats.org/officeDocument/2006/relationships/image" Target="../media/image24.png"/><Relationship Id="rId25" Type="http://schemas.openxmlformats.org/officeDocument/2006/relationships/image" Target="../media/image32.png"/><Relationship Id="rId2" Type="http://schemas.openxmlformats.org/officeDocument/2006/relationships/image" Target="../media/image9.png"/><Relationship Id="rId16" Type="http://schemas.openxmlformats.org/officeDocument/2006/relationships/image" Target="../media/image23.png"/><Relationship Id="rId20" Type="http://schemas.openxmlformats.org/officeDocument/2006/relationships/image" Target="../media/image27.png"/><Relationship Id="rId1" Type="http://schemas.openxmlformats.org/officeDocument/2006/relationships/slideLayout" Target="../slideLayouts/slideLayout2.xml"/><Relationship Id="rId6" Type="http://schemas.openxmlformats.org/officeDocument/2006/relationships/image" Target="../media/image13.png"/><Relationship Id="rId11" Type="http://schemas.openxmlformats.org/officeDocument/2006/relationships/image" Target="../media/image18.png"/><Relationship Id="rId24" Type="http://schemas.openxmlformats.org/officeDocument/2006/relationships/image" Target="../media/image31.png"/><Relationship Id="rId5" Type="http://schemas.openxmlformats.org/officeDocument/2006/relationships/image" Target="../media/image12.png"/><Relationship Id="rId15" Type="http://schemas.openxmlformats.org/officeDocument/2006/relationships/image" Target="../media/image22.png"/><Relationship Id="rId23" Type="http://schemas.openxmlformats.org/officeDocument/2006/relationships/image" Target="../media/image30.png"/><Relationship Id="rId10" Type="http://schemas.openxmlformats.org/officeDocument/2006/relationships/image" Target="../media/image17.png"/><Relationship Id="rId19" Type="http://schemas.openxmlformats.org/officeDocument/2006/relationships/image" Target="../media/image26.png"/><Relationship Id="rId4" Type="http://schemas.openxmlformats.org/officeDocument/2006/relationships/image" Target="../media/image11.png"/><Relationship Id="rId9" Type="http://schemas.openxmlformats.org/officeDocument/2006/relationships/image" Target="../media/image16.png"/><Relationship Id="rId14" Type="http://schemas.openxmlformats.org/officeDocument/2006/relationships/image" Target="../media/image21.png"/><Relationship Id="rId22" Type="http://schemas.openxmlformats.org/officeDocument/2006/relationships/image" Target="../media/image29.png"/></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3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34.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r>
              <a:rPr lang="zh-CN" altLang="en-US" dirty="0" smtClean="0"/>
              <a:t>树的直径</a:t>
            </a:r>
            <a:endParaRPr lang="zh-CN" altLang="en-US" dirty="0"/>
          </a:p>
        </p:txBody>
      </p:sp>
      <p:sp>
        <p:nvSpPr>
          <p:cNvPr id="3" name="副标题 2"/>
          <p:cNvSpPr>
            <a:spLocks noGrp="1"/>
          </p:cNvSpPr>
          <p:nvPr>
            <p:ph type="subTitle" idx="1"/>
          </p:nvPr>
        </p:nvSpPr>
        <p:spPr/>
        <p:txBody>
          <a:bodyPr/>
          <a:lstStyle/>
          <a:p>
            <a:endParaRPr lang="zh-CN" altLang="en-US"/>
          </a:p>
        </p:txBody>
      </p:sp>
    </p:spTree>
    <p:extLst>
      <p:ext uri="{BB962C8B-B14F-4D97-AF65-F5344CB8AC3E}">
        <p14:creationId xmlns:p14="http://schemas.microsoft.com/office/powerpoint/2010/main" val="47655544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反证法</a:t>
            </a:r>
            <a:r>
              <a:rPr lang="zh-CN" altLang="en-US" dirty="0" smtClean="0"/>
              <a:t>证明</a:t>
            </a:r>
            <a:endParaRPr lang="zh-CN" altLang="en-US" dirty="0"/>
          </a:p>
        </p:txBody>
      </p:sp>
      <p:sp>
        <p:nvSpPr>
          <p:cNvPr id="8" name="内容占位符 7"/>
          <p:cNvSpPr>
            <a:spLocks noGrp="1"/>
          </p:cNvSpPr>
          <p:nvPr>
            <p:ph idx="1"/>
          </p:nvPr>
        </p:nvSpPr>
        <p:spPr>
          <a:xfrm>
            <a:off x="431371" y="1165412"/>
            <a:ext cx="9510487" cy="4912659"/>
          </a:xfrm>
        </p:spPr>
        <p:txBody>
          <a:bodyPr/>
          <a:lstStyle/>
          <a:p>
            <a:pPr marL="0" indent="0">
              <a:buNone/>
            </a:pPr>
            <a:r>
              <a:rPr lang="zh-CN" altLang="en-US" sz="2400" dirty="0">
                <a:solidFill>
                  <a:srgbClr val="000000"/>
                </a:solidFill>
                <a:latin typeface="-apple-system"/>
              </a:rPr>
              <a:t>另一种情况，假设</a:t>
            </a:r>
            <a:r>
              <a:rPr lang="en-US" altLang="zh-CN" sz="2400" dirty="0">
                <a:solidFill>
                  <a:srgbClr val="000000"/>
                </a:solidFill>
                <a:latin typeface="MJXc-TeX-main-R"/>
              </a:rPr>
              <a:t>(</a:t>
            </a:r>
            <a:r>
              <a:rPr lang="en-US" altLang="zh-CN" sz="2400" dirty="0" err="1">
                <a:solidFill>
                  <a:srgbClr val="000000"/>
                </a:solidFill>
                <a:latin typeface="MJXc-TeX-math-I"/>
              </a:rPr>
              <a:t>x</a:t>
            </a:r>
            <a:r>
              <a:rPr lang="en-US" altLang="zh-CN" sz="2400" dirty="0" err="1">
                <a:solidFill>
                  <a:srgbClr val="000000"/>
                </a:solidFill>
                <a:latin typeface="MJXc-TeX-main-R"/>
              </a:rPr>
              <a:t>,</a:t>
            </a:r>
            <a:r>
              <a:rPr lang="en-US" altLang="zh-CN" sz="2400" dirty="0" err="1">
                <a:solidFill>
                  <a:srgbClr val="000000"/>
                </a:solidFill>
                <a:latin typeface="MJXc-TeX-math-I"/>
              </a:rPr>
              <a:t>y</a:t>
            </a:r>
            <a:r>
              <a:rPr lang="en-US" altLang="zh-CN" sz="2400" dirty="0" smtClean="0">
                <a:solidFill>
                  <a:srgbClr val="000000"/>
                </a:solidFill>
                <a:latin typeface="MJXc-TeX-main-R"/>
              </a:rPr>
              <a:t>)</a:t>
            </a:r>
            <a:r>
              <a:rPr lang="zh-CN" altLang="en-US" sz="2400" dirty="0" smtClean="0">
                <a:solidFill>
                  <a:srgbClr val="000000"/>
                </a:solidFill>
                <a:latin typeface="-apple-system"/>
              </a:rPr>
              <a:t>与</a:t>
            </a:r>
            <a:r>
              <a:rPr lang="en-US" altLang="zh-CN" sz="2400" dirty="0">
                <a:solidFill>
                  <a:srgbClr val="000000"/>
                </a:solidFill>
                <a:latin typeface="MJXc-TeX-main-R"/>
              </a:rPr>
              <a:t>(</a:t>
            </a:r>
            <a:r>
              <a:rPr lang="en-US" altLang="zh-CN" sz="2400" dirty="0" err="1">
                <a:solidFill>
                  <a:srgbClr val="000000"/>
                </a:solidFill>
                <a:latin typeface="MJXc-TeX-math-I"/>
              </a:rPr>
              <a:t>u</a:t>
            </a:r>
            <a:r>
              <a:rPr lang="en-US" altLang="zh-CN" sz="2400" dirty="0" err="1">
                <a:solidFill>
                  <a:srgbClr val="000000"/>
                </a:solidFill>
                <a:latin typeface="MJXc-TeX-main-R"/>
              </a:rPr>
              <a:t>,</a:t>
            </a:r>
            <a:r>
              <a:rPr lang="en-US" altLang="zh-CN" sz="2400" dirty="0" err="1">
                <a:solidFill>
                  <a:srgbClr val="000000"/>
                </a:solidFill>
                <a:latin typeface="MJXc-TeX-math-I"/>
              </a:rPr>
              <a:t>v</a:t>
            </a:r>
            <a:r>
              <a:rPr lang="en-US" altLang="zh-CN" sz="2400" dirty="0" smtClean="0">
                <a:solidFill>
                  <a:srgbClr val="000000"/>
                </a:solidFill>
                <a:latin typeface="MJXc-TeX-main-R"/>
              </a:rPr>
              <a:t>)</a:t>
            </a:r>
            <a:r>
              <a:rPr lang="zh-CN" altLang="en-US" sz="2400" dirty="0" smtClean="0">
                <a:solidFill>
                  <a:srgbClr val="000000"/>
                </a:solidFill>
                <a:latin typeface="-apple-system"/>
              </a:rPr>
              <a:t>没有交点</a:t>
            </a:r>
            <a:endParaRPr lang="en-US" altLang="zh-CN" sz="2400" dirty="0" smtClean="0">
              <a:solidFill>
                <a:srgbClr val="000000"/>
              </a:solidFill>
              <a:latin typeface="-apple-system"/>
            </a:endParaRPr>
          </a:p>
          <a:p>
            <a:r>
              <a:rPr lang="zh-CN" altLang="en-US" sz="2400" dirty="0">
                <a:solidFill>
                  <a:srgbClr val="000000"/>
                </a:solidFill>
                <a:latin typeface="-apple-system"/>
              </a:rPr>
              <a:t>在直径上任意取一点</a:t>
            </a:r>
            <a:r>
              <a:rPr lang="en-US" altLang="zh-CN" sz="2400" dirty="0">
                <a:solidFill>
                  <a:srgbClr val="000000"/>
                </a:solidFill>
                <a:latin typeface="-apple-system"/>
              </a:rPr>
              <a:t>p</a:t>
            </a:r>
            <a:r>
              <a:rPr lang="zh-CN" altLang="en-US" sz="2400" dirty="0">
                <a:solidFill>
                  <a:srgbClr val="000000"/>
                </a:solidFill>
                <a:latin typeface="-apple-system"/>
              </a:rPr>
              <a:t>。</a:t>
            </a:r>
          </a:p>
          <a:p>
            <a:r>
              <a:rPr lang="zh-CN" altLang="en-US" sz="2400" dirty="0">
                <a:solidFill>
                  <a:srgbClr val="000000"/>
                </a:solidFill>
                <a:latin typeface="-apple-system"/>
              </a:rPr>
              <a:t>那么</a:t>
            </a:r>
            <a:r>
              <a:rPr lang="en-US" altLang="zh-CN" sz="2400" dirty="0">
                <a:solidFill>
                  <a:srgbClr val="000000"/>
                </a:solidFill>
                <a:latin typeface="MJXc-TeX-math-I"/>
              </a:rPr>
              <a:t>dis</a:t>
            </a:r>
            <a:r>
              <a:rPr lang="en-US" altLang="zh-CN" sz="2400" dirty="0">
                <a:solidFill>
                  <a:srgbClr val="000000"/>
                </a:solidFill>
                <a:latin typeface="MJXc-TeX-main-R"/>
              </a:rPr>
              <a:t>(</a:t>
            </a:r>
            <a:r>
              <a:rPr lang="en-US" altLang="zh-CN" sz="2400" dirty="0" err="1">
                <a:solidFill>
                  <a:srgbClr val="000000"/>
                </a:solidFill>
                <a:latin typeface="MJXc-TeX-math-I"/>
              </a:rPr>
              <a:t>x</a:t>
            </a:r>
            <a:r>
              <a:rPr lang="en-US" altLang="zh-CN" sz="2400" dirty="0" err="1">
                <a:solidFill>
                  <a:srgbClr val="000000"/>
                </a:solidFill>
                <a:latin typeface="MJXc-TeX-main-R"/>
              </a:rPr>
              <a:t>,</a:t>
            </a:r>
            <a:r>
              <a:rPr lang="en-US" altLang="zh-CN" sz="2400" dirty="0" err="1">
                <a:solidFill>
                  <a:srgbClr val="000000"/>
                </a:solidFill>
                <a:latin typeface="MJXc-TeX-math-I"/>
              </a:rPr>
              <a:t>y</a:t>
            </a:r>
            <a:r>
              <a:rPr lang="en-US" altLang="zh-CN" sz="2400" dirty="0">
                <a:solidFill>
                  <a:srgbClr val="000000"/>
                </a:solidFill>
                <a:latin typeface="MJXc-TeX-main-R"/>
              </a:rPr>
              <a:t>)&gt;</a:t>
            </a:r>
            <a:r>
              <a:rPr lang="en-US" altLang="zh-CN" sz="2400" dirty="0">
                <a:solidFill>
                  <a:srgbClr val="000000"/>
                </a:solidFill>
                <a:latin typeface="MJXc-TeX-math-I"/>
              </a:rPr>
              <a:t>dis</a:t>
            </a:r>
            <a:r>
              <a:rPr lang="en-US" altLang="zh-CN" sz="2400" dirty="0">
                <a:solidFill>
                  <a:srgbClr val="000000"/>
                </a:solidFill>
                <a:latin typeface="MJXc-TeX-main-R"/>
              </a:rPr>
              <a:t>(</a:t>
            </a:r>
            <a:r>
              <a:rPr lang="en-US" altLang="zh-CN" sz="2400" dirty="0" err="1">
                <a:solidFill>
                  <a:srgbClr val="000000"/>
                </a:solidFill>
                <a:latin typeface="MJXc-TeX-math-I"/>
              </a:rPr>
              <a:t>x</a:t>
            </a:r>
            <a:r>
              <a:rPr lang="en-US" altLang="zh-CN" sz="2400" dirty="0" err="1">
                <a:solidFill>
                  <a:srgbClr val="000000"/>
                </a:solidFill>
                <a:latin typeface="MJXc-TeX-main-R"/>
              </a:rPr>
              <a:t>,</a:t>
            </a:r>
            <a:r>
              <a:rPr lang="en-US" altLang="zh-CN" sz="2400" dirty="0" err="1">
                <a:solidFill>
                  <a:srgbClr val="000000"/>
                </a:solidFill>
                <a:latin typeface="MJXc-TeX-math-I"/>
              </a:rPr>
              <a:t>p</a:t>
            </a:r>
            <a:r>
              <a:rPr lang="en-US" altLang="zh-CN" sz="2400" dirty="0">
                <a:solidFill>
                  <a:srgbClr val="000000"/>
                </a:solidFill>
                <a:latin typeface="MJXc-TeX-main-R"/>
              </a:rPr>
              <a:t>)+</a:t>
            </a:r>
            <a:r>
              <a:rPr lang="en-US" altLang="zh-CN" sz="2400" dirty="0" smtClean="0">
                <a:solidFill>
                  <a:srgbClr val="000000"/>
                </a:solidFill>
                <a:latin typeface="MJXc-TeX-math-I"/>
              </a:rPr>
              <a:t>dis</a:t>
            </a:r>
            <a:r>
              <a:rPr lang="en-US" altLang="zh-CN" sz="2400" dirty="0" smtClean="0">
                <a:solidFill>
                  <a:srgbClr val="000000"/>
                </a:solidFill>
                <a:latin typeface="MJXc-TeX-main-R"/>
              </a:rPr>
              <a:t>(</a:t>
            </a:r>
            <a:r>
              <a:rPr lang="en-US" altLang="zh-CN" sz="2400" dirty="0" err="1" smtClean="0">
                <a:solidFill>
                  <a:srgbClr val="000000"/>
                </a:solidFill>
                <a:latin typeface="MJXc-TeX-math-I"/>
              </a:rPr>
              <a:t>p</a:t>
            </a:r>
            <a:r>
              <a:rPr lang="en-US" altLang="zh-CN" sz="2400" dirty="0" err="1" smtClean="0">
                <a:solidFill>
                  <a:srgbClr val="000000"/>
                </a:solidFill>
                <a:latin typeface="MJXc-TeX-main-R"/>
              </a:rPr>
              <a:t>,</a:t>
            </a:r>
            <a:r>
              <a:rPr lang="en-US" altLang="zh-CN" sz="2400" dirty="0" err="1" smtClean="0">
                <a:solidFill>
                  <a:srgbClr val="000000"/>
                </a:solidFill>
                <a:latin typeface="MJXc-TeX-math-I"/>
              </a:rPr>
              <a:t>v</a:t>
            </a:r>
            <a:r>
              <a:rPr lang="en-US" altLang="zh-CN" sz="2400" dirty="0" smtClean="0">
                <a:solidFill>
                  <a:srgbClr val="000000"/>
                </a:solidFill>
                <a:latin typeface="MJXc-TeX-main-R"/>
              </a:rPr>
              <a:t>)</a:t>
            </a:r>
            <a:r>
              <a:rPr lang="en-US" altLang="zh-CN" sz="2400" dirty="0">
                <a:solidFill>
                  <a:srgbClr val="000000"/>
                </a:solidFill>
                <a:latin typeface="-apple-system"/>
              </a:rPr>
              <a:t/>
            </a:r>
            <a:br>
              <a:rPr lang="en-US" altLang="zh-CN" sz="2400" dirty="0">
                <a:solidFill>
                  <a:srgbClr val="000000"/>
                </a:solidFill>
                <a:latin typeface="-apple-system"/>
              </a:rPr>
            </a:br>
            <a:r>
              <a:rPr lang="zh-CN" altLang="en-US" sz="2400" dirty="0">
                <a:solidFill>
                  <a:srgbClr val="000000"/>
                </a:solidFill>
                <a:latin typeface="-apple-system"/>
              </a:rPr>
              <a:t>又 </a:t>
            </a:r>
            <a:r>
              <a:rPr lang="en-US" altLang="zh-CN" sz="2400" dirty="0">
                <a:solidFill>
                  <a:srgbClr val="000000"/>
                </a:solidFill>
                <a:latin typeface="MJXc-TeX-math-I"/>
              </a:rPr>
              <a:t>dis</a:t>
            </a:r>
            <a:r>
              <a:rPr lang="en-US" altLang="zh-CN" sz="2400" dirty="0">
                <a:solidFill>
                  <a:srgbClr val="000000"/>
                </a:solidFill>
                <a:latin typeface="MJXc-TeX-main-R"/>
              </a:rPr>
              <a:t>(</a:t>
            </a:r>
            <a:r>
              <a:rPr lang="en-US" altLang="zh-CN" sz="2400" dirty="0" err="1">
                <a:solidFill>
                  <a:srgbClr val="000000"/>
                </a:solidFill>
                <a:latin typeface="MJXc-TeX-math-I"/>
              </a:rPr>
              <a:t>x</a:t>
            </a:r>
            <a:r>
              <a:rPr lang="en-US" altLang="zh-CN" sz="2400" dirty="0" err="1">
                <a:solidFill>
                  <a:srgbClr val="000000"/>
                </a:solidFill>
                <a:latin typeface="MJXc-TeX-main-R"/>
              </a:rPr>
              <a:t>,</a:t>
            </a:r>
            <a:r>
              <a:rPr lang="en-US" altLang="zh-CN" sz="2400" dirty="0" err="1">
                <a:solidFill>
                  <a:srgbClr val="000000"/>
                </a:solidFill>
                <a:latin typeface="MJXc-TeX-math-I"/>
              </a:rPr>
              <a:t>p</a:t>
            </a:r>
            <a:r>
              <a:rPr lang="en-US" altLang="zh-CN" sz="2400" dirty="0">
                <a:solidFill>
                  <a:srgbClr val="000000"/>
                </a:solidFill>
                <a:latin typeface="MJXc-TeX-main-R"/>
              </a:rPr>
              <a:t>)&gt;</a:t>
            </a:r>
            <a:r>
              <a:rPr lang="en-US" altLang="zh-CN" sz="2400" dirty="0" smtClean="0">
                <a:solidFill>
                  <a:srgbClr val="000000"/>
                </a:solidFill>
                <a:latin typeface="MJXc-TeX-main-R"/>
              </a:rPr>
              <a:t>0</a:t>
            </a:r>
            <a:r>
              <a:rPr lang="en-US" altLang="zh-CN" sz="2400" dirty="0" smtClean="0">
                <a:solidFill>
                  <a:srgbClr val="000000"/>
                </a:solidFill>
                <a:latin typeface="-apple-system"/>
              </a:rPr>
              <a:t>,</a:t>
            </a:r>
            <a:r>
              <a:rPr lang="zh-CN" altLang="en-US" sz="2400" dirty="0" smtClean="0">
                <a:solidFill>
                  <a:srgbClr val="000000"/>
                </a:solidFill>
                <a:latin typeface="-apple-system"/>
              </a:rPr>
              <a:t>所以</a:t>
            </a:r>
            <a:r>
              <a:rPr lang="zh-CN" altLang="en-US" sz="2400" dirty="0">
                <a:solidFill>
                  <a:srgbClr val="000000"/>
                </a:solidFill>
                <a:latin typeface="-apple-system"/>
              </a:rPr>
              <a:t> </a:t>
            </a:r>
            <a:r>
              <a:rPr lang="en-US" altLang="zh-CN" sz="2400" dirty="0">
                <a:solidFill>
                  <a:srgbClr val="000000"/>
                </a:solidFill>
                <a:latin typeface="MJXc-TeX-main-R"/>
              </a:rPr>
              <a:t>2∗</a:t>
            </a:r>
            <a:r>
              <a:rPr lang="en-US" altLang="zh-CN" sz="2400" dirty="0">
                <a:solidFill>
                  <a:srgbClr val="000000"/>
                </a:solidFill>
                <a:latin typeface="MJXc-TeX-math-I"/>
              </a:rPr>
              <a:t>dis</a:t>
            </a:r>
            <a:r>
              <a:rPr lang="en-US" altLang="zh-CN" sz="2400" dirty="0">
                <a:solidFill>
                  <a:srgbClr val="000000"/>
                </a:solidFill>
                <a:latin typeface="MJXc-TeX-main-R"/>
              </a:rPr>
              <a:t>(</a:t>
            </a:r>
            <a:r>
              <a:rPr lang="en-US" altLang="zh-CN" sz="2400" dirty="0" err="1">
                <a:solidFill>
                  <a:srgbClr val="000000"/>
                </a:solidFill>
                <a:latin typeface="MJXc-TeX-math-I"/>
              </a:rPr>
              <a:t>x</a:t>
            </a:r>
            <a:r>
              <a:rPr lang="en-US" altLang="zh-CN" sz="2400" dirty="0" err="1">
                <a:solidFill>
                  <a:srgbClr val="000000"/>
                </a:solidFill>
                <a:latin typeface="MJXc-TeX-main-R"/>
              </a:rPr>
              <a:t>,</a:t>
            </a:r>
            <a:r>
              <a:rPr lang="en-US" altLang="zh-CN" sz="2400" dirty="0" err="1">
                <a:solidFill>
                  <a:srgbClr val="000000"/>
                </a:solidFill>
                <a:latin typeface="MJXc-TeX-math-I"/>
              </a:rPr>
              <a:t>p</a:t>
            </a:r>
            <a:r>
              <a:rPr lang="en-US" altLang="zh-CN" sz="2400" dirty="0">
                <a:solidFill>
                  <a:srgbClr val="000000"/>
                </a:solidFill>
                <a:latin typeface="MJXc-TeX-main-R"/>
              </a:rPr>
              <a:t>)&gt;</a:t>
            </a:r>
            <a:r>
              <a:rPr lang="en-US" altLang="zh-CN" sz="2400" dirty="0" smtClean="0">
                <a:solidFill>
                  <a:srgbClr val="000000"/>
                </a:solidFill>
                <a:latin typeface="MJXc-TeX-main-R"/>
              </a:rPr>
              <a:t>0</a:t>
            </a:r>
            <a:endParaRPr lang="en-US" altLang="zh-CN" sz="2400" dirty="0">
              <a:solidFill>
                <a:srgbClr val="000000"/>
              </a:solidFill>
              <a:latin typeface="-apple-system"/>
            </a:endParaRPr>
          </a:p>
          <a:p>
            <a:r>
              <a:rPr lang="zh-CN" altLang="en-US" sz="2400" dirty="0" smtClean="0">
                <a:solidFill>
                  <a:srgbClr val="000000"/>
                </a:solidFill>
                <a:latin typeface="-apple-system"/>
              </a:rPr>
              <a:t>不等式</a:t>
            </a:r>
            <a:r>
              <a:rPr lang="zh-CN" altLang="en-US" sz="2400" dirty="0">
                <a:solidFill>
                  <a:srgbClr val="000000"/>
                </a:solidFill>
                <a:latin typeface="-apple-system"/>
              </a:rPr>
              <a:t>叠加得</a:t>
            </a:r>
            <a:br>
              <a:rPr lang="zh-CN" altLang="en-US" sz="2400" dirty="0">
                <a:solidFill>
                  <a:srgbClr val="000000"/>
                </a:solidFill>
                <a:latin typeface="-apple-system"/>
              </a:rPr>
            </a:br>
            <a:r>
              <a:rPr lang="en-US" altLang="zh-CN" sz="2400" dirty="0">
                <a:solidFill>
                  <a:srgbClr val="000000"/>
                </a:solidFill>
                <a:latin typeface="MJXc-TeX-math-I"/>
              </a:rPr>
              <a:t>dis</a:t>
            </a:r>
            <a:r>
              <a:rPr lang="en-US" altLang="zh-CN" sz="2400" dirty="0">
                <a:solidFill>
                  <a:srgbClr val="000000"/>
                </a:solidFill>
                <a:latin typeface="MJXc-TeX-main-R"/>
              </a:rPr>
              <a:t>(</a:t>
            </a:r>
            <a:r>
              <a:rPr lang="en-US" altLang="zh-CN" sz="2400" dirty="0" err="1">
                <a:solidFill>
                  <a:srgbClr val="000000"/>
                </a:solidFill>
                <a:latin typeface="MJXc-TeX-math-I"/>
              </a:rPr>
              <a:t>x</a:t>
            </a:r>
            <a:r>
              <a:rPr lang="en-US" altLang="zh-CN" sz="2400" dirty="0" err="1">
                <a:solidFill>
                  <a:srgbClr val="000000"/>
                </a:solidFill>
                <a:latin typeface="MJXc-TeX-main-R"/>
              </a:rPr>
              <a:t>,</a:t>
            </a:r>
            <a:r>
              <a:rPr lang="en-US" altLang="zh-CN" sz="2400" dirty="0" err="1">
                <a:solidFill>
                  <a:srgbClr val="000000"/>
                </a:solidFill>
                <a:latin typeface="MJXc-TeX-math-I"/>
              </a:rPr>
              <a:t>y</a:t>
            </a:r>
            <a:r>
              <a:rPr lang="en-US" altLang="zh-CN" sz="2400" dirty="0">
                <a:solidFill>
                  <a:srgbClr val="000000"/>
                </a:solidFill>
                <a:latin typeface="MJXc-TeX-main-R"/>
              </a:rPr>
              <a:t>)+2∗</a:t>
            </a:r>
            <a:r>
              <a:rPr lang="en-US" altLang="zh-CN" sz="2400" dirty="0">
                <a:solidFill>
                  <a:srgbClr val="000000"/>
                </a:solidFill>
                <a:latin typeface="MJXc-TeX-math-I"/>
              </a:rPr>
              <a:t>dis</a:t>
            </a:r>
            <a:r>
              <a:rPr lang="en-US" altLang="zh-CN" sz="2400" dirty="0">
                <a:solidFill>
                  <a:srgbClr val="000000"/>
                </a:solidFill>
                <a:latin typeface="MJXc-TeX-main-R"/>
              </a:rPr>
              <a:t>(</a:t>
            </a:r>
            <a:r>
              <a:rPr lang="en-US" altLang="zh-CN" sz="2400" dirty="0" err="1">
                <a:solidFill>
                  <a:srgbClr val="000000"/>
                </a:solidFill>
                <a:latin typeface="MJXc-TeX-math-I"/>
              </a:rPr>
              <a:t>x</a:t>
            </a:r>
            <a:r>
              <a:rPr lang="en-US" altLang="zh-CN" sz="2400" dirty="0" err="1">
                <a:solidFill>
                  <a:srgbClr val="000000"/>
                </a:solidFill>
                <a:latin typeface="MJXc-TeX-main-R"/>
              </a:rPr>
              <a:t>,</a:t>
            </a:r>
            <a:r>
              <a:rPr lang="en-US" altLang="zh-CN" sz="2400" dirty="0" err="1">
                <a:solidFill>
                  <a:srgbClr val="000000"/>
                </a:solidFill>
                <a:latin typeface="MJXc-TeX-math-I"/>
              </a:rPr>
              <a:t>p</a:t>
            </a:r>
            <a:r>
              <a:rPr lang="en-US" altLang="zh-CN" sz="2400" dirty="0">
                <a:solidFill>
                  <a:srgbClr val="000000"/>
                </a:solidFill>
                <a:latin typeface="MJXc-TeX-main-R"/>
              </a:rPr>
              <a:t>)&gt;</a:t>
            </a:r>
            <a:r>
              <a:rPr lang="en-US" altLang="zh-CN" sz="2400" dirty="0">
                <a:solidFill>
                  <a:srgbClr val="000000"/>
                </a:solidFill>
                <a:latin typeface="MJXc-TeX-math-I"/>
              </a:rPr>
              <a:t>dis</a:t>
            </a:r>
            <a:r>
              <a:rPr lang="en-US" altLang="zh-CN" sz="2400" dirty="0">
                <a:solidFill>
                  <a:srgbClr val="000000"/>
                </a:solidFill>
                <a:latin typeface="MJXc-TeX-main-R"/>
              </a:rPr>
              <a:t>(</a:t>
            </a:r>
            <a:r>
              <a:rPr lang="en-US" altLang="zh-CN" sz="2400" dirty="0" err="1">
                <a:solidFill>
                  <a:srgbClr val="000000"/>
                </a:solidFill>
                <a:latin typeface="MJXc-TeX-math-I"/>
              </a:rPr>
              <a:t>x</a:t>
            </a:r>
            <a:r>
              <a:rPr lang="en-US" altLang="zh-CN" sz="2400" dirty="0" err="1">
                <a:solidFill>
                  <a:srgbClr val="000000"/>
                </a:solidFill>
                <a:latin typeface="MJXc-TeX-main-R"/>
              </a:rPr>
              <a:t>,</a:t>
            </a:r>
            <a:r>
              <a:rPr lang="en-US" altLang="zh-CN" sz="2400" dirty="0" err="1">
                <a:solidFill>
                  <a:srgbClr val="000000"/>
                </a:solidFill>
                <a:latin typeface="MJXc-TeX-math-I"/>
              </a:rPr>
              <a:t>p</a:t>
            </a:r>
            <a:r>
              <a:rPr lang="en-US" altLang="zh-CN" sz="2400" dirty="0">
                <a:solidFill>
                  <a:srgbClr val="000000"/>
                </a:solidFill>
                <a:latin typeface="MJXc-TeX-main-R"/>
              </a:rPr>
              <a:t>)+</a:t>
            </a:r>
            <a:r>
              <a:rPr lang="en-US" altLang="zh-CN" sz="2400" dirty="0" smtClean="0">
                <a:solidFill>
                  <a:srgbClr val="000000"/>
                </a:solidFill>
                <a:latin typeface="MJXc-TeX-math-I"/>
              </a:rPr>
              <a:t>dis</a:t>
            </a:r>
            <a:r>
              <a:rPr lang="en-US" altLang="zh-CN" sz="2400" dirty="0" smtClean="0">
                <a:solidFill>
                  <a:srgbClr val="000000"/>
                </a:solidFill>
                <a:latin typeface="MJXc-TeX-main-R"/>
              </a:rPr>
              <a:t>(</a:t>
            </a:r>
            <a:r>
              <a:rPr lang="en-US" altLang="zh-CN" sz="2400" dirty="0" err="1" smtClean="0">
                <a:solidFill>
                  <a:srgbClr val="000000"/>
                </a:solidFill>
                <a:latin typeface="MJXc-TeX-math-I"/>
              </a:rPr>
              <a:t>p</a:t>
            </a:r>
            <a:r>
              <a:rPr lang="en-US" altLang="zh-CN" sz="2400" dirty="0" err="1" smtClean="0">
                <a:solidFill>
                  <a:srgbClr val="000000"/>
                </a:solidFill>
                <a:latin typeface="MJXc-TeX-main-R"/>
              </a:rPr>
              <a:t>,</a:t>
            </a:r>
            <a:r>
              <a:rPr lang="en-US" altLang="zh-CN" sz="2400" dirty="0" err="1" smtClean="0">
                <a:solidFill>
                  <a:srgbClr val="000000"/>
                </a:solidFill>
                <a:latin typeface="MJXc-TeX-math-I"/>
              </a:rPr>
              <a:t>v</a:t>
            </a:r>
            <a:r>
              <a:rPr lang="en-US" altLang="zh-CN" sz="2400" dirty="0" smtClean="0">
                <a:solidFill>
                  <a:srgbClr val="000000"/>
                </a:solidFill>
                <a:latin typeface="MJXc-TeX-main-R"/>
              </a:rPr>
              <a:t>)</a:t>
            </a:r>
            <a:endParaRPr lang="en-US" altLang="zh-CN" sz="2400" dirty="0">
              <a:solidFill>
                <a:srgbClr val="000000"/>
              </a:solidFill>
              <a:latin typeface="-apple-system"/>
            </a:endParaRPr>
          </a:p>
          <a:p>
            <a:r>
              <a:rPr lang="en-US" altLang="zh-CN" sz="2400" dirty="0" smtClean="0">
                <a:solidFill>
                  <a:srgbClr val="000000"/>
                </a:solidFill>
                <a:latin typeface="MJXc-TeX-math-I"/>
              </a:rPr>
              <a:t>dis</a:t>
            </a:r>
            <a:r>
              <a:rPr lang="en-US" altLang="zh-CN" sz="2400" dirty="0" smtClean="0">
                <a:solidFill>
                  <a:srgbClr val="000000"/>
                </a:solidFill>
                <a:latin typeface="MJXc-TeX-main-R"/>
              </a:rPr>
              <a:t>(</a:t>
            </a:r>
            <a:r>
              <a:rPr lang="en-US" altLang="zh-CN" sz="2400" dirty="0" err="1" smtClean="0">
                <a:solidFill>
                  <a:srgbClr val="000000"/>
                </a:solidFill>
                <a:latin typeface="MJXc-TeX-math-I"/>
              </a:rPr>
              <a:t>x</a:t>
            </a:r>
            <a:r>
              <a:rPr lang="en-US" altLang="zh-CN" sz="2400" dirty="0" err="1" smtClean="0">
                <a:solidFill>
                  <a:srgbClr val="000000"/>
                </a:solidFill>
                <a:latin typeface="MJXc-TeX-main-R"/>
              </a:rPr>
              <a:t>,</a:t>
            </a:r>
            <a:r>
              <a:rPr lang="en-US" altLang="zh-CN" sz="2400" dirty="0" err="1" smtClean="0">
                <a:solidFill>
                  <a:srgbClr val="000000"/>
                </a:solidFill>
                <a:latin typeface="MJXc-TeX-math-I"/>
              </a:rPr>
              <a:t>y</a:t>
            </a:r>
            <a:r>
              <a:rPr lang="en-US" altLang="zh-CN" sz="2400" dirty="0">
                <a:solidFill>
                  <a:srgbClr val="000000"/>
                </a:solidFill>
                <a:latin typeface="MJXc-TeX-main-R"/>
              </a:rPr>
              <a:t>)+</a:t>
            </a:r>
            <a:r>
              <a:rPr lang="en-US" altLang="zh-CN" sz="2400" dirty="0">
                <a:solidFill>
                  <a:srgbClr val="000000"/>
                </a:solidFill>
                <a:latin typeface="MJXc-TeX-math-I"/>
              </a:rPr>
              <a:t>dis</a:t>
            </a:r>
            <a:r>
              <a:rPr lang="en-US" altLang="zh-CN" sz="2400" dirty="0">
                <a:solidFill>
                  <a:srgbClr val="000000"/>
                </a:solidFill>
                <a:latin typeface="MJXc-TeX-main-R"/>
              </a:rPr>
              <a:t>(</a:t>
            </a:r>
            <a:r>
              <a:rPr lang="en-US" altLang="zh-CN" sz="2400" dirty="0" err="1">
                <a:solidFill>
                  <a:srgbClr val="000000"/>
                </a:solidFill>
                <a:latin typeface="MJXc-TeX-math-I"/>
              </a:rPr>
              <a:t>x</a:t>
            </a:r>
            <a:r>
              <a:rPr lang="en-US" altLang="zh-CN" sz="2400" dirty="0" err="1">
                <a:solidFill>
                  <a:srgbClr val="000000"/>
                </a:solidFill>
                <a:latin typeface="MJXc-TeX-main-R"/>
              </a:rPr>
              <a:t>,</a:t>
            </a:r>
            <a:r>
              <a:rPr lang="en-US" altLang="zh-CN" sz="2400" dirty="0" err="1">
                <a:solidFill>
                  <a:srgbClr val="000000"/>
                </a:solidFill>
                <a:latin typeface="MJXc-TeX-math-I"/>
              </a:rPr>
              <a:t>p</a:t>
            </a:r>
            <a:r>
              <a:rPr lang="en-US" altLang="zh-CN" sz="2400" dirty="0">
                <a:solidFill>
                  <a:srgbClr val="000000"/>
                </a:solidFill>
                <a:latin typeface="MJXc-TeX-main-R"/>
              </a:rPr>
              <a:t>)&gt;</a:t>
            </a:r>
            <a:r>
              <a:rPr lang="en-US" altLang="zh-CN" sz="2400" dirty="0">
                <a:solidFill>
                  <a:srgbClr val="000000"/>
                </a:solidFill>
                <a:latin typeface="MJXc-TeX-math-I"/>
              </a:rPr>
              <a:t>dis</a:t>
            </a:r>
            <a:r>
              <a:rPr lang="en-US" altLang="zh-CN" sz="2400" dirty="0">
                <a:solidFill>
                  <a:srgbClr val="000000"/>
                </a:solidFill>
                <a:latin typeface="MJXc-TeX-main-R"/>
              </a:rPr>
              <a:t>(</a:t>
            </a:r>
            <a:r>
              <a:rPr lang="en-US" altLang="zh-CN" sz="2400" dirty="0" err="1">
                <a:solidFill>
                  <a:srgbClr val="000000"/>
                </a:solidFill>
                <a:latin typeface="MJXc-TeX-math-I"/>
              </a:rPr>
              <a:t>p</a:t>
            </a:r>
            <a:r>
              <a:rPr lang="en-US" altLang="zh-CN" sz="2400" dirty="0" err="1">
                <a:solidFill>
                  <a:srgbClr val="000000"/>
                </a:solidFill>
                <a:latin typeface="MJXc-TeX-main-R"/>
              </a:rPr>
              <a:t>,</a:t>
            </a:r>
            <a:r>
              <a:rPr lang="en-US" altLang="zh-CN" sz="2400" dirty="0" err="1">
                <a:solidFill>
                  <a:srgbClr val="000000"/>
                </a:solidFill>
                <a:latin typeface="MJXc-TeX-math-I"/>
              </a:rPr>
              <a:t>v</a:t>
            </a:r>
            <a:r>
              <a:rPr lang="en-US" altLang="zh-CN" sz="2400" dirty="0" smtClean="0">
                <a:solidFill>
                  <a:srgbClr val="000000"/>
                </a:solidFill>
                <a:latin typeface="MJXc-TeX-main-R"/>
              </a:rPr>
              <a:t>)</a:t>
            </a:r>
            <a:r>
              <a:rPr lang="en-US" altLang="zh-CN" sz="2400" dirty="0">
                <a:solidFill>
                  <a:srgbClr val="000000"/>
                </a:solidFill>
                <a:latin typeface="-apple-system"/>
              </a:rPr>
              <a:t/>
            </a:r>
            <a:br>
              <a:rPr lang="en-US" altLang="zh-CN" sz="2400" dirty="0">
                <a:solidFill>
                  <a:srgbClr val="000000"/>
                </a:solidFill>
                <a:latin typeface="-apple-system"/>
              </a:rPr>
            </a:br>
            <a:r>
              <a:rPr lang="en-US" altLang="zh-CN" sz="2400" dirty="0">
                <a:solidFill>
                  <a:srgbClr val="000000"/>
                </a:solidFill>
                <a:latin typeface="MJXc-TeX-math-I"/>
              </a:rPr>
              <a:t>dis</a:t>
            </a:r>
            <a:r>
              <a:rPr lang="en-US" altLang="zh-CN" sz="2400" dirty="0">
                <a:solidFill>
                  <a:srgbClr val="000000"/>
                </a:solidFill>
                <a:latin typeface="MJXc-TeX-main-R"/>
              </a:rPr>
              <a:t>(</a:t>
            </a:r>
            <a:r>
              <a:rPr lang="en-US" altLang="zh-CN" sz="2400" dirty="0" err="1">
                <a:solidFill>
                  <a:srgbClr val="000000"/>
                </a:solidFill>
                <a:latin typeface="MJXc-TeX-math-I"/>
              </a:rPr>
              <a:t>x</a:t>
            </a:r>
            <a:r>
              <a:rPr lang="en-US" altLang="zh-CN" sz="2400" dirty="0" err="1">
                <a:solidFill>
                  <a:srgbClr val="000000"/>
                </a:solidFill>
                <a:latin typeface="MJXc-TeX-main-R"/>
              </a:rPr>
              <a:t>,</a:t>
            </a:r>
            <a:r>
              <a:rPr lang="en-US" altLang="zh-CN" sz="2400" dirty="0" err="1">
                <a:solidFill>
                  <a:srgbClr val="000000"/>
                </a:solidFill>
                <a:latin typeface="MJXc-TeX-math-I"/>
              </a:rPr>
              <a:t>y</a:t>
            </a:r>
            <a:r>
              <a:rPr lang="en-US" altLang="zh-CN" sz="2400" dirty="0">
                <a:solidFill>
                  <a:srgbClr val="000000"/>
                </a:solidFill>
                <a:latin typeface="MJXc-TeX-main-R"/>
              </a:rPr>
              <a:t>)+</a:t>
            </a:r>
            <a:r>
              <a:rPr lang="en-US" altLang="zh-CN" sz="2400" dirty="0">
                <a:solidFill>
                  <a:srgbClr val="000000"/>
                </a:solidFill>
                <a:latin typeface="MJXc-TeX-math-I"/>
              </a:rPr>
              <a:t>dis</a:t>
            </a:r>
            <a:r>
              <a:rPr lang="en-US" altLang="zh-CN" sz="2400" dirty="0">
                <a:solidFill>
                  <a:srgbClr val="000000"/>
                </a:solidFill>
                <a:latin typeface="MJXc-TeX-main-R"/>
              </a:rPr>
              <a:t>(</a:t>
            </a:r>
            <a:r>
              <a:rPr lang="en-US" altLang="zh-CN" sz="2400" dirty="0" err="1">
                <a:solidFill>
                  <a:srgbClr val="000000"/>
                </a:solidFill>
                <a:latin typeface="MJXc-TeX-math-I"/>
              </a:rPr>
              <a:t>x</a:t>
            </a:r>
            <a:r>
              <a:rPr lang="en-US" altLang="zh-CN" sz="2400" dirty="0" err="1">
                <a:solidFill>
                  <a:srgbClr val="000000"/>
                </a:solidFill>
                <a:latin typeface="MJXc-TeX-main-R"/>
              </a:rPr>
              <a:t>,</a:t>
            </a:r>
            <a:r>
              <a:rPr lang="en-US" altLang="zh-CN" sz="2400" dirty="0" err="1">
                <a:solidFill>
                  <a:srgbClr val="000000"/>
                </a:solidFill>
                <a:latin typeface="MJXc-TeX-math-I"/>
              </a:rPr>
              <a:t>p</a:t>
            </a:r>
            <a:r>
              <a:rPr lang="en-US" altLang="zh-CN" sz="2400" dirty="0">
                <a:solidFill>
                  <a:srgbClr val="000000"/>
                </a:solidFill>
                <a:latin typeface="MJXc-TeX-main-R"/>
              </a:rPr>
              <a:t>)+</a:t>
            </a:r>
            <a:r>
              <a:rPr lang="en-US" altLang="zh-CN" sz="2400" dirty="0">
                <a:solidFill>
                  <a:srgbClr val="000000"/>
                </a:solidFill>
                <a:latin typeface="MJXc-TeX-math-I"/>
              </a:rPr>
              <a:t>dis</a:t>
            </a:r>
            <a:r>
              <a:rPr lang="en-US" altLang="zh-CN" sz="2400" dirty="0">
                <a:solidFill>
                  <a:srgbClr val="000000"/>
                </a:solidFill>
                <a:latin typeface="MJXc-TeX-main-R"/>
              </a:rPr>
              <a:t>(</a:t>
            </a:r>
            <a:r>
              <a:rPr lang="en-US" altLang="zh-CN" sz="2400" dirty="0" err="1">
                <a:solidFill>
                  <a:srgbClr val="000000"/>
                </a:solidFill>
                <a:latin typeface="MJXc-TeX-math-I"/>
              </a:rPr>
              <a:t>u</a:t>
            </a:r>
            <a:r>
              <a:rPr lang="en-US" altLang="zh-CN" sz="2400" dirty="0" err="1">
                <a:solidFill>
                  <a:srgbClr val="000000"/>
                </a:solidFill>
                <a:latin typeface="MJXc-TeX-main-R"/>
              </a:rPr>
              <a:t>,</a:t>
            </a:r>
            <a:r>
              <a:rPr lang="en-US" altLang="zh-CN" sz="2400" dirty="0" err="1">
                <a:solidFill>
                  <a:srgbClr val="000000"/>
                </a:solidFill>
                <a:latin typeface="MJXc-TeX-math-I"/>
              </a:rPr>
              <a:t>p</a:t>
            </a:r>
            <a:r>
              <a:rPr lang="en-US" altLang="zh-CN" sz="2400" dirty="0">
                <a:solidFill>
                  <a:srgbClr val="000000"/>
                </a:solidFill>
                <a:latin typeface="MJXc-TeX-main-R"/>
              </a:rPr>
              <a:t>)&gt;</a:t>
            </a:r>
            <a:r>
              <a:rPr lang="en-US" altLang="zh-CN" sz="2400" dirty="0">
                <a:solidFill>
                  <a:srgbClr val="000000"/>
                </a:solidFill>
                <a:latin typeface="MJXc-TeX-math-I"/>
              </a:rPr>
              <a:t>dis</a:t>
            </a:r>
            <a:r>
              <a:rPr lang="en-US" altLang="zh-CN" sz="2400" dirty="0">
                <a:solidFill>
                  <a:srgbClr val="000000"/>
                </a:solidFill>
                <a:latin typeface="MJXc-TeX-main-R"/>
              </a:rPr>
              <a:t>(</a:t>
            </a:r>
            <a:r>
              <a:rPr lang="en-US" altLang="zh-CN" sz="2400" dirty="0" err="1">
                <a:solidFill>
                  <a:srgbClr val="000000"/>
                </a:solidFill>
                <a:latin typeface="MJXc-TeX-math-I"/>
              </a:rPr>
              <a:t>u</a:t>
            </a:r>
            <a:r>
              <a:rPr lang="en-US" altLang="zh-CN" sz="2400" dirty="0" err="1">
                <a:solidFill>
                  <a:srgbClr val="000000"/>
                </a:solidFill>
                <a:latin typeface="MJXc-TeX-main-R"/>
              </a:rPr>
              <a:t>,</a:t>
            </a:r>
            <a:r>
              <a:rPr lang="en-US" altLang="zh-CN" sz="2400" dirty="0" err="1">
                <a:solidFill>
                  <a:srgbClr val="000000"/>
                </a:solidFill>
                <a:latin typeface="MJXc-TeX-math-I"/>
              </a:rPr>
              <a:t>p</a:t>
            </a:r>
            <a:r>
              <a:rPr lang="en-US" altLang="zh-CN" sz="2400" dirty="0">
                <a:solidFill>
                  <a:srgbClr val="000000"/>
                </a:solidFill>
                <a:latin typeface="MJXc-TeX-main-R"/>
              </a:rPr>
              <a:t>)+</a:t>
            </a:r>
            <a:r>
              <a:rPr lang="en-US" altLang="zh-CN" sz="2400" dirty="0">
                <a:solidFill>
                  <a:srgbClr val="000000"/>
                </a:solidFill>
                <a:latin typeface="MJXc-TeX-math-I"/>
              </a:rPr>
              <a:t>dis</a:t>
            </a:r>
            <a:r>
              <a:rPr lang="en-US" altLang="zh-CN" sz="2400" dirty="0">
                <a:solidFill>
                  <a:srgbClr val="000000"/>
                </a:solidFill>
                <a:latin typeface="MJXc-TeX-main-R"/>
              </a:rPr>
              <a:t>(</a:t>
            </a:r>
            <a:r>
              <a:rPr lang="en-US" altLang="zh-CN" sz="2400" dirty="0" err="1">
                <a:solidFill>
                  <a:srgbClr val="000000"/>
                </a:solidFill>
                <a:latin typeface="MJXc-TeX-math-I"/>
              </a:rPr>
              <a:t>p</a:t>
            </a:r>
            <a:r>
              <a:rPr lang="en-US" altLang="zh-CN" sz="2400" dirty="0" err="1">
                <a:solidFill>
                  <a:srgbClr val="000000"/>
                </a:solidFill>
                <a:latin typeface="MJXc-TeX-main-R"/>
              </a:rPr>
              <a:t>,</a:t>
            </a:r>
            <a:r>
              <a:rPr lang="en-US" altLang="zh-CN" sz="2400" dirty="0" err="1">
                <a:solidFill>
                  <a:srgbClr val="000000"/>
                </a:solidFill>
                <a:latin typeface="MJXc-TeX-math-I"/>
              </a:rPr>
              <a:t>v</a:t>
            </a:r>
            <a:r>
              <a:rPr lang="en-US" altLang="zh-CN" sz="2400" dirty="0" smtClean="0">
                <a:solidFill>
                  <a:srgbClr val="000000"/>
                </a:solidFill>
                <a:latin typeface="MJXc-TeX-main-R"/>
              </a:rPr>
              <a:t>)</a:t>
            </a:r>
            <a:r>
              <a:rPr lang="en-US" altLang="zh-CN" sz="2400" dirty="0">
                <a:solidFill>
                  <a:srgbClr val="000000"/>
                </a:solidFill>
                <a:latin typeface="-apple-system"/>
              </a:rPr>
              <a:t/>
            </a:r>
            <a:br>
              <a:rPr lang="en-US" altLang="zh-CN" sz="2400" dirty="0">
                <a:solidFill>
                  <a:srgbClr val="000000"/>
                </a:solidFill>
                <a:latin typeface="-apple-system"/>
              </a:rPr>
            </a:br>
            <a:r>
              <a:rPr lang="en-US" altLang="zh-CN" sz="2400" dirty="0">
                <a:solidFill>
                  <a:srgbClr val="000000"/>
                </a:solidFill>
                <a:latin typeface="MJXc-TeX-math-I"/>
              </a:rPr>
              <a:t>dis</a:t>
            </a:r>
            <a:r>
              <a:rPr lang="en-US" altLang="zh-CN" sz="2400" dirty="0">
                <a:solidFill>
                  <a:srgbClr val="000000"/>
                </a:solidFill>
                <a:latin typeface="MJXc-TeX-main-R"/>
              </a:rPr>
              <a:t>(</a:t>
            </a:r>
            <a:r>
              <a:rPr lang="en-US" altLang="zh-CN" sz="2400" dirty="0" err="1">
                <a:solidFill>
                  <a:srgbClr val="000000"/>
                </a:solidFill>
                <a:latin typeface="MJXc-TeX-math-I"/>
              </a:rPr>
              <a:t>u</a:t>
            </a:r>
            <a:r>
              <a:rPr lang="en-US" altLang="zh-CN" sz="2400" dirty="0" err="1">
                <a:solidFill>
                  <a:srgbClr val="000000"/>
                </a:solidFill>
                <a:latin typeface="MJXc-TeX-main-R"/>
              </a:rPr>
              <a:t>,</a:t>
            </a:r>
            <a:r>
              <a:rPr lang="en-US" altLang="zh-CN" sz="2400" dirty="0" err="1">
                <a:solidFill>
                  <a:srgbClr val="000000"/>
                </a:solidFill>
                <a:latin typeface="MJXc-TeX-math-I"/>
              </a:rPr>
              <a:t>y</a:t>
            </a:r>
            <a:r>
              <a:rPr lang="en-US" altLang="zh-CN" sz="2400" dirty="0">
                <a:solidFill>
                  <a:srgbClr val="000000"/>
                </a:solidFill>
                <a:latin typeface="MJXc-TeX-main-R"/>
              </a:rPr>
              <a:t>)&gt;</a:t>
            </a:r>
            <a:r>
              <a:rPr lang="en-US" altLang="zh-CN" sz="2400" dirty="0">
                <a:solidFill>
                  <a:srgbClr val="000000"/>
                </a:solidFill>
                <a:latin typeface="MJXc-TeX-math-I"/>
              </a:rPr>
              <a:t>dis</a:t>
            </a:r>
            <a:r>
              <a:rPr lang="en-US" altLang="zh-CN" sz="2400" dirty="0">
                <a:solidFill>
                  <a:srgbClr val="000000"/>
                </a:solidFill>
                <a:latin typeface="MJXc-TeX-main-R"/>
              </a:rPr>
              <a:t>(</a:t>
            </a:r>
            <a:r>
              <a:rPr lang="en-US" altLang="zh-CN" sz="2400" dirty="0" err="1">
                <a:solidFill>
                  <a:srgbClr val="000000"/>
                </a:solidFill>
                <a:latin typeface="MJXc-TeX-math-I"/>
              </a:rPr>
              <a:t>u</a:t>
            </a:r>
            <a:r>
              <a:rPr lang="en-US" altLang="zh-CN" sz="2400" dirty="0" err="1">
                <a:solidFill>
                  <a:srgbClr val="000000"/>
                </a:solidFill>
                <a:latin typeface="MJXc-TeX-main-R"/>
              </a:rPr>
              <a:t>,</a:t>
            </a:r>
            <a:r>
              <a:rPr lang="en-US" altLang="zh-CN" sz="2400" dirty="0" err="1">
                <a:solidFill>
                  <a:srgbClr val="000000"/>
                </a:solidFill>
                <a:latin typeface="MJXc-TeX-math-I"/>
              </a:rPr>
              <a:t>v</a:t>
            </a:r>
            <a:r>
              <a:rPr lang="en-US" altLang="zh-CN" sz="2400" dirty="0" smtClean="0">
                <a:solidFill>
                  <a:srgbClr val="000000"/>
                </a:solidFill>
                <a:latin typeface="MJXc-TeX-main-R"/>
              </a:rPr>
              <a:t>)</a:t>
            </a:r>
            <a:endParaRPr lang="en-US" altLang="zh-CN" sz="2400" dirty="0">
              <a:solidFill>
                <a:srgbClr val="000000"/>
              </a:solidFill>
              <a:latin typeface="-apple-system"/>
            </a:endParaRPr>
          </a:p>
          <a:p>
            <a:r>
              <a:rPr lang="zh-CN" altLang="en-US" sz="2400" dirty="0">
                <a:solidFill>
                  <a:srgbClr val="000000"/>
                </a:solidFill>
                <a:latin typeface="-apple-system"/>
              </a:rPr>
              <a:t>显然这也不成立，所以无论</a:t>
            </a:r>
            <a:r>
              <a:rPr lang="en-US" altLang="zh-CN" sz="2400" dirty="0">
                <a:solidFill>
                  <a:srgbClr val="000000"/>
                </a:solidFill>
                <a:latin typeface="-apple-system"/>
              </a:rPr>
              <a:t>(</a:t>
            </a:r>
            <a:r>
              <a:rPr lang="en-US" altLang="zh-CN" sz="2400" dirty="0" err="1">
                <a:solidFill>
                  <a:srgbClr val="000000"/>
                </a:solidFill>
                <a:latin typeface="-apple-system"/>
              </a:rPr>
              <a:t>x,y</a:t>
            </a:r>
            <a:r>
              <a:rPr lang="en-US" altLang="zh-CN" sz="2400" dirty="0">
                <a:solidFill>
                  <a:srgbClr val="000000"/>
                </a:solidFill>
                <a:latin typeface="-apple-system"/>
              </a:rPr>
              <a:t>)</a:t>
            </a:r>
            <a:r>
              <a:rPr lang="zh-CN" altLang="en-US" sz="2400" dirty="0">
                <a:solidFill>
                  <a:srgbClr val="000000"/>
                </a:solidFill>
                <a:latin typeface="-apple-system"/>
              </a:rPr>
              <a:t>与直径有没有交点，只要</a:t>
            </a:r>
            <a:r>
              <a:rPr lang="en-US" altLang="zh-CN" sz="2400" dirty="0">
                <a:solidFill>
                  <a:srgbClr val="000000"/>
                </a:solidFill>
                <a:latin typeface="-apple-system"/>
              </a:rPr>
              <a:t>y</a:t>
            </a:r>
            <a:r>
              <a:rPr lang="zh-CN" altLang="en-US" sz="2400" dirty="0">
                <a:solidFill>
                  <a:srgbClr val="000000"/>
                </a:solidFill>
                <a:latin typeface="-apple-system"/>
              </a:rPr>
              <a:t>在直径外，</a:t>
            </a:r>
            <a:r>
              <a:rPr lang="en-US" altLang="zh-CN" sz="2400" dirty="0">
                <a:solidFill>
                  <a:srgbClr val="000000"/>
                </a:solidFill>
                <a:latin typeface="-apple-system"/>
              </a:rPr>
              <a:t>(</a:t>
            </a:r>
            <a:r>
              <a:rPr lang="en-US" altLang="zh-CN" sz="2400" dirty="0" err="1">
                <a:solidFill>
                  <a:srgbClr val="000000"/>
                </a:solidFill>
                <a:latin typeface="-apple-system"/>
              </a:rPr>
              <a:t>x,y</a:t>
            </a:r>
            <a:r>
              <a:rPr lang="en-US" altLang="zh-CN" sz="2400" dirty="0">
                <a:solidFill>
                  <a:srgbClr val="000000"/>
                </a:solidFill>
                <a:latin typeface="-apple-system"/>
              </a:rPr>
              <a:t>)</a:t>
            </a:r>
            <a:r>
              <a:rPr lang="zh-CN" altLang="en-US" sz="2400" dirty="0">
                <a:solidFill>
                  <a:srgbClr val="000000"/>
                </a:solidFill>
                <a:latin typeface="-apple-system"/>
              </a:rPr>
              <a:t>就不可能是</a:t>
            </a:r>
            <a:r>
              <a:rPr lang="en-US" altLang="zh-CN" sz="2400" dirty="0">
                <a:solidFill>
                  <a:srgbClr val="000000"/>
                </a:solidFill>
                <a:latin typeface="-apple-system"/>
              </a:rPr>
              <a:t>x</a:t>
            </a:r>
            <a:r>
              <a:rPr lang="zh-CN" altLang="en-US" sz="2400" dirty="0">
                <a:solidFill>
                  <a:srgbClr val="000000"/>
                </a:solidFill>
                <a:latin typeface="-apple-system"/>
              </a:rPr>
              <a:t>出发的最长路径。</a:t>
            </a:r>
          </a:p>
          <a:p>
            <a:pPr marL="0" indent="0">
              <a:buNone/>
            </a:pPr>
            <a:endParaRPr lang="zh-CN" altLang="en-US" sz="2400" dirty="0"/>
          </a:p>
        </p:txBody>
      </p:sp>
      <p:pic>
        <p:nvPicPr>
          <p:cNvPr id="4" name="图片 3"/>
          <p:cNvPicPr>
            <a:picLocks noChangeAspect="1"/>
          </p:cNvPicPr>
          <p:nvPr/>
        </p:nvPicPr>
        <p:blipFill>
          <a:blip r:embed="rId2"/>
          <a:stretch>
            <a:fillRect/>
          </a:stretch>
        </p:blipFill>
        <p:spPr>
          <a:xfrm>
            <a:off x="7579938" y="1380565"/>
            <a:ext cx="4257675" cy="1857375"/>
          </a:xfrm>
          <a:prstGeom prst="rect">
            <a:avLst/>
          </a:prstGeom>
        </p:spPr>
      </p:pic>
    </p:spTree>
    <p:extLst>
      <p:ext uri="{BB962C8B-B14F-4D97-AF65-F5344CB8AC3E}">
        <p14:creationId xmlns:p14="http://schemas.microsoft.com/office/powerpoint/2010/main" val="425504285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反证法</a:t>
            </a:r>
            <a:r>
              <a:rPr lang="zh-CN" altLang="en-US" dirty="0" smtClean="0"/>
              <a:t>证明</a:t>
            </a:r>
            <a:endParaRPr lang="zh-CN" altLang="en-US" dirty="0"/>
          </a:p>
        </p:txBody>
      </p:sp>
      <p:sp>
        <p:nvSpPr>
          <p:cNvPr id="8" name="内容占位符 7"/>
          <p:cNvSpPr>
            <a:spLocks noGrp="1"/>
          </p:cNvSpPr>
          <p:nvPr>
            <p:ph idx="1"/>
          </p:nvPr>
        </p:nvSpPr>
        <p:spPr>
          <a:xfrm>
            <a:off x="431371" y="1165412"/>
            <a:ext cx="9994581" cy="4912659"/>
          </a:xfrm>
        </p:spPr>
        <p:txBody>
          <a:bodyPr/>
          <a:lstStyle/>
          <a:p>
            <a:pPr marL="0" indent="0">
              <a:buNone/>
            </a:pPr>
            <a:r>
              <a:rPr lang="zh-CN" altLang="en-US" sz="2400" dirty="0"/>
              <a:t>再证</a:t>
            </a:r>
            <a:r>
              <a:rPr lang="en-US" altLang="zh-CN" sz="2400" dirty="0"/>
              <a:t>y</a:t>
            </a:r>
            <a:r>
              <a:rPr lang="zh-CN" altLang="en-US" sz="2400" dirty="0"/>
              <a:t>在直径上（且</a:t>
            </a:r>
            <a:r>
              <a:rPr lang="en-US" altLang="zh-CN" sz="2400" dirty="0"/>
              <a:t>y</a:t>
            </a:r>
            <a:r>
              <a:rPr lang="zh-CN" altLang="en-US" sz="2400" dirty="0"/>
              <a:t>不是</a:t>
            </a:r>
            <a:r>
              <a:rPr lang="en-US" altLang="zh-CN" sz="2400" dirty="0"/>
              <a:t>u,v</a:t>
            </a:r>
            <a:r>
              <a:rPr lang="zh-CN" altLang="en-US" sz="2400" dirty="0"/>
              <a:t>两点时），</a:t>
            </a:r>
            <a:r>
              <a:rPr lang="en-US" altLang="zh-CN" sz="2400" dirty="0"/>
              <a:t>(</a:t>
            </a:r>
            <a:r>
              <a:rPr lang="en-US" altLang="zh-CN" sz="2400" dirty="0" err="1" smtClean="0"/>
              <a:t>x,y</a:t>
            </a:r>
            <a:r>
              <a:rPr lang="en-US" altLang="zh-CN" sz="2400" dirty="0" smtClean="0"/>
              <a:t>)</a:t>
            </a:r>
            <a:r>
              <a:rPr lang="zh-CN" altLang="en-US" sz="2400" dirty="0" smtClean="0"/>
              <a:t>不是</a:t>
            </a:r>
            <a:r>
              <a:rPr lang="en-US" altLang="zh-CN" sz="2400" dirty="0"/>
              <a:t>x</a:t>
            </a:r>
            <a:r>
              <a:rPr lang="zh-CN" altLang="en-US" sz="2400" dirty="0"/>
              <a:t>出发的最长</a:t>
            </a:r>
            <a:r>
              <a:rPr lang="zh-CN" altLang="en-US" sz="2400" dirty="0" smtClean="0"/>
              <a:t>路径</a:t>
            </a:r>
            <a:endParaRPr lang="zh-CN" altLang="en-US" sz="2400" dirty="0">
              <a:solidFill>
                <a:srgbClr val="000000"/>
              </a:solidFill>
              <a:latin typeface="-apple-system"/>
            </a:endParaRPr>
          </a:p>
          <a:p>
            <a:r>
              <a:rPr lang="zh-CN" altLang="en-US" sz="2400" dirty="0">
                <a:solidFill>
                  <a:srgbClr val="000000"/>
                </a:solidFill>
                <a:latin typeface="-apple-system"/>
              </a:rPr>
              <a:t>如图，很显然</a:t>
            </a:r>
            <a:r>
              <a:rPr lang="en-US" altLang="zh-CN" sz="2400" dirty="0">
                <a:solidFill>
                  <a:srgbClr val="000000"/>
                </a:solidFill>
                <a:latin typeface="MJXc-TeX-math-I"/>
              </a:rPr>
              <a:t>dis</a:t>
            </a:r>
            <a:r>
              <a:rPr lang="en-US" altLang="zh-CN" sz="2400" dirty="0">
                <a:solidFill>
                  <a:srgbClr val="000000"/>
                </a:solidFill>
                <a:latin typeface="MJXc-TeX-main-R"/>
              </a:rPr>
              <a:t>(</a:t>
            </a:r>
            <a:r>
              <a:rPr lang="en-US" altLang="zh-CN" sz="2400" dirty="0" err="1">
                <a:solidFill>
                  <a:srgbClr val="000000"/>
                </a:solidFill>
                <a:latin typeface="MJXc-TeX-math-I"/>
              </a:rPr>
              <a:t>x</a:t>
            </a:r>
            <a:r>
              <a:rPr lang="en-US" altLang="zh-CN" sz="2400" dirty="0" err="1">
                <a:solidFill>
                  <a:srgbClr val="000000"/>
                </a:solidFill>
                <a:latin typeface="MJXc-TeX-main-R"/>
              </a:rPr>
              <a:t>,</a:t>
            </a:r>
            <a:r>
              <a:rPr lang="en-US" altLang="zh-CN" sz="2400" dirty="0" err="1">
                <a:solidFill>
                  <a:srgbClr val="000000"/>
                </a:solidFill>
                <a:latin typeface="MJXc-TeX-math-I"/>
              </a:rPr>
              <a:t>y</a:t>
            </a:r>
            <a:r>
              <a:rPr lang="en-US" altLang="zh-CN" sz="2400" dirty="0">
                <a:solidFill>
                  <a:srgbClr val="000000"/>
                </a:solidFill>
                <a:latin typeface="MJXc-TeX-main-R"/>
              </a:rPr>
              <a:t>)&lt;</a:t>
            </a:r>
            <a:r>
              <a:rPr lang="en-US" altLang="zh-CN" sz="2400" dirty="0">
                <a:solidFill>
                  <a:srgbClr val="000000"/>
                </a:solidFill>
                <a:latin typeface="MJXc-TeX-math-I"/>
              </a:rPr>
              <a:t>dis</a:t>
            </a:r>
            <a:r>
              <a:rPr lang="en-US" altLang="zh-CN" sz="2400" dirty="0">
                <a:solidFill>
                  <a:srgbClr val="000000"/>
                </a:solidFill>
                <a:latin typeface="MJXc-TeX-main-R"/>
              </a:rPr>
              <a:t>(</a:t>
            </a:r>
            <a:r>
              <a:rPr lang="en-US" altLang="zh-CN" sz="2400" dirty="0" err="1">
                <a:solidFill>
                  <a:srgbClr val="000000"/>
                </a:solidFill>
                <a:latin typeface="MJXc-TeX-math-I"/>
              </a:rPr>
              <a:t>x</a:t>
            </a:r>
            <a:r>
              <a:rPr lang="en-US" altLang="zh-CN" sz="2400" dirty="0" err="1">
                <a:solidFill>
                  <a:srgbClr val="000000"/>
                </a:solidFill>
                <a:latin typeface="MJXc-TeX-main-R"/>
              </a:rPr>
              <a:t>,</a:t>
            </a:r>
            <a:r>
              <a:rPr lang="en-US" altLang="zh-CN" sz="2400" dirty="0" err="1">
                <a:solidFill>
                  <a:srgbClr val="000000"/>
                </a:solidFill>
                <a:latin typeface="MJXc-TeX-math-I"/>
              </a:rPr>
              <a:t>y</a:t>
            </a:r>
            <a:r>
              <a:rPr lang="en-US" altLang="zh-CN" sz="2400" dirty="0">
                <a:solidFill>
                  <a:srgbClr val="000000"/>
                </a:solidFill>
                <a:latin typeface="MJXc-TeX-main-R"/>
              </a:rPr>
              <a:t>)+</a:t>
            </a:r>
            <a:r>
              <a:rPr lang="en-US" altLang="zh-CN" sz="2400" dirty="0" smtClean="0">
                <a:solidFill>
                  <a:srgbClr val="000000"/>
                </a:solidFill>
                <a:latin typeface="MJXc-TeX-math-I"/>
              </a:rPr>
              <a:t>dis</a:t>
            </a:r>
            <a:r>
              <a:rPr lang="en-US" altLang="zh-CN" sz="2400" dirty="0" smtClean="0">
                <a:solidFill>
                  <a:srgbClr val="000000"/>
                </a:solidFill>
                <a:latin typeface="MJXc-TeX-main-R"/>
              </a:rPr>
              <a:t>(</a:t>
            </a:r>
            <a:r>
              <a:rPr lang="en-US" altLang="zh-CN" sz="2400" dirty="0" err="1" smtClean="0">
                <a:solidFill>
                  <a:srgbClr val="000000"/>
                </a:solidFill>
                <a:latin typeface="MJXc-TeX-math-I"/>
              </a:rPr>
              <a:t>y</a:t>
            </a:r>
            <a:r>
              <a:rPr lang="en-US" altLang="zh-CN" sz="2400" dirty="0" err="1" smtClean="0">
                <a:solidFill>
                  <a:srgbClr val="000000"/>
                </a:solidFill>
                <a:latin typeface="MJXc-TeX-main-R"/>
              </a:rPr>
              <a:t>,</a:t>
            </a:r>
            <a:r>
              <a:rPr lang="en-US" altLang="zh-CN" sz="2400" dirty="0" err="1" smtClean="0">
                <a:solidFill>
                  <a:srgbClr val="000000"/>
                </a:solidFill>
                <a:latin typeface="MJXc-TeX-math-I"/>
              </a:rPr>
              <a:t>v</a:t>
            </a:r>
            <a:r>
              <a:rPr lang="en-US" altLang="zh-CN" sz="2400" dirty="0" smtClean="0">
                <a:solidFill>
                  <a:srgbClr val="000000"/>
                </a:solidFill>
                <a:latin typeface="MJXc-TeX-main-R"/>
              </a:rPr>
              <a:t>)</a:t>
            </a:r>
            <a:endParaRPr lang="en-US" altLang="zh-CN" sz="2400" dirty="0">
              <a:solidFill>
                <a:srgbClr val="000000"/>
              </a:solidFill>
              <a:latin typeface="-apple-system"/>
            </a:endParaRPr>
          </a:p>
          <a:p>
            <a:r>
              <a:rPr lang="zh-CN" altLang="en-US" sz="2400" dirty="0">
                <a:solidFill>
                  <a:srgbClr val="000000"/>
                </a:solidFill>
                <a:latin typeface="-apple-system"/>
              </a:rPr>
              <a:t>所以</a:t>
            </a:r>
            <a:r>
              <a:rPr lang="en-US" altLang="zh-CN" sz="2400" dirty="0">
                <a:solidFill>
                  <a:srgbClr val="000000"/>
                </a:solidFill>
                <a:latin typeface="-apple-system"/>
              </a:rPr>
              <a:t>y</a:t>
            </a:r>
            <a:r>
              <a:rPr lang="zh-CN" altLang="en-US" sz="2400" dirty="0">
                <a:solidFill>
                  <a:srgbClr val="000000"/>
                </a:solidFill>
                <a:latin typeface="-apple-system"/>
              </a:rPr>
              <a:t>在直径上（且</a:t>
            </a:r>
            <a:r>
              <a:rPr lang="en-US" altLang="zh-CN" sz="2400" dirty="0">
                <a:solidFill>
                  <a:srgbClr val="000000"/>
                </a:solidFill>
                <a:latin typeface="-apple-system"/>
              </a:rPr>
              <a:t>y</a:t>
            </a:r>
            <a:r>
              <a:rPr lang="zh-CN" altLang="en-US" sz="2400" dirty="0">
                <a:solidFill>
                  <a:srgbClr val="000000"/>
                </a:solidFill>
                <a:latin typeface="-apple-system"/>
              </a:rPr>
              <a:t>不是</a:t>
            </a:r>
            <a:r>
              <a:rPr lang="en-US" altLang="zh-CN" sz="2400" dirty="0" err="1">
                <a:solidFill>
                  <a:srgbClr val="000000"/>
                </a:solidFill>
                <a:latin typeface="-apple-system"/>
              </a:rPr>
              <a:t>u,v</a:t>
            </a:r>
            <a:r>
              <a:rPr lang="zh-CN" altLang="en-US" sz="2400" dirty="0">
                <a:solidFill>
                  <a:srgbClr val="000000"/>
                </a:solidFill>
                <a:latin typeface="-apple-system"/>
              </a:rPr>
              <a:t>两点时），</a:t>
            </a:r>
            <a:r>
              <a:rPr lang="en-US" altLang="zh-CN" sz="2400" dirty="0">
                <a:solidFill>
                  <a:srgbClr val="000000"/>
                </a:solidFill>
                <a:latin typeface="MJXc-TeX-main-R"/>
              </a:rPr>
              <a:t>(</a:t>
            </a:r>
            <a:r>
              <a:rPr lang="en-US" altLang="zh-CN" sz="2400" dirty="0" err="1">
                <a:solidFill>
                  <a:srgbClr val="000000"/>
                </a:solidFill>
                <a:latin typeface="MJXc-TeX-math-I"/>
              </a:rPr>
              <a:t>x</a:t>
            </a:r>
            <a:r>
              <a:rPr lang="en-US" altLang="zh-CN" sz="2400" dirty="0" err="1">
                <a:solidFill>
                  <a:srgbClr val="000000"/>
                </a:solidFill>
                <a:latin typeface="MJXc-TeX-main-R"/>
              </a:rPr>
              <a:t>,</a:t>
            </a:r>
            <a:r>
              <a:rPr lang="en-US" altLang="zh-CN" sz="2400" dirty="0" err="1">
                <a:solidFill>
                  <a:srgbClr val="000000"/>
                </a:solidFill>
                <a:latin typeface="MJXc-TeX-math-I"/>
              </a:rPr>
              <a:t>y</a:t>
            </a:r>
            <a:r>
              <a:rPr lang="en-US" altLang="zh-CN" sz="2400" dirty="0" smtClean="0">
                <a:solidFill>
                  <a:srgbClr val="000000"/>
                </a:solidFill>
                <a:latin typeface="MJXc-TeX-main-R"/>
              </a:rPr>
              <a:t>)</a:t>
            </a:r>
            <a:r>
              <a:rPr lang="en-US" altLang="zh-CN" sz="2400" dirty="0" smtClean="0">
                <a:solidFill>
                  <a:srgbClr val="000000"/>
                </a:solidFill>
                <a:latin typeface="-apple-system"/>
              </a:rPr>
              <a:t> </a:t>
            </a:r>
            <a:r>
              <a:rPr lang="zh-CN" altLang="en-US" sz="2400" dirty="0" smtClean="0">
                <a:solidFill>
                  <a:srgbClr val="000000"/>
                </a:solidFill>
                <a:latin typeface="-apple-system"/>
              </a:rPr>
              <a:t>不是</a:t>
            </a:r>
            <a:r>
              <a:rPr lang="en-US" altLang="zh-CN" sz="2400" dirty="0">
                <a:solidFill>
                  <a:srgbClr val="000000"/>
                </a:solidFill>
                <a:latin typeface="-apple-system"/>
              </a:rPr>
              <a:t>x</a:t>
            </a:r>
            <a:r>
              <a:rPr lang="zh-CN" altLang="en-US" sz="2400" dirty="0">
                <a:solidFill>
                  <a:srgbClr val="000000"/>
                </a:solidFill>
                <a:latin typeface="-apple-system"/>
              </a:rPr>
              <a:t>出发的最长路径</a:t>
            </a:r>
            <a:r>
              <a:rPr lang="zh-CN" altLang="en-US" sz="2400" dirty="0" smtClean="0">
                <a:solidFill>
                  <a:srgbClr val="000000"/>
                </a:solidFill>
                <a:latin typeface="-apple-system"/>
              </a:rPr>
              <a:t>。</a:t>
            </a:r>
            <a:endParaRPr lang="en-US" altLang="zh-CN" sz="2400" dirty="0" smtClean="0">
              <a:solidFill>
                <a:srgbClr val="000000"/>
              </a:solidFill>
              <a:latin typeface="-apple-system"/>
            </a:endParaRPr>
          </a:p>
          <a:p>
            <a:endParaRPr lang="en-US" altLang="zh-CN" sz="2400" dirty="0" smtClean="0"/>
          </a:p>
          <a:p>
            <a:endParaRPr lang="en-US" altLang="zh-CN" sz="2400" dirty="0"/>
          </a:p>
          <a:p>
            <a:endParaRPr lang="en-US" altLang="zh-CN" sz="2400" dirty="0" smtClean="0"/>
          </a:p>
          <a:p>
            <a:endParaRPr lang="en-US" altLang="zh-CN" sz="2400" dirty="0"/>
          </a:p>
          <a:p>
            <a:endParaRPr lang="en-US" altLang="zh-CN" sz="2400" dirty="0" smtClean="0"/>
          </a:p>
          <a:p>
            <a:endParaRPr lang="en-US" altLang="zh-CN" sz="2400" dirty="0" smtClean="0"/>
          </a:p>
          <a:p>
            <a:r>
              <a:rPr lang="zh-CN" altLang="en-US" sz="2400" dirty="0" smtClean="0"/>
              <a:t>综</a:t>
            </a:r>
            <a:r>
              <a:rPr lang="zh-CN" altLang="en-US" sz="2400" dirty="0"/>
              <a:t>上，当且仅当</a:t>
            </a:r>
            <a:r>
              <a:rPr lang="en-US" altLang="zh-CN" sz="2400" dirty="0"/>
              <a:t>y</a:t>
            </a:r>
            <a:r>
              <a:rPr lang="zh-CN" altLang="en-US" sz="2400" dirty="0"/>
              <a:t>在直径上且</a:t>
            </a:r>
            <a:r>
              <a:rPr lang="en-US" altLang="zh-CN" sz="2400" dirty="0"/>
              <a:t>y</a:t>
            </a:r>
            <a:r>
              <a:rPr lang="zh-CN" altLang="en-US" sz="2400" dirty="0"/>
              <a:t>是</a:t>
            </a:r>
            <a:r>
              <a:rPr lang="en-US" altLang="zh-CN" sz="2400" dirty="0"/>
              <a:t>u</a:t>
            </a:r>
            <a:r>
              <a:rPr lang="zh-CN" altLang="en-US" sz="2400" dirty="0"/>
              <a:t>，</a:t>
            </a:r>
            <a:r>
              <a:rPr lang="en-US" altLang="zh-CN" sz="2400" dirty="0"/>
              <a:t>v</a:t>
            </a:r>
            <a:r>
              <a:rPr lang="zh-CN" altLang="en-US" sz="2400" dirty="0"/>
              <a:t>两点其中一点时，</a:t>
            </a:r>
            <a:r>
              <a:rPr lang="en-US" altLang="zh-CN" sz="2400" dirty="0"/>
              <a:t>(x,y)(x,y)</a:t>
            </a:r>
            <a:r>
              <a:rPr lang="zh-CN" altLang="en-US" sz="2400" dirty="0"/>
              <a:t>为</a:t>
            </a:r>
            <a:r>
              <a:rPr lang="en-US" altLang="zh-CN" sz="2400" dirty="0"/>
              <a:t>x</a:t>
            </a:r>
            <a:r>
              <a:rPr lang="zh-CN" altLang="en-US" sz="2400" dirty="0"/>
              <a:t>出发的最长路径</a:t>
            </a:r>
            <a:r>
              <a:rPr lang="zh-CN" altLang="en-US" sz="2400" dirty="0" smtClean="0"/>
              <a:t>。</a:t>
            </a:r>
            <a:endParaRPr lang="zh-CN" altLang="en-US" sz="2400" dirty="0"/>
          </a:p>
        </p:txBody>
      </p:sp>
      <p:pic>
        <p:nvPicPr>
          <p:cNvPr id="3" name="图片 2"/>
          <p:cNvPicPr>
            <a:picLocks noChangeAspect="1"/>
          </p:cNvPicPr>
          <p:nvPr/>
        </p:nvPicPr>
        <p:blipFill>
          <a:blip r:embed="rId2"/>
          <a:stretch>
            <a:fillRect/>
          </a:stretch>
        </p:blipFill>
        <p:spPr>
          <a:xfrm>
            <a:off x="3299823" y="2693053"/>
            <a:ext cx="4257675" cy="1857375"/>
          </a:xfrm>
          <a:prstGeom prst="rect">
            <a:avLst/>
          </a:prstGeom>
        </p:spPr>
      </p:pic>
    </p:spTree>
    <p:extLst>
      <p:ext uri="{BB962C8B-B14F-4D97-AF65-F5344CB8AC3E}">
        <p14:creationId xmlns:p14="http://schemas.microsoft.com/office/powerpoint/2010/main" val="57164864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方法</a:t>
            </a:r>
            <a:r>
              <a:rPr lang="zh-CN" altLang="en-US" dirty="0"/>
              <a:t>一</a:t>
            </a:r>
            <a:r>
              <a:rPr lang="en-US" altLang="zh-CN" dirty="0" smtClean="0"/>
              <a:t>_</a:t>
            </a:r>
            <a:r>
              <a:rPr lang="zh-CN" altLang="en-US" b="0" dirty="0"/>
              <a:t>两</a:t>
            </a:r>
            <a:r>
              <a:rPr lang="zh-CN" altLang="en-US" b="0" dirty="0" smtClean="0"/>
              <a:t>次</a:t>
            </a:r>
            <a:r>
              <a:rPr lang="en-US" altLang="zh-CN" dirty="0" smtClean="0"/>
              <a:t>DFS/BFS</a:t>
            </a:r>
            <a:endParaRPr lang="zh-CN" altLang="en-US" dirty="0"/>
          </a:p>
        </p:txBody>
      </p:sp>
      <p:sp>
        <p:nvSpPr>
          <p:cNvPr id="3" name="内容占位符 2"/>
          <p:cNvSpPr>
            <a:spLocks noGrp="1"/>
          </p:cNvSpPr>
          <p:nvPr>
            <p:ph idx="1"/>
          </p:nvPr>
        </p:nvSpPr>
        <p:spPr/>
        <p:txBody>
          <a:bodyPr/>
          <a:lstStyle/>
          <a:p>
            <a:r>
              <a:rPr lang="zh-CN" altLang="en-US" dirty="0" smtClean="0"/>
              <a:t>从</a:t>
            </a:r>
            <a:r>
              <a:rPr lang="zh-CN" altLang="en-US" dirty="0"/>
              <a:t>任意节点 </a:t>
            </a:r>
            <a:r>
              <a:rPr lang="en-US" altLang="zh-CN" dirty="0"/>
              <a:t>y </a:t>
            </a:r>
            <a:r>
              <a:rPr lang="zh-CN" altLang="en-US" dirty="0"/>
              <a:t>开始进行一次 </a:t>
            </a:r>
            <a:r>
              <a:rPr lang="en-US" altLang="zh-CN" dirty="0" smtClean="0"/>
              <a:t>DFS/BFS</a:t>
            </a:r>
            <a:r>
              <a:rPr lang="zh-CN" altLang="en-US" dirty="0" smtClean="0"/>
              <a:t>，找到距离其最远的</a:t>
            </a:r>
            <a:r>
              <a:rPr lang="zh-CN" altLang="en-US" dirty="0"/>
              <a:t>节点 </a:t>
            </a:r>
            <a:r>
              <a:rPr lang="en-US" altLang="zh-CN" dirty="0" smtClean="0"/>
              <a:t>z</a:t>
            </a:r>
            <a:r>
              <a:rPr lang="zh-CN" altLang="en-US" dirty="0" smtClean="0"/>
              <a:t>即为直径</a:t>
            </a:r>
            <a:r>
              <a:rPr lang="zh-CN" altLang="en-US" dirty="0"/>
              <a:t>的一端。</a:t>
            </a:r>
            <a:endParaRPr lang="en-US" altLang="zh-CN" dirty="0" smtClean="0"/>
          </a:p>
          <a:p>
            <a:r>
              <a:rPr lang="zh-CN" altLang="en-US" dirty="0" smtClean="0"/>
              <a:t>然后</a:t>
            </a:r>
            <a:r>
              <a:rPr lang="zh-CN" altLang="en-US" dirty="0"/>
              <a:t>再从 </a:t>
            </a:r>
            <a:r>
              <a:rPr lang="en-US" altLang="zh-CN" dirty="0"/>
              <a:t>z </a:t>
            </a:r>
            <a:r>
              <a:rPr lang="zh-CN" altLang="en-US" dirty="0"/>
              <a:t>开始做第二次 </a:t>
            </a:r>
            <a:r>
              <a:rPr lang="en-US" altLang="zh-CN" dirty="0" smtClean="0"/>
              <a:t>DFS/BFS</a:t>
            </a:r>
            <a:r>
              <a:rPr lang="zh-CN" altLang="en-US" dirty="0" smtClean="0"/>
              <a:t>，</a:t>
            </a:r>
            <a:r>
              <a:rPr lang="zh-CN" altLang="en-US" dirty="0"/>
              <a:t>到达距离 </a:t>
            </a:r>
            <a:r>
              <a:rPr lang="en-US" altLang="zh-CN" dirty="0"/>
              <a:t>z </a:t>
            </a:r>
            <a:r>
              <a:rPr lang="zh-CN" altLang="en-US" dirty="0"/>
              <a:t>最远的节点，记为 </a:t>
            </a:r>
            <a:r>
              <a:rPr lang="en-US" altLang="zh-CN" dirty="0" smtClean="0"/>
              <a:t>z'</a:t>
            </a:r>
            <a:r>
              <a:rPr lang="zh-CN" altLang="en-US" dirty="0" smtClean="0"/>
              <a:t>，两节点间距离即</a:t>
            </a:r>
            <a:r>
              <a:rPr lang="zh-CN" altLang="en-US" dirty="0"/>
              <a:t>为树的直径。</a:t>
            </a:r>
          </a:p>
        </p:txBody>
      </p:sp>
    </p:spTree>
    <p:extLst>
      <p:ext uri="{BB962C8B-B14F-4D97-AF65-F5344CB8AC3E}">
        <p14:creationId xmlns:p14="http://schemas.microsoft.com/office/powerpoint/2010/main" val="25833678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数据结构</a:t>
            </a:r>
            <a:endParaRPr lang="zh-CN" altLang="en-US" dirty="0"/>
          </a:p>
        </p:txBody>
      </p:sp>
      <p:sp>
        <p:nvSpPr>
          <p:cNvPr id="3" name="内容占位符 2"/>
          <p:cNvSpPr>
            <a:spLocks noGrp="1"/>
          </p:cNvSpPr>
          <p:nvPr>
            <p:ph idx="1"/>
          </p:nvPr>
        </p:nvSpPr>
        <p:spPr>
          <a:xfrm>
            <a:off x="612385" y="963590"/>
            <a:ext cx="11005874" cy="5742010"/>
          </a:xfrm>
        </p:spPr>
        <p:txBody>
          <a:bodyPr/>
          <a:lstStyle/>
          <a:p>
            <a:pPr marL="0" indent="0">
              <a:buNone/>
            </a:pPr>
            <a:r>
              <a:rPr lang="en-US" altLang="zh-CN" sz="2800" dirty="0" err="1">
                <a:latin typeface="Consolas" panose="020B0609020204030204" pitchFamily="49" charset="0"/>
              </a:rPr>
              <a:t>int</a:t>
            </a:r>
            <a:r>
              <a:rPr lang="en-US" altLang="zh-CN" sz="2800" dirty="0">
                <a:latin typeface="Consolas" panose="020B0609020204030204" pitchFamily="49" charset="0"/>
              </a:rPr>
              <a:t> head[</a:t>
            </a:r>
            <a:r>
              <a:rPr lang="en-US" altLang="zh-CN" sz="2800" dirty="0" err="1">
                <a:latin typeface="Consolas" panose="020B0609020204030204" pitchFamily="49" charset="0"/>
              </a:rPr>
              <a:t>maxn</a:t>
            </a:r>
            <a:r>
              <a:rPr lang="en-US" altLang="zh-CN" sz="2800" dirty="0">
                <a:latin typeface="Consolas" panose="020B0609020204030204" pitchFamily="49" charset="0"/>
              </a:rPr>
              <a:t>];</a:t>
            </a:r>
          </a:p>
          <a:p>
            <a:pPr marL="0" indent="0">
              <a:buNone/>
            </a:pPr>
            <a:r>
              <a:rPr lang="en-US" altLang="zh-CN" sz="2800" dirty="0" err="1">
                <a:latin typeface="Consolas" panose="020B0609020204030204" pitchFamily="49" charset="0"/>
              </a:rPr>
              <a:t>int</a:t>
            </a:r>
            <a:r>
              <a:rPr lang="en-US" altLang="zh-CN" sz="2800" dirty="0">
                <a:latin typeface="Consolas" panose="020B0609020204030204" pitchFamily="49" charset="0"/>
              </a:rPr>
              <a:t> Next[</a:t>
            </a:r>
            <a:r>
              <a:rPr lang="en-US" altLang="zh-CN" sz="2800" dirty="0" err="1">
                <a:latin typeface="Consolas" panose="020B0609020204030204" pitchFamily="49" charset="0"/>
              </a:rPr>
              <a:t>maxn</a:t>
            </a:r>
            <a:r>
              <a:rPr lang="en-US" altLang="zh-CN" sz="2800" dirty="0">
                <a:latin typeface="Consolas" panose="020B0609020204030204" pitchFamily="49" charset="0"/>
              </a:rPr>
              <a:t>&lt;&lt;1],</a:t>
            </a:r>
            <a:r>
              <a:rPr lang="en-US" altLang="zh-CN" sz="2800" dirty="0" err="1">
                <a:latin typeface="Consolas" panose="020B0609020204030204" pitchFamily="49" charset="0"/>
              </a:rPr>
              <a:t>ver</a:t>
            </a:r>
            <a:r>
              <a:rPr lang="en-US" altLang="zh-CN" sz="2800" dirty="0">
                <a:latin typeface="Consolas" panose="020B0609020204030204" pitchFamily="49" charset="0"/>
              </a:rPr>
              <a:t>[</a:t>
            </a:r>
            <a:r>
              <a:rPr lang="en-US" altLang="zh-CN" sz="2800" dirty="0" err="1">
                <a:latin typeface="Consolas" panose="020B0609020204030204" pitchFamily="49" charset="0"/>
              </a:rPr>
              <a:t>maxn</a:t>
            </a:r>
            <a:r>
              <a:rPr lang="en-US" altLang="zh-CN" sz="2800" dirty="0">
                <a:latin typeface="Consolas" panose="020B0609020204030204" pitchFamily="49" charset="0"/>
              </a:rPr>
              <a:t>&lt;&lt;1],edge[</a:t>
            </a:r>
            <a:r>
              <a:rPr lang="en-US" altLang="zh-CN" sz="2800" dirty="0" err="1">
                <a:latin typeface="Consolas" panose="020B0609020204030204" pitchFamily="49" charset="0"/>
              </a:rPr>
              <a:t>maxn</a:t>
            </a:r>
            <a:r>
              <a:rPr lang="en-US" altLang="zh-CN" sz="2800" dirty="0">
                <a:latin typeface="Consolas" panose="020B0609020204030204" pitchFamily="49" charset="0"/>
              </a:rPr>
              <a:t>&lt;&lt;1];</a:t>
            </a:r>
          </a:p>
          <a:p>
            <a:pPr marL="0" indent="0">
              <a:buNone/>
            </a:pPr>
            <a:r>
              <a:rPr lang="en-US" altLang="zh-CN" sz="2800" dirty="0">
                <a:latin typeface="Consolas" panose="020B0609020204030204" pitchFamily="49" charset="0"/>
              </a:rPr>
              <a:t>//</a:t>
            </a:r>
            <a:r>
              <a:rPr lang="zh-CN" altLang="en-US" sz="2800" dirty="0">
                <a:latin typeface="Consolas" panose="020B0609020204030204" pitchFamily="49" charset="0"/>
              </a:rPr>
              <a:t>链式前向星构树，</a:t>
            </a:r>
            <a:r>
              <a:rPr lang="en-US" altLang="zh-CN" sz="2800" dirty="0">
                <a:latin typeface="Consolas" panose="020B0609020204030204" pitchFamily="49" charset="0"/>
              </a:rPr>
              <a:t>Next</a:t>
            </a:r>
            <a:r>
              <a:rPr lang="zh-CN" altLang="en-US" sz="2800" dirty="0">
                <a:latin typeface="Consolas" panose="020B0609020204030204" pitchFamily="49" charset="0"/>
              </a:rPr>
              <a:t>链接指针</a:t>
            </a:r>
            <a:r>
              <a:rPr lang="en-US" altLang="zh-CN" sz="2800" dirty="0">
                <a:latin typeface="Consolas" panose="020B0609020204030204" pitchFamily="49" charset="0"/>
              </a:rPr>
              <a:t>,</a:t>
            </a:r>
            <a:r>
              <a:rPr lang="en-US" altLang="zh-CN" sz="2800" dirty="0" err="1">
                <a:latin typeface="Consolas" panose="020B0609020204030204" pitchFamily="49" charset="0"/>
              </a:rPr>
              <a:t>ver</a:t>
            </a:r>
            <a:r>
              <a:rPr lang="zh-CN" altLang="en-US" sz="2800" dirty="0">
                <a:latin typeface="Consolas" panose="020B0609020204030204" pitchFamily="49" charset="0"/>
              </a:rPr>
              <a:t>邻接点，</a:t>
            </a:r>
            <a:r>
              <a:rPr lang="en-US" altLang="zh-CN" sz="2800" dirty="0">
                <a:latin typeface="Consolas" panose="020B0609020204030204" pitchFamily="49" charset="0"/>
              </a:rPr>
              <a:t>edge</a:t>
            </a:r>
            <a:r>
              <a:rPr lang="zh-CN" altLang="en-US" sz="2800" dirty="0">
                <a:latin typeface="Consolas" panose="020B0609020204030204" pitchFamily="49" charset="0"/>
              </a:rPr>
              <a:t>边权</a:t>
            </a:r>
          </a:p>
          <a:p>
            <a:pPr marL="0" indent="0">
              <a:buNone/>
            </a:pPr>
            <a:r>
              <a:rPr lang="en-US" altLang="zh-CN" sz="2800" dirty="0" err="1">
                <a:latin typeface="Consolas" panose="020B0609020204030204" pitchFamily="49" charset="0"/>
              </a:rPr>
              <a:t>int</a:t>
            </a:r>
            <a:r>
              <a:rPr lang="en-US" altLang="zh-CN" sz="2800" dirty="0">
                <a:latin typeface="Consolas" panose="020B0609020204030204" pitchFamily="49" charset="0"/>
              </a:rPr>
              <a:t> tot;//</a:t>
            </a:r>
            <a:r>
              <a:rPr lang="zh-CN" altLang="en-US" sz="2800" dirty="0">
                <a:latin typeface="Consolas" panose="020B0609020204030204" pitchFamily="49" charset="0"/>
              </a:rPr>
              <a:t>边指针</a:t>
            </a:r>
          </a:p>
          <a:p>
            <a:pPr marL="0" indent="0">
              <a:buNone/>
            </a:pPr>
            <a:r>
              <a:rPr lang="en-US" altLang="zh-CN" sz="2800" dirty="0" err="1">
                <a:latin typeface="Consolas" panose="020B0609020204030204" pitchFamily="49" charset="0"/>
              </a:rPr>
              <a:t>int</a:t>
            </a:r>
            <a:r>
              <a:rPr lang="en-US" altLang="zh-CN" sz="2800" dirty="0">
                <a:latin typeface="Consolas" panose="020B0609020204030204" pitchFamily="49" charset="0"/>
              </a:rPr>
              <a:t> n;</a:t>
            </a:r>
          </a:p>
          <a:p>
            <a:pPr marL="0" indent="0">
              <a:buNone/>
            </a:pPr>
            <a:r>
              <a:rPr lang="en-US" altLang="zh-CN" sz="2800" dirty="0">
                <a:latin typeface="Consolas" panose="020B0609020204030204" pitchFamily="49" charset="0"/>
              </a:rPr>
              <a:t>long </a:t>
            </a:r>
            <a:r>
              <a:rPr lang="en-US" altLang="zh-CN" sz="2800" dirty="0" err="1">
                <a:latin typeface="Consolas" panose="020B0609020204030204" pitchFamily="49" charset="0"/>
              </a:rPr>
              <a:t>long</a:t>
            </a:r>
            <a:r>
              <a:rPr lang="en-US" altLang="zh-CN" sz="2800" dirty="0">
                <a:latin typeface="Consolas" panose="020B0609020204030204" pitchFamily="49" charset="0"/>
              </a:rPr>
              <a:t> </a:t>
            </a:r>
            <a:r>
              <a:rPr lang="en-US" altLang="zh-CN" sz="2800" dirty="0" err="1">
                <a:latin typeface="Consolas" panose="020B0609020204030204" pitchFamily="49" charset="0"/>
              </a:rPr>
              <a:t>int</a:t>
            </a:r>
            <a:r>
              <a:rPr lang="en-US" altLang="zh-CN" sz="2800" dirty="0">
                <a:latin typeface="Consolas" panose="020B0609020204030204" pitchFamily="49" charset="0"/>
              </a:rPr>
              <a:t> </a:t>
            </a:r>
            <a:r>
              <a:rPr lang="en-US" altLang="zh-CN" sz="2800" dirty="0" err="1">
                <a:latin typeface="Consolas" panose="020B0609020204030204" pitchFamily="49" charset="0"/>
              </a:rPr>
              <a:t>Ans</a:t>
            </a:r>
            <a:r>
              <a:rPr lang="en-US" altLang="zh-CN" sz="2800" dirty="0">
                <a:latin typeface="Consolas" panose="020B0609020204030204" pitchFamily="49" charset="0"/>
              </a:rPr>
              <a:t>;</a:t>
            </a:r>
          </a:p>
          <a:p>
            <a:pPr marL="0" indent="0">
              <a:buNone/>
            </a:pPr>
            <a:r>
              <a:rPr lang="en-US" altLang="zh-CN" sz="2800" dirty="0" smtClean="0">
                <a:latin typeface="Consolas" panose="020B0609020204030204" pitchFamily="49" charset="0"/>
              </a:rPr>
              <a:t>long </a:t>
            </a:r>
            <a:r>
              <a:rPr lang="en-US" altLang="zh-CN" sz="2800" dirty="0" err="1">
                <a:latin typeface="Consolas" panose="020B0609020204030204" pitchFamily="49" charset="0"/>
              </a:rPr>
              <a:t>long</a:t>
            </a:r>
            <a:r>
              <a:rPr lang="en-US" altLang="zh-CN" sz="2800" dirty="0">
                <a:latin typeface="Consolas" panose="020B0609020204030204" pitchFamily="49" charset="0"/>
              </a:rPr>
              <a:t> </a:t>
            </a:r>
            <a:r>
              <a:rPr lang="en-US" altLang="zh-CN" sz="2800" dirty="0" err="1">
                <a:latin typeface="Consolas" panose="020B0609020204030204" pitchFamily="49" charset="0"/>
              </a:rPr>
              <a:t>int</a:t>
            </a:r>
            <a:r>
              <a:rPr lang="en-US" altLang="zh-CN" sz="2800" dirty="0">
                <a:latin typeface="Consolas" panose="020B0609020204030204" pitchFamily="49" charset="0"/>
              </a:rPr>
              <a:t> dis[</a:t>
            </a:r>
            <a:r>
              <a:rPr lang="en-US" altLang="zh-CN" sz="2800" dirty="0" err="1">
                <a:latin typeface="Consolas" panose="020B0609020204030204" pitchFamily="49" charset="0"/>
              </a:rPr>
              <a:t>maxn</a:t>
            </a:r>
            <a:r>
              <a:rPr lang="en-US" altLang="zh-CN" sz="2800" dirty="0" smtClean="0">
                <a:latin typeface="Consolas" panose="020B0609020204030204" pitchFamily="49" charset="0"/>
              </a:rPr>
              <a:t>];//</a:t>
            </a:r>
            <a:r>
              <a:rPr lang="zh-CN" altLang="en-US" sz="2800" dirty="0" smtClean="0">
                <a:latin typeface="Consolas" panose="020B0609020204030204" pitchFamily="49" charset="0"/>
              </a:rPr>
              <a:t>到直径端点的距离</a:t>
            </a:r>
            <a:endParaRPr lang="zh-CN" altLang="en-US" sz="2800" dirty="0">
              <a:latin typeface="Consolas" panose="020B0609020204030204" pitchFamily="49" charset="0"/>
            </a:endParaRPr>
          </a:p>
          <a:p>
            <a:pPr marL="0" indent="0">
              <a:buNone/>
            </a:pPr>
            <a:r>
              <a:rPr lang="en-US" altLang="zh-CN" sz="2800" dirty="0" err="1">
                <a:latin typeface="Consolas" panose="020B0609020204030204" pitchFamily="49" charset="0"/>
              </a:rPr>
              <a:t>int</a:t>
            </a:r>
            <a:r>
              <a:rPr lang="en-US" altLang="zh-CN" sz="2800" dirty="0">
                <a:latin typeface="Consolas" panose="020B0609020204030204" pitchFamily="49" charset="0"/>
              </a:rPr>
              <a:t> dim[</a:t>
            </a:r>
            <a:r>
              <a:rPr lang="en-US" altLang="zh-CN" sz="2800" dirty="0" err="1">
                <a:latin typeface="Consolas" panose="020B0609020204030204" pitchFamily="49" charset="0"/>
              </a:rPr>
              <a:t>maxn</a:t>
            </a:r>
            <a:r>
              <a:rPr lang="en-US" altLang="zh-CN" sz="2800" dirty="0">
                <a:latin typeface="Consolas" panose="020B0609020204030204" pitchFamily="49" charset="0"/>
              </a:rPr>
              <a:t>],</a:t>
            </a:r>
            <a:r>
              <a:rPr lang="en-US" altLang="zh-CN" sz="2800" dirty="0" err="1">
                <a:latin typeface="Consolas" panose="020B0609020204030204" pitchFamily="49" charset="0"/>
              </a:rPr>
              <a:t>rnk</a:t>
            </a:r>
            <a:r>
              <a:rPr lang="en-US" altLang="zh-CN" sz="2800" dirty="0">
                <a:latin typeface="Consolas" panose="020B0609020204030204" pitchFamily="49" charset="0"/>
              </a:rPr>
              <a:t>[</a:t>
            </a:r>
            <a:r>
              <a:rPr lang="en-US" altLang="zh-CN" sz="2800" dirty="0" err="1">
                <a:latin typeface="Consolas" panose="020B0609020204030204" pitchFamily="49" charset="0"/>
              </a:rPr>
              <a:t>maxn</a:t>
            </a:r>
            <a:r>
              <a:rPr lang="en-US" altLang="zh-CN" sz="2800" dirty="0">
                <a:latin typeface="Consolas" panose="020B0609020204030204" pitchFamily="49" charset="0"/>
              </a:rPr>
              <a:t>];//</a:t>
            </a:r>
            <a:r>
              <a:rPr lang="zh-CN" altLang="en-US" sz="1800" dirty="0">
                <a:latin typeface="Consolas" panose="020B0609020204030204" pitchFamily="49" charset="0"/>
              </a:rPr>
              <a:t>直径路径</a:t>
            </a:r>
            <a:r>
              <a:rPr lang="en-US" altLang="zh-CN" sz="1800" dirty="0">
                <a:latin typeface="Consolas" panose="020B0609020204030204" pitchFamily="49" charset="0"/>
              </a:rPr>
              <a:t>dim[]</a:t>
            </a:r>
            <a:r>
              <a:rPr lang="zh-CN" altLang="en-US" sz="1800" dirty="0">
                <a:latin typeface="Consolas" panose="020B0609020204030204" pitchFamily="49" charset="0"/>
              </a:rPr>
              <a:t>，顺次存入</a:t>
            </a:r>
            <a:r>
              <a:rPr lang="en-US" altLang="zh-CN" sz="1800" dirty="0" err="1">
                <a:latin typeface="Consolas" panose="020B0609020204030204" pitchFamily="49" charset="0"/>
              </a:rPr>
              <a:t>rnk</a:t>
            </a:r>
            <a:r>
              <a:rPr lang="en-US" altLang="zh-CN" sz="1800" dirty="0" smtClean="0">
                <a:latin typeface="Consolas" panose="020B0609020204030204" pitchFamily="49" charset="0"/>
              </a:rPr>
              <a:t>[]</a:t>
            </a:r>
            <a:r>
              <a:rPr lang="zh-CN" altLang="en-US" sz="1800" dirty="0" smtClean="0">
                <a:latin typeface="Consolas" panose="020B0609020204030204" pitchFamily="49" charset="0"/>
              </a:rPr>
              <a:t>，第</a:t>
            </a:r>
            <a:r>
              <a:rPr lang="en-US" altLang="zh-CN" sz="1800" dirty="0" smtClean="0">
                <a:latin typeface="Consolas" panose="020B0609020204030204" pitchFamily="49" charset="0"/>
              </a:rPr>
              <a:t>2</a:t>
            </a:r>
            <a:r>
              <a:rPr lang="zh-CN" altLang="en-US" sz="1800" dirty="0" smtClean="0">
                <a:latin typeface="Consolas" panose="020B0609020204030204" pitchFamily="49" charset="0"/>
              </a:rPr>
              <a:t>问用</a:t>
            </a:r>
            <a:endParaRPr lang="en-US" altLang="zh-CN" sz="2800" dirty="0">
              <a:latin typeface="Consolas" panose="020B0609020204030204" pitchFamily="49" charset="0"/>
            </a:endParaRPr>
          </a:p>
        </p:txBody>
      </p:sp>
    </p:spTree>
    <p:extLst>
      <p:ext uri="{BB962C8B-B14F-4D97-AF65-F5344CB8AC3E}">
        <p14:creationId xmlns:p14="http://schemas.microsoft.com/office/powerpoint/2010/main" val="17438873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求一点到其他各点距离</a:t>
            </a:r>
            <a:endParaRPr lang="zh-CN" altLang="en-US" dirty="0"/>
          </a:p>
        </p:txBody>
      </p:sp>
      <p:sp>
        <p:nvSpPr>
          <p:cNvPr id="3" name="内容占位符 2"/>
          <p:cNvSpPr>
            <a:spLocks noGrp="1"/>
          </p:cNvSpPr>
          <p:nvPr>
            <p:ph idx="1"/>
          </p:nvPr>
        </p:nvSpPr>
        <p:spPr>
          <a:xfrm>
            <a:off x="431371" y="963590"/>
            <a:ext cx="11151029" cy="5549153"/>
          </a:xfrm>
        </p:spPr>
        <p:txBody>
          <a:bodyPr/>
          <a:lstStyle/>
          <a:p>
            <a:pPr marL="0" indent="0">
              <a:buNone/>
            </a:pPr>
            <a:r>
              <a:rPr lang="en-US" altLang="zh-CN" sz="2800" b="1" dirty="0"/>
              <a:t>void </a:t>
            </a:r>
            <a:r>
              <a:rPr lang="en-US" altLang="zh-CN" sz="2800" b="1" dirty="0" err="1"/>
              <a:t>dfs_pot</a:t>
            </a:r>
            <a:r>
              <a:rPr lang="en-US" altLang="zh-CN" sz="2800" b="1" dirty="0"/>
              <a:t>(</a:t>
            </a:r>
            <a:r>
              <a:rPr lang="en-US" altLang="zh-CN" sz="2800" b="1" dirty="0" err="1"/>
              <a:t>int</a:t>
            </a:r>
            <a:r>
              <a:rPr lang="en-US" altLang="zh-CN" sz="2800" b="1" dirty="0"/>
              <a:t> </a:t>
            </a:r>
            <a:r>
              <a:rPr lang="en-US" altLang="zh-CN" sz="2800" b="1" dirty="0" err="1"/>
              <a:t>u,int</a:t>
            </a:r>
            <a:r>
              <a:rPr lang="en-US" altLang="zh-CN" sz="2800" b="1" dirty="0"/>
              <a:t> </a:t>
            </a:r>
            <a:r>
              <a:rPr lang="en-US" altLang="zh-CN" sz="2800" b="1" dirty="0" err="1"/>
              <a:t>fa,long</a:t>
            </a:r>
            <a:r>
              <a:rPr lang="en-US" altLang="zh-CN" sz="2800" b="1" dirty="0"/>
              <a:t> long &amp;</a:t>
            </a:r>
            <a:r>
              <a:rPr lang="en-US" altLang="zh-CN" sz="2800" b="1" dirty="0" err="1"/>
              <a:t>Ans,int</a:t>
            </a:r>
            <a:r>
              <a:rPr lang="en-US" altLang="zh-CN" sz="2800" b="1" dirty="0"/>
              <a:t> &amp;</a:t>
            </a:r>
            <a:r>
              <a:rPr lang="en-US" altLang="zh-CN" sz="2800" b="1" dirty="0" err="1"/>
              <a:t>Ans_pot</a:t>
            </a:r>
            <a:r>
              <a:rPr lang="en-US" altLang="zh-CN" sz="2800" b="1" dirty="0"/>
              <a:t>){</a:t>
            </a:r>
          </a:p>
          <a:p>
            <a:pPr marL="0" indent="0">
              <a:buNone/>
            </a:pPr>
            <a:r>
              <a:rPr lang="en-US" altLang="zh-CN" sz="2800" b="1" dirty="0"/>
              <a:t>    //</a:t>
            </a:r>
            <a:r>
              <a:rPr lang="zh-CN" altLang="en-US" sz="2800" b="1" dirty="0"/>
              <a:t>深搜找最远端点</a:t>
            </a:r>
            <a:r>
              <a:rPr lang="en-US" altLang="zh-CN" sz="2800" b="1" dirty="0" err="1"/>
              <a:t>Ans_pot</a:t>
            </a:r>
            <a:r>
              <a:rPr lang="en-US" altLang="zh-CN" sz="2800" b="1" dirty="0"/>
              <a:t>,</a:t>
            </a:r>
            <a:r>
              <a:rPr lang="zh-CN" altLang="en-US" sz="2800" b="1" dirty="0"/>
              <a:t>长度为</a:t>
            </a:r>
            <a:r>
              <a:rPr lang="en-US" altLang="zh-CN" sz="2800" b="1" dirty="0" err="1"/>
              <a:t>Ans</a:t>
            </a:r>
            <a:endParaRPr lang="en-US" altLang="zh-CN" sz="2800" b="1" dirty="0"/>
          </a:p>
          <a:p>
            <a:pPr marL="0" indent="0">
              <a:buNone/>
            </a:pPr>
            <a:r>
              <a:rPr lang="en-US" altLang="zh-CN" sz="2800" b="1" dirty="0"/>
              <a:t>   for (</a:t>
            </a:r>
            <a:r>
              <a:rPr lang="en-US" altLang="zh-CN" sz="2800" b="1" dirty="0" err="1"/>
              <a:t>int</a:t>
            </a:r>
            <a:r>
              <a:rPr lang="en-US" altLang="zh-CN" sz="2800" b="1" dirty="0"/>
              <a:t> </a:t>
            </a:r>
            <a:r>
              <a:rPr lang="en-US" altLang="zh-CN" sz="2800" b="1" dirty="0" err="1"/>
              <a:t>nxt</a:t>
            </a:r>
            <a:r>
              <a:rPr lang="en-US" altLang="zh-CN" sz="2800" b="1" dirty="0"/>
              <a:t>=head[u];</a:t>
            </a:r>
            <a:r>
              <a:rPr lang="en-US" altLang="zh-CN" sz="2800" b="1" dirty="0" err="1"/>
              <a:t>nxt;nxt</a:t>
            </a:r>
            <a:r>
              <a:rPr lang="en-US" altLang="zh-CN" sz="2800" b="1" dirty="0"/>
              <a:t>=Next[</a:t>
            </a:r>
            <a:r>
              <a:rPr lang="en-US" altLang="zh-CN" sz="2800" b="1" dirty="0" err="1"/>
              <a:t>nxt</a:t>
            </a:r>
            <a:r>
              <a:rPr lang="en-US" altLang="zh-CN" sz="2800" b="1" dirty="0"/>
              <a:t>]){//</a:t>
            </a:r>
            <a:r>
              <a:rPr lang="zh-CN" altLang="en-US" sz="2800" b="1" dirty="0"/>
              <a:t>遍历子树</a:t>
            </a:r>
          </a:p>
          <a:p>
            <a:pPr marL="0" indent="0">
              <a:buNone/>
            </a:pPr>
            <a:r>
              <a:rPr lang="zh-CN" altLang="en-US" sz="2800" b="1" dirty="0"/>
              <a:t>       </a:t>
            </a:r>
            <a:r>
              <a:rPr lang="en-US" altLang="zh-CN" sz="2800" b="1" dirty="0" err="1"/>
              <a:t>int</a:t>
            </a:r>
            <a:r>
              <a:rPr lang="en-US" altLang="zh-CN" sz="2800" b="1" dirty="0"/>
              <a:t> v=</a:t>
            </a:r>
            <a:r>
              <a:rPr lang="en-US" altLang="zh-CN" sz="2800" b="1" dirty="0" err="1"/>
              <a:t>ver</a:t>
            </a:r>
            <a:r>
              <a:rPr lang="en-US" altLang="zh-CN" sz="2800" b="1" dirty="0"/>
              <a:t>[</a:t>
            </a:r>
            <a:r>
              <a:rPr lang="en-US" altLang="zh-CN" sz="2800" b="1" dirty="0" err="1"/>
              <a:t>nxt</a:t>
            </a:r>
            <a:r>
              <a:rPr lang="en-US" altLang="zh-CN" sz="2800" b="1" dirty="0"/>
              <a:t>],w=edge[</a:t>
            </a:r>
            <a:r>
              <a:rPr lang="en-US" altLang="zh-CN" sz="2800" b="1" dirty="0" err="1"/>
              <a:t>nxt</a:t>
            </a:r>
            <a:r>
              <a:rPr lang="en-US" altLang="zh-CN" sz="2800" b="1" dirty="0"/>
              <a:t>];</a:t>
            </a:r>
          </a:p>
          <a:p>
            <a:pPr marL="0" indent="0">
              <a:buNone/>
            </a:pPr>
            <a:r>
              <a:rPr lang="en-US" altLang="zh-CN" sz="2800" b="1" dirty="0"/>
              <a:t>       if (v==</a:t>
            </a:r>
            <a:r>
              <a:rPr lang="en-US" altLang="zh-CN" sz="2800" b="1" dirty="0" err="1"/>
              <a:t>fa</a:t>
            </a:r>
            <a:r>
              <a:rPr lang="en-US" altLang="zh-CN" sz="2800" b="1" dirty="0"/>
              <a:t>) continue;</a:t>
            </a:r>
          </a:p>
          <a:p>
            <a:pPr marL="0" indent="0">
              <a:buNone/>
            </a:pPr>
            <a:r>
              <a:rPr lang="en-US" altLang="zh-CN" sz="2800" b="1" dirty="0"/>
              <a:t>       dis[v]=dis[u]+w</a:t>
            </a:r>
            <a:r>
              <a:rPr lang="en-US" altLang="zh-CN" sz="2800" b="1" dirty="0" smtClean="0"/>
              <a:t>;   dim[v</a:t>
            </a:r>
            <a:r>
              <a:rPr lang="en-US" altLang="zh-CN" sz="2800" b="1" dirty="0"/>
              <a:t>]=u</a:t>
            </a:r>
            <a:r>
              <a:rPr lang="en-US" altLang="zh-CN" sz="2800" b="1" dirty="0" smtClean="0"/>
              <a:t>;//</a:t>
            </a:r>
            <a:r>
              <a:rPr lang="zh-CN" altLang="en-US" sz="2800" b="1" dirty="0" smtClean="0"/>
              <a:t>端点到点</a:t>
            </a:r>
            <a:r>
              <a:rPr lang="en-US" altLang="zh-CN" sz="2800" b="1" dirty="0" smtClean="0"/>
              <a:t>v</a:t>
            </a:r>
            <a:r>
              <a:rPr lang="zh-CN" altLang="en-US" sz="2800" b="1" dirty="0" smtClean="0"/>
              <a:t>的距离及路径</a:t>
            </a:r>
            <a:endParaRPr lang="en-US" altLang="zh-CN" sz="2800" b="1" dirty="0"/>
          </a:p>
          <a:p>
            <a:pPr marL="0" indent="0">
              <a:buNone/>
            </a:pPr>
            <a:r>
              <a:rPr lang="en-US" altLang="zh-CN" sz="2800" b="1" dirty="0"/>
              <a:t>       if (dis[v]&gt;</a:t>
            </a:r>
            <a:r>
              <a:rPr lang="en-US" altLang="zh-CN" sz="2800" b="1" dirty="0" err="1"/>
              <a:t>Ans</a:t>
            </a:r>
            <a:r>
              <a:rPr lang="en-US" altLang="zh-CN" sz="2800" b="1" dirty="0"/>
              <a:t>) { </a:t>
            </a:r>
            <a:r>
              <a:rPr lang="en-US" altLang="zh-CN" sz="2800" b="1" dirty="0" err="1"/>
              <a:t>Ans</a:t>
            </a:r>
            <a:r>
              <a:rPr lang="en-US" altLang="zh-CN" sz="2800" b="1" dirty="0"/>
              <a:t>=dis[v]; </a:t>
            </a:r>
            <a:r>
              <a:rPr lang="en-US" altLang="zh-CN" sz="2800" b="1" dirty="0" err="1"/>
              <a:t>Ans_pot</a:t>
            </a:r>
            <a:r>
              <a:rPr lang="en-US" altLang="zh-CN" sz="2800" b="1" dirty="0"/>
              <a:t>=v;}//</a:t>
            </a:r>
            <a:r>
              <a:rPr lang="zh-CN" altLang="en-US" sz="2800" b="1" dirty="0"/>
              <a:t>记最长路径及端点</a:t>
            </a:r>
          </a:p>
          <a:p>
            <a:pPr marL="0" indent="0">
              <a:buNone/>
            </a:pPr>
            <a:r>
              <a:rPr lang="zh-CN" altLang="en-US" sz="2800" b="1" dirty="0"/>
              <a:t>       </a:t>
            </a:r>
            <a:r>
              <a:rPr lang="en-US" altLang="zh-CN" sz="2800" b="1" dirty="0" err="1"/>
              <a:t>dfs_pot</a:t>
            </a:r>
            <a:r>
              <a:rPr lang="en-US" altLang="zh-CN" sz="2800" b="1" dirty="0"/>
              <a:t>(</a:t>
            </a:r>
            <a:r>
              <a:rPr lang="en-US" altLang="zh-CN" sz="2800" b="1" dirty="0" err="1"/>
              <a:t>v,u,Ans,Ans_pot</a:t>
            </a:r>
            <a:r>
              <a:rPr lang="en-US" altLang="zh-CN" sz="2800" b="1" dirty="0" smtClean="0"/>
              <a:t>);//</a:t>
            </a:r>
            <a:r>
              <a:rPr lang="zh-CN" altLang="en-US" sz="2800" b="1" dirty="0" smtClean="0"/>
              <a:t>遍历所有节点</a:t>
            </a:r>
            <a:endParaRPr lang="en-US" altLang="zh-CN" sz="2800" b="1" dirty="0"/>
          </a:p>
          <a:p>
            <a:pPr marL="0" indent="0">
              <a:buNone/>
            </a:pPr>
            <a:r>
              <a:rPr lang="en-US" altLang="zh-CN" sz="2800" b="1" dirty="0"/>
              <a:t>    }</a:t>
            </a:r>
          </a:p>
          <a:p>
            <a:pPr marL="0" indent="0">
              <a:buNone/>
            </a:pPr>
            <a:r>
              <a:rPr lang="en-US" altLang="zh-CN" sz="2800" b="1" dirty="0"/>
              <a:t>}</a:t>
            </a:r>
            <a:endParaRPr lang="zh-CN" altLang="en-US" sz="2800" b="1" dirty="0"/>
          </a:p>
        </p:txBody>
      </p:sp>
    </p:spTree>
    <p:extLst>
      <p:ext uri="{BB962C8B-B14F-4D97-AF65-F5344CB8AC3E}">
        <p14:creationId xmlns:p14="http://schemas.microsoft.com/office/powerpoint/2010/main" val="32853875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两遍</a:t>
            </a:r>
            <a:r>
              <a:rPr lang="en-US" altLang="zh-CN" dirty="0"/>
              <a:t>D</a:t>
            </a:r>
            <a:r>
              <a:rPr lang="en-US" altLang="zh-CN" dirty="0" smtClean="0"/>
              <a:t>FS</a:t>
            </a:r>
            <a:r>
              <a:rPr lang="zh-CN" altLang="en-US" dirty="0" smtClean="0"/>
              <a:t>求直径</a:t>
            </a:r>
            <a:endParaRPr lang="zh-CN" altLang="en-US" dirty="0"/>
          </a:p>
        </p:txBody>
      </p:sp>
      <p:sp>
        <p:nvSpPr>
          <p:cNvPr id="3" name="内容占位符 2"/>
          <p:cNvSpPr>
            <a:spLocks noGrp="1"/>
          </p:cNvSpPr>
          <p:nvPr>
            <p:ph idx="1"/>
          </p:nvPr>
        </p:nvSpPr>
        <p:spPr>
          <a:xfrm>
            <a:off x="609600" y="1196752"/>
            <a:ext cx="10972800" cy="5401272"/>
          </a:xfrm>
        </p:spPr>
        <p:txBody>
          <a:bodyPr/>
          <a:lstStyle/>
          <a:p>
            <a:pPr marL="0" indent="0">
              <a:buNone/>
            </a:pPr>
            <a:r>
              <a:rPr lang="en-US" altLang="zh-CN" sz="2800" smtClean="0"/>
              <a:t>void </a:t>
            </a:r>
            <a:r>
              <a:rPr lang="en-US" altLang="zh-CN" sz="2800" dirty="0" err="1" smtClean="0"/>
              <a:t>dim_long</a:t>
            </a:r>
            <a:r>
              <a:rPr lang="en-US" altLang="zh-CN" sz="2800" dirty="0" smtClean="0"/>
              <a:t>(</a:t>
            </a:r>
            <a:r>
              <a:rPr lang="en-US" altLang="zh-CN" sz="2800" dirty="0" err="1" smtClean="0"/>
              <a:t>int</a:t>
            </a:r>
            <a:r>
              <a:rPr lang="en-US" altLang="zh-CN" sz="2800" dirty="0" smtClean="0"/>
              <a:t> &amp;</a:t>
            </a:r>
            <a:r>
              <a:rPr lang="en-US" altLang="zh-CN" sz="2800" dirty="0" err="1" smtClean="0"/>
              <a:t>Start,int</a:t>
            </a:r>
            <a:r>
              <a:rPr lang="en-US" altLang="zh-CN" sz="2800" dirty="0" smtClean="0"/>
              <a:t> &amp;End){</a:t>
            </a:r>
            <a:endParaRPr lang="en-US" altLang="zh-CN" sz="2800" dirty="0"/>
          </a:p>
          <a:p>
            <a:pPr marL="0" indent="0">
              <a:buNone/>
            </a:pPr>
            <a:r>
              <a:rPr lang="en-US" altLang="zh-CN" sz="2800" dirty="0"/>
              <a:t>    </a:t>
            </a:r>
            <a:r>
              <a:rPr lang="en-US" altLang="zh-CN" sz="2800" dirty="0" err="1"/>
              <a:t>Ans</a:t>
            </a:r>
            <a:r>
              <a:rPr lang="en-US" altLang="zh-CN" sz="2800" dirty="0"/>
              <a:t>=0; dis[1]=0; dim[1]=0</a:t>
            </a:r>
            <a:r>
              <a:rPr lang="en-US" altLang="zh-CN" sz="2800" dirty="0" smtClean="0"/>
              <a:t>;</a:t>
            </a:r>
          </a:p>
          <a:p>
            <a:pPr marL="0" indent="0">
              <a:buNone/>
            </a:pPr>
            <a:r>
              <a:rPr lang="en-US" altLang="zh-CN" sz="2800" dirty="0"/>
              <a:t> </a:t>
            </a:r>
            <a:r>
              <a:rPr lang="en-US" altLang="zh-CN" sz="2800" dirty="0" smtClean="0"/>
              <a:t>   </a:t>
            </a:r>
            <a:r>
              <a:rPr lang="en-US" altLang="zh-CN" sz="2800" dirty="0" err="1" smtClean="0"/>
              <a:t>dfs_pot</a:t>
            </a:r>
            <a:r>
              <a:rPr lang="en-US" altLang="zh-CN" sz="2800" dirty="0" smtClean="0"/>
              <a:t>(1,0,Ans,Start</a:t>
            </a:r>
            <a:r>
              <a:rPr lang="en-US" altLang="zh-CN" sz="2800" dirty="0"/>
              <a:t>);</a:t>
            </a:r>
          </a:p>
          <a:p>
            <a:pPr marL="0" indent="0">
              <a:buNone/>
            </a:pPr>
            <a:r>
              <a:rPr lang="en-US" altLang="zh-CN" sz="2800" dirty="0"/>
              <a:t>    </a:t>
            </a:r>
            <a:r>
              <a:rPr lang="en-US" altLang="zh-CN" sz="2800" dirty="0" err="1"/>
              <a:t>Ans</a:t>
            </a:r>
            <a:r>
              <a:rPr lang="en-US" altLang="zh-CN" sz="2800" dirty="0"/>
              <a:t>=0; dis[Start]=0; dim[Start]=0</a:t>
            </a:r>
            <a:r>
              <a:rPr lang="en-US" altLang="zh-CN" sz="2800" dirty="0" smtClean="0"/>
              <a:t>;</a:t>
            </a:r>
          </a:p>
          <a:p>
            <a:pPr marL="0" indent="0">
              <a:buNone/>
            </a:pPr>
            <a:r>
              <a:rPr lang="en-US" altLang="zh-CN" sz="2800" dirty="0"/>
              <a:t> </a:t>
            </a:r>
            <a:r>
              <a:rPr lang="en-US" altLang="zh-CN" sz="2800" dirty="0" smtClean="0"/>
              <a:t>   </a:t>
            </a:r>
            <a:r>
              <a:rPr lang="en-US" altLang="zh-CN" sz="2800" dirty="0" err="1" smtClean="0"/>
              <a:t>dfs_pot</a:t>
            </a:r>
            <a:r>
              <a:rPr lang="en-US" altLang="zh-CN" sz="2800" dirty="0" smtClean="0"/>
              <a:t>(Start,0,Ans,End</a:t>
            </a:r>
            <a:r>
              <a:rPr lang="en-US" altLang="zh-CN" sz="2800" dirty="0"/>
              <a:t>);</a:t>
            </a:r>
          </a:p>
          <a:p>
            <a:pPr marL="0" indent="0">
              <a:buNone/>
            </a:pPr>
            <a:r>
              <a:rPr lang="en-US" altLang="zh-CN" sz="2800" dirty="0"/>
              <a:t>    </a:t>
            </a:r>
            <a:r>
              <a:rPr lang="en-US" altLang="zh-CN" sz="2800" dirty="0" err="1"/>
              <a:t>printf</a:t>
            </a:r>
            <a:r>
              <a:rPr lang="en-US" altLang="zh-CN" sz="2800" dirty="0"/>
              <a:t>("%</a:t>
            </a:r>
            <a:r>
              <a:rPr lang="en-US" altLang="zh-CN" sz="2800" dirty="0" err="1"/>
              <a:t>lld</a:t>
            </a:r>
            <a:r>
              <a:rPr lang="en-US" altLang="zh-CN" sz="2800" dirty="0"/>
              <a:t>\n",</a:t>
            </a:r>
            <a:r>
              <a:rPr lang="en-US" altLang="zh-CN" sz="2800" dirty="0" err="1"/>
              <a:t>Ans</a:t>
            </a:r>
            <a:r>
              <a:rPr lang="en-US" altLang="zh-CN" sz="2800" dirty="0" smtClean="0"/>
              <a:t>);</a:t>
            </a:r>
          </a:p>
          <a:p>
            <a:pPr marL="0" indent="0">
              <a:buNone/>
            </a:pPr>
            <a:r>
              <a:rPr lang="en-US" altLang="zh-CN" sz="2800" dirty="0" smtClean="0"/>
              <a:t>}</a:t>
            </a:r>
            <a:endParaRPr lang="zh-CN" altLang="en-US" sz="2800" dirty="0"/>
          </a:p>
        </p:txBody>
      </p:sp>
    </p:spTree>
    <p:extLst>
      <p:ext uri="{BB962C8B-B14F-4D97-AF65-F5344CB8AC3E}">
        <p14:creationId xmlns:p14="http://schemas.microsoft.com/office/powerpoint/2010/main" val="3907945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第二问：求所有直径公共边</a:t>
            </a:r>
            <a:endParaRPr lang="zh-CN" altLang="en-US" dirty="0"/>
          </a:p>
        </p:txBody>
      </p:sp>
      <p:sp>
        <p:nvSpPr>
          <p:cNvPr id="3" name="内容占位符 2"/>
          <p:cNvSpPr>
            <a:spLocks noGrp="1"/>
          </p:cNvSpPr>
          <p:nvPr>
            <p:ph idx="1"/>
          </p:nvPr>
        </p:nvSpPr>
        <p:spPr>
          <a:xfrm>
            <a:off x="609601" y="1196752"/>
            <a:ext cx="7673012" cy="2729789"/>
          </a:xfrm>
        </p:spPr>
        <p:txBody>
          <a:bodyPr/>
          <a:lstStyle/>
          <a:p>
            <a:r>
              <a:rPr lang="zh-CN" altLang="en-US" sz="2400" dirty="0" smtClean="0"/>
              <a:t>直径的性质：</a:t>
            </a:r>
            <a:endParaRPr lang="en-US" altLang="zh-CN" sz="2400" dirty="0" smtClean="0"/>
          </a:p>
          <a:p>
            <a:r>
              <a:rPr lang="zh-CN" altLang="en-US" sz="2400" dirty="0" smtClean="0"/>
              <a:t>若树</a:t>
            </a:r>
            <a:r>
              <a:rPr lang="zh-CN" altLang="en-US" sz="2400" dirty="0"/>
              <a:t>上所有边边权均为正，则树的所有直径中点重合。即树的所有直径拥有相同的中点，中点可能在一条边的内部，也可能是某个顶点。（可以用反证法证明</a:t>
            </a:r>
            <a:r>
              <a:rPr lang="zh-CN" altLang="en-US" sz="2400" dirty="0" smtClean="0"/>
              <a:t>）</a:t>
            </a:r>
            <a:endParaRPr lang="zh-CN" altLang="en-US" sz="2400" dirty="0"/>
          </a:p>
          <a:p>
            <a:r>
              <a:rPr lang="zh-CN" altLang="en-US" sz="2400" dirty="0" smtClean="0"/>
              <a:t>树</a:t>
            </a:r>
            <a:r>
              <a:rPr lang="zh-CN" altLang="en-US" sz="2400" dirty="0"/>
              <a:t>的</a:t>
            </a:r>
            <a:r>
              <a:rPr lang="zh-CN" altLang="en-US" sz="2400" dirty="0" smtClean="0"/>
              <a:t>直径可能会</a:t>
            </a:r>
            <a:r>
              <a:rPr lang="zh-CN" altLang="en-US" sz="2400" dirty="0"/>
              <a:t>有很多</a:t>
            </a:r>
            <a:r>
              <a:rPr lang="zh-CN" altLang="en-US" sz="2400" dirty="0" smtClean="0"/>
              <a:t>条，有</a:t>
            </a:r>
            <a:r>
              <a:rPr lang="zh-CN" altLang="en-US" sz="2400" dirty="0"/>
              <a:t>且只有一段</a:t>
            </a:r>
            <a:r>
              <a:rPr lang="zh-CN" altLang="en-US" sz="2400" dirty="0" smtClean="0"/>
              <a:t>重合，特殊地这</a:t>
            </a:r>
            <a:r>
              <a:rPr lang="zh-CN" altLang="en-US" sz="2400" dirty="0"/>
              <a:t>一段可能是一个点</a:t>
            </a:r>
            <a:r>
              <a:rPr lang="zh-CN" altLang="en-US" sz="2400" dirty="0" smtClean="0"/>
              <a:t>。</a:t>
            </a:r>
            <a:endParaRPr lang="en-US" altLang="zh-CN" sz="2400" dirty="0" smtClean="0"/>
          </a:p>
        </p:txBody>
      </p:sp>
      <p:sp>
        <p:nvSpPr>
          <p:cNvPr id="6" name="椭圆 5"/>
          <p:cNvSpPr/>
          <p:nvPr/>
        </p:nvSpPr>
        <p:spPr>
          <a:xfrm>
            <a:off x="8718206" y="2456330"/>
            <a:ext cx="403412" cy="40341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smtClean="0"/>
              <a:t>3</a:t>
            </a:r>
            <a:endParaRPr lang="zh-CN" altLang="en-US" dirty="0"/>
          </a:p>
        </p:txBody>
      </p:sp>
      <p:sp>
        <p:nvSpPr>
          <p:cNvPr id="7" name="椭圆 6"/>
          <p:cNvSpPr/>
          <p:nvPr/>
        </p:nvSpPr>
        <p:spPr>
          <a:xfrm>
            <a:off x="9592265" y="1703296"/>
            <a:ext cx="403412" cy="40341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smtClean="0"/>
              <a:t>1</a:t>
            </a:r>
            <a:endParaRPr lang="zh-CN" altLang="en-US" dirty="0"/>
          </a:p>
        </p:txBody>
      </p:sp>
      <p:sp>
        <p:nvSpPr>
          <p:cNvPr id="8" name="椭圆 7"/>
          <p:cNvSpPr/>
          <p:nvPr/>
        </p:nvSpPr>
        <p:spPr>
          <a:xfrm>
            <a:off x="10439428" y="2456330"/>
            <a:ext cx="403412" cy="40341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smtClean="0"/>
              <a:t>4</a:t>
            </a:r>
            <a:endParaRPr lang="zh-CN" altLang="en-US" dirty="0"/>
          </a:p>
        </p:txBody>
      </p:sp>
      <p:sp>
        <p:nvSpPr>
          <p:cNvPr id="9" name="椭圆 8"/>
          <p:cNvSpPr/>
          <p:nvPr/>
        </p:nvSpPr>
        <p:spPr>
          <a:xfrm>
            <a:off x="11354280" y="3367198"/>
            <a:ext cx="403412" cy="40341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smtClean="0"/>
              <a:t>6</a:t>
            </a:r>
            <a:endParaRPr lang="zh-CN" altLang="en-US" dirty="0"/>
          </a:p>
        </p:txBody>
      </p:sp>
      <p:cxnSp>
        <p:nvCxnSpPr>
          <p:cNvPr id="10" name="直接箭头连接符 9"/>
          <p:cNvCxnSpPr>
            <a:stCxn id="6" idx="7"/>
            <a:endCxn id="7" idx="3"/>
          </p:cNvCxnSpPr>
          <p:nvPr/>
        </p:nvCxnSpPr>
        <p:spPr>
          <a:xfrm flipV="1">
            <a:off x="9062540" y="2047630"/>
            <a:ext cx="588803" cy="467778"/>
          </a:xfrm>
          <a:prstGeom prst="straightConnector1">
            <a:avLst/>
          </a:prstGeom>
          <a:ln w="57150">
            <a:solidFill>
              <a:schemeClr val="accent6">
                <a:lumMod val="7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1" name="直接箭头连接符 10"/>
          <p:cNvCxnSpPr>
            <a:stCxn id="7" idx="5"/>
            <a:endCxn id="8" idx="1"/>
          </p:cNvCxnSpPr>
          <p:nvPr/>
        </p:nvCxnSpPr>
        <p:spPr>
          <a:xfrm>
            <a:off x="9936599" y="2047630"/>
            <a:ext cx="561907" cy="467778"/>
          </a:xfrm>
          <a:prstGeom prst="straightConnector1">
            <a:avLst/>
          </a:prstGeom>
          <a:ln w="57150">
            <a:solidFill>
              <a:schemeClr val="accent6">
                <a:lumMod val="7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2" name="直接箭头连接符 11"/>
          <p:cNvCxnSpPr>
            <a:stCxn id="8" idx="5"/>
            <a:endCxn id="9" idx="1"/>
          </p:cNvCxnSpPr>
          <p:nvPr/>
        </p:nvCxnSpPr>
        <p:spPr>
          <a:xfrm>
            <a:off x="10783762" y="2800664"/>
            <a:ext cx="629596" cy="625612"/>
          </a:xfrm>
          <a:prstGeom prst="straightConnector1">
            <a:avLst/>
          </a:prstGeom>
          <a:ln w="57150">
            <a:solidFill>
              <a:schemeClr val="accent6">
                <a:lumMod val="50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13" name="文本框 12"/>
          <p:cNvSpPr txBox="1"/>
          <p:nvPr/>
        </p:nvSpPr>
        <p:spPr>
          <a:xfrm>
            <a:off x="8726767" y="2010788"/>
            <a:ext cx="806825" cy="369332"/>
          </a:xfrm>
          <a:prstGeom prst="rect">
            <a:avLst/>
          </a:prstGeom>
          <a:noFill/>
        </p:spPr>
        <p:txBody>
          <a:bodyPr wrap="square" rtlCol="0">
            <a:spAutoFit/>
          </a:bodyPr>
          <a:lstStyle/>
          <a:p>
            <a:r>
              <a:rPr lang="en-US" altLang="zh-CN" dirty="0" smtClean="0"/>
              <a:t>1000</a:t>
            </a:r>
            <a:endParaRPr lang="zh-CN" altLang="en-US" dirty="0"/>
          </a:p>
        </p:txBody>
      </p:sp>
      <p:sp>
        <p:nvSpPr>
          <p:cNvPr id="14" name="文本框 13"/>
          <p:cNvSpPr txBox="1"/>
          <p:nvPr/>
        </p:nvSpPr>
        <p:spPr>
          <a:xfrm>
            <a:off x="10118940" y="1885292"/>
            <a:ext cx="463925" cy="369332"/>
          </a:xfrm>
          <a:prstGeom prst="rect">
            <a:avLst/>
          </a:prstGeom>
          <a:noFill/>
        </p:spPr>
        <p:txBody>
          <a:bodyPr wrap="square" rtlCol="0">
            <a:spAutoFit/>
          </a:bodyPr>
          <a:lstStyle/>
          <a:p>
            <a:r>
              <a:rPr lang="en-US" altLang="zh-CN" dirty="0" smtClean="0"/>
              <a:t>10</a:t>
            </a:r>
            <a:endParaRPr lang="zh-CN" altLang="en-US" dirty="0"/>
          </a:p>
        </p:txBody>
      </p:sp>
      <p:sp>
        <p:nvSpPr>
          <p:cNvPr id="15" name="文本框 14"/>
          <p:cNvSpPr txBox="1"/>
          <p:nvPr/>
        </p:nvSpPr>
        <p:spPr>
          <a:xfrm>
            <a:off x="9709214" y="2656456"/>
            <a:ext cx="721654" cy="369332"/>
          </a:xfrm>
          <a:prstGeom prst="rect">
            <a:avLst/>
          </a:prstGeom>
          <a:noFill/>
        </p:spPr>
        <p:txBody>
          <a:bodyPr wrap="square" rtlCol="0">
            <a:spAutoFit/>
          </a:bodyPr>
          <a:lstStyle/>
          <a:p>
            <a:r>
              <a:rPr lang="en-US" altLang="zh-CN" dirty="0" smtClean="0"/>
              <a:t>100</a:t>
            </a:r>
            <a:endParaRPr lang="zh-CN" altLang="en-US" dirty="0"/>
          </a:p>
        </p:txBody>
      </p:sp>
      <p:sp>
        <p:nvSpPr>
          <p:cNvPr id="16" name="椭圆 15"/>
          <p:cNvSpPr/>
          <p:nvPr/>
        </p:nvSpPr>
        <p:spPr>
          <a:xfrm>
            <a:off x="9533592" y="3175550"/>
            <a:ext cx="403412" cy="40341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smtClean="0"/>
              <a:t>2</a:t>
            </a:r>
            <a:endParaRPr lang="zh-CN" altLang="en-US" dirty="0"/>
          </a:p>
        </p:txBody>
      </p:sp>
      <p:cxnSp>
        <p:nvCxnSpPr>
          <p:cNvPr id="17" name="直接箭头连接符 16"/>
          <p:cNvCxnSpPr>
            <a:stCxn id="16" idx="7"/>
            <a:endCxn id="8" idx="3"/>
          </p:cNvCxnSpPr>
          <p:nvPr/>
        </p:nvCxnSpPr>
        <p:spPr>
          <a:xfrm flipV="1">
            <a:off x="9877926" y="2800664"/>
            <a:ext cx="620580" cy="433964"/>
          </a:xfrm>
          <a:prstGeom prst="straightConnector1">
            <a:avLst/>
          </a:prstGeom>
          <a:ln w="57150">
            <a:solidFill>
              <a:schemeClr val="accent6">
                <a:lumMod val="50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18" name="椭圆 17"/>
          <p:cNvSpPr/>
          <p:nvPr/>
        </p:nvSpPr>
        <p:spPr>
          <a:xfrm>
            <a:off x="10381159" y="3446240"/>
            <a:ext cx="403412" cy="40341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smtClean="0"/>
              <a:t>5</a:t>
            </a:r>
            <a:endParaRPr lang="zh-CN" altLang="en-US" dirty="0"/>
          </a:p>
        </p:txBody>
      </p:sp>
      <p:cxnSp>
        <p:nvCxnSpPr>
          <p:cNvPr id="19" name="直接箭头连接符 18"/>
          <p:cNvCxnSpPr>
            <a:stCxn id="18" idx="0"/>
            <a:endCxn id="8" idx="4"/>
          </p:cNvCxnSpPr>
          <p:nvPr/>
        </p:nvCxnSpPr>
        <p:spPr>
          <a:xfrm flipV="1">
            <a:off x="10582865" y="2859742"/>
            <a:ext cx="58269" cy="586498"/>
          </a:xfrm>
          <a:prstGeom prst="straightConnector1">
            <a:avLst/>
          </a:prstGeom>
          <a:ln w="57150">
            <a:solidFill>
              <a:schemeClr val="accent1">
                <a:lumMod val="60000"/>
                <a:lumOff val="40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20" name="文本框 19"/>
          <p:cNvSpPr txBox="1"/>
          <p:nvPr/>
        </p:nvSpPr>
        <p:spPr>
          <a:xfrm>
            <a:off x="10199307" y="3033212"/>
            <a:ext cx="463925" cy="369332"/>
          </a:xfrm>
          <a:prstGeom prst="rect">
            <a:avLst/>
          </a:prstGeom>
          <a:noFill/>
        </p:spPr>
        <p:txBody>
          <a:bodyPr wrap="square" rtlCol="0">
            <a:spAutoFit/>
          </a:bodyPr>
          <a:lstStyle/>
          <a:p>
            <a:r>
              <a:rPr lang="en-US" altLang="zh-CN" dirty="0" smtClean="0"/>
              <a:t>50</a:t>
            </a:r>
            <a:endParaRPr lang="zh-CN" altLang="en-US" dirty="0"/>
          </a:p>
        </p:txBody>
      </p:sp>
      <p:sp>
        <p:nvSpPr>
          <p:cNvPr id="21" name="文本框 20"/>
          <p:cNvSpPr txBox="1"/>
          <p:nvPr/>
        </p:nvSpPr>
        <p:spPr>
          <a:xfrm>
            <a:off x="11044546" y="2776218"/>
            <a:ext cx="721654" cy="369332"/>
          </a:xfrm>
          <a:prstGeom prst="rect">
            <a:avLst/>
          </a:prstGeom>
          <a:noFill/>
        </p:spPr>
        <p:txBody>
          <a:bodyPr wrap="square" rtlCol="0">
            <a:spAutoFit/>
          </a:bodyPr>
          <a:lstStyle/>
          <a:p>
            <a:r>
              <a:rPr lang="en-US" altLang="zh-CN" dirty="0" smtClean="0"/>
              <a:t>100</a:t>
            </a:r>
            <a:endParaRPr lang="zh-CN" altLang="en-US" dirty="0"/>
          </a:p>
        </p:txBody>
      </p:sp>
      <p:sp>
        <p:nvSpPr>
          <p:cNvPr id="22" name="矩形 21"/>
          <p:cNvSpPr/>
          <p:nvPr/>
        </p:nvSpPr>
        <p:spPr>
          <a:xfrm>
            <a:off x="8718206" y="4303470"/>
            <a:ext cx="3160060" cy="923330"/>
          </a:xfrm>
          <a:prstGeom prst="rect">
            <a:avLst/>
          </a:prstGeom>
        </p:spPr>
        <p:txBody>
          <a:bodyPr wrap="square">
            <a:spAutoFit/>
          </a:bodyPr>
          <a:lstStyle/>
          <a:p>
            <a:r>
              <a:rPr lang="zh-CN" altLang="en-US" dirty="0"/>
              <a:t>直径共有两条，</a:t>
            </a:r>
            <a:r>
              <a:rPr lang="en-US" altLang="zh-CN" dirty="0"/>
              <a:t>3</a:t>
            </a:r>
            <a:r>
              <a:rPr lang="zh-CN" altLang="en-US" dirty="0"/>
              <a:t>到</a:t>
            </a:r>
            <a:r>
              <a:rPr lang="en-US" altLang="zh-CN" dirty="0"/>
              <a:t>2</a:t>
            </a:r>
            <a:r>
              <a:rPr lang="zh-CN" altLang="en-US" dirty="0"/>
              <a:t>的路径和</a:t>
            </a:r>
            <a:r>
              <a:rPr lang="en-US" altLang="zh-CN" dirty="0"/>
              <a:t>3</a:t>
            </a:r>
            <a:r>
              <a:rPr lang="zh-CN" altLang="en-US" dirty="0"/>
              <a:t>到</a:t>
            </a:r>
            <a:r>
              <a:rPr lang="en-US" altLang="zh-CN" dirty="0"/>
              <a:t>6</a:t>
            </a:r>
            <a:r>
              <a:rPr lang="zh-CN" altLang="en-US" dirty="0"/>
              <a:t>的路径。这两条直径都经过边</a:t>
            </a:r>
            <a:r>
              <a:rPr lang="en-US" altLang="zh-CN" dirty="0"/>
              <a:t>(3, 1)</a:t>
            </a:r>
            <a:r>
              <a:rPr lang="zh-CN" altLang="en-US" dirty="0"/>
              <a:t>和边</a:t>
            </a:r>
            <a:r>
              <a:rPr lang="en-US" altLang="zh-CN" dirty="0"/>
              <a:t>(1, 4)</a:t>
            </a:r>
            <a:r>
              <a:rPr lang="zh-CN" altLang="en-US" dirty="0"/>
              <a:t>。</a:t>
            </a:r>
          </a:p>
        </p:txBody>
      </p:sp>
      <p:cxnSp>
        <p:nvCxnSpPr>
          <p:cNvPr id="23" name="直接连接符 22"/>
          <p:cNvCxnSpPr/>
          <p:nvPr/>
        </p:nvCxnSpPr>
        <p:spPr>
          <a:xfrm>
            <a:off x="3533558" y="5256160"/>
            <a:ext cx="2160494" cy="0"/>
          </a:xfrm>
          <a:prstGeom prst="line">
            <a:avLst/>
          </a:prstGeom>
          <a:ln w="76200">
            <a:solidFill>
              <a:srgbClr val="FF0000"/>
            </a:solidFill>
            <a:prstDash val="sysDash"/>
          </a:ln>
        </p:spPr>
        <p:style>
          <a:lnRef idx="1">
            <a:schemeClr val="accent1"/>
          </a:lnRef>
          <a:fillRef idx="0">
            <a:schemeClr val="accent1"/>
          </a:fillRef>
          <a:effectRef idx="0">
            <a:schemeClr val="accent1"/>
          </a:effectRef>
          <a:fontRef idx="minor">
            <a:schemeClr val="tx1"/>
          </a:fontRef>
        </p:style>
      </p:cxnSp>
      <p:cxnSp>
        <p:nvCxnSpPr>
          <p:cNvPr id="24" name="直接连接符 23"/>
          <p:cNvCxnSpPr/>
          <p:nvPr/>
        </p:nvCxnSpPr>
        <p:spPr>
          <a:xfrm flipH="1" flipV="1">
            <a:off x="2726734" y="4207289"/>
            <a:ext cx="806824" cy="1048871"/>
          </a:xfrm>
          <a:prstGeom prst="line">
            <a:avLst/>
          </a:prstGeom>
          <a:ln w="5715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25" name="直接连接符 24"/>
          <p:cNvCxnSpPr/>
          <p:nvPr/>
        </p:nvCxnSpPr>
        <p:spPr>
          <a:xfrm rot="16200000" flipH="1" flipV="1">
            <a:off x="2605710" y="5135136"/>
            <a:ext cx="806824" cy="1048871"/>
          </a:xfrm>
          <a:prstGeom prst="line">
            <a:avLst/>
          </a:prstGeom>
          <a:ln w="5715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26" name="直接连接符 25"/>
          <p:cNvCxnSpPr/>
          <p:nvPr/>
        </p:nvCxnSpPr>
        <p:spPr>
          <a:xfrm flipH="1">
            <a:off x="2332288" y="5251637"/>
            <a:ext cx="721660" cy="0"/>
          </a:xfrm>
          <a:prstGeom prst="line">
            <a:avLst/>
          </a:prstGeom>
          <a:ln w="5715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27" name="直接连接符 26"/>
          <p:cNvCxnSpPr/>
          <p:nvPr/>
        </p:nvCxnSpPr>
        <p:spPr>
          <a:xfrm flipH="1" flipV="1">
            <a:off x="2475721" y="4731722"/>
            <a:ext cx="578227" cy="524439"/>
          </a:xfrm>
          <a:prstGeom prst="line">
            <a:avLst/>
          </a:prstGeom>
          <a:ln w="5715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28" name="直接连接符 27"/>
          <p:cNvCxnSpPr/>
          <p:nvPr/>
        </p:nvCxnSpPr>
        <p:spPr>
          <a:xfrm flipH="1">
            <a:off x="3053949" y="5251637"/>
            <a:ext cx="479609" cy="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29" name="直接连接符 28"/>
          <p:cNvCxnSpPr/>
          <p:nvPr/>
        </p:nvCxnSpPr>
        <p:spPr>
          <a:xfrm rot="16200000" flipH="1" flipV="1">
            <a:off x="5837484" y="4323790"/>
            <a:ext cx="806824" cy="1048871"/>
          </a:xfrm>
          <a:prstGeom prst="line">
            <a:avLst/>
          </a:prstGeom>
          <a:ln w="5715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30" name="直接连接符 29"/>
          <p:cNvCxnSpPr/>
          <p:nvPr/>
        </p:nvCxnSpPr>
        <p:spPr>
          <a:xfrm rot="10800000" flipH="1" flipV="1">
            <a:off x="5716460" y="5251637"/>
            <a:ext cx="806824" cy="1048871"/>
          </a:xfrm>
          <a:prstGeom prst="line">
            <a:avLst/>
          </a:prstGeom>
          <a:ln w="5715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31" name="直接连接符 30"/>
          <p:cNvCxnSpPr/>
          <p:nvPr/>
        </p:nvCxnSpPr>
        <p:spPr>
          <a:xfrm flipH="1" flipV="1">
            <a:off x="6173661" y="5251637"/>
            <a:ext cx="721660" cy="0"/>
          </a:xfrm>
          <a:prstGeom prst="line">
            <a:avLst/>
          </a:prstGeom>
          <a:ln w="5715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32" name="直接连接符 31"/>
          <p:cNvCxnSpPr/>
          <p:nvPr/>
        </p:nvCxnSpPr>
        <p:spPr>
          <a:xfrm flipH="1" flipV="1">
            <a:off x="6196069" y="5256161"/>
            <a:ext cx="569263" cy="403410"/>
          </a:xfrm>
          <a:prstGeom prst="line">
            <a:avLst/>
          </a:prstGeom>
          <a:ln w="5715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33" name="直接连接符 32"/>
          <p:cNvCxnSpPr/>
          <p:nvPr/>
        </p:nvCxnSpPr>
        <p:spPr>
          <a:xfrm flipH="1">
            <a:off x="5716459" y="5251637"/>
            <a:ext cx="479609" cy="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sp>
        <p:nvSpPr>
          <p:cNvPr id="34" name="文本框 33"/>
          <p:cNvSpPr txBox="1"/>
          <p:nvPr/>
        </p:nvSpPr>
        <p:spPr>
          <a:xfrm>
            <a:off x="6662235" y="5268676"/>
            <a:ext cx="681315" cy="369332"/>
          </a:xfrm>
          <a:prstGeom prst="rect">
            <a:avLst/>
          </a:prstGeom>
          <a:noFill/>
        </p:spPr>
        <p:txBody>
          <a:bodyPr wrap="square" rtlCol="0">
            <a:spAutoFit/>
          </a:bodyPr>
          <a:lstStyle/>
          <a:p>
            <a:r>
              <a:rPr lang="en-US" altLang="zh-CN" dirty="0" smtClean="0"/>
              <a:t>Start</a:t>
            </a:r>
            <a:endParaRPr lang="zh-CN" altLang="en-US" dirty="0"/>
          </a:p>
        </p:txBody>
      </p:sp>
      <p:sp>
        <p:nvSpPr>
          <p:cNvPr id="35" name="椭圆 34"/>
          <p:cNvSpPr/>
          <p:nvPr/>
        </p:nvSpPr>
        <p:spPr>
          <a:xfrm>
            <a:off x="2274013" y="5206816"/>
            <a:ext cx="71716" cy="7171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6" name="椭圆 35"/>
          <p:cNvSpPr/>
          <p:nvPr/>
        </p:nvSpPr>
        <p:spPr>
          <a:xfrm>
            <a:off x="6895321" y="5215779"/>
            <a:ext cx="71716" cy="7171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7" name="文本框 36"/>
          <p:cNvSpPr txBox="1"/>
          <p:nvPr/>
        </p:nvSpPr>
        <p:spPr>
          <a:xfrm>
            <a:off x="1974815" y="5268676"/>
            <a:ext cx="681315" cy="369332"/>
          </a:xfrm>
          <a:prstGeom prst="rect">
            <a:avLst/>
          </a:prstGeom>
          <a:noFill/>
        </p:spPr>
        <p:txBody>
          <a:bodyPr wrap="square" rtlCol="0">
            <a:spAutoFit/>
          </a:bodyPr>
          <a:lstStyle/>
          <a:p>
            <a:r>
              <a:rPr lang="en-US" altLang="zh-CN" dirty="0" smtClean="0"/>
              <a:t>End</a:t>
            </a:r>
            <a:endParaRPr lang="zh-CN" altLang="en-US" dirty="0"/>
          </a:p>
        </p:txBody>
      </p:sp>
      <p:cxnSp>
        <p:nvCxnSpPr>
          <p:cNvPr id="38" name="直接连接符 37"/>
          <p:cNvCxnSpPr/>
          <p:nvPr/>
        </p:nvCxnSpPr>
        <p:spPr>
          <a:xfrm flipH="1" flipV="1">
            <a:off x="4017648" y="4999390"/>
            <a:ext cx="161364" cy="221838"/>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39" name="直接连接符 38"/>
          <p:cNvCxnSpPr/>
          <p:nvPr/>
        </p:nvCxnSpPr>
        <p:spPr>
          <a:xfrm flipH="1" flipV="1">
            <a:off x="4365029" y="5022941"/>
            <a:ext cx="161364" cy="221838"/>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40" name="直接连接符 39"/>
          <p:cNvCxnSpPr/>
          <p:nvPr/>
        </p:nvCxnSpPr>
        <p:spPr>
          <a:xfrm flipH="1" flipV="1">
            <a:off x="4867054" y="4984978"/>
            <a:ext cx="161364" cy="221838"/>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41" name="直接连接符 40"/>
          <p:cNvCxnSpPr/>
          <p:nvPr/>
        </p:nvCxnSpPr>
        <p:spPr>
          <a:xfrm flipH="1" flipV="1">
            <a:off x="3851803" y="5289137"/>
            <a:ext cx="161364" cy="221838"/>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42" name="直接连接符 41"/>
          <p:cNvCxnSpPr/>
          <p:nvPr/>
        </p:nvCxnSpPr>
        <p:spPr>
          <a:xfrm flipH="1" flipV="1">
            <a:off x="4362403" y="5315433"/>
            <a:ext cx="161364" cy="221838"/>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43" name="直接连接符 42"/>
          <p:cNvCxnSpPr/>
          <p:nvPr/>
        </p:nvCxnSpPr>
        <p:spPr>
          <a:xfrm flipH="1" flipV="1">
            <a:off x="4833427" y="5289137"/>
            <a:ext cx="161364" cy="221838"/>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44" name="直接连接符 43"/>
          <p:cNvCxnSpPr/>
          <p:nvPr/>
        </p:nvCxnSpPr>
        <p:spPr>
          <a:xfrm flipH="1" flipV="1">
            <a:off x="5369076" y="5289137"/>
            <a:ext cx="161364" cy="221838"/>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45" name="文本框 44"/>
          <p:cNvSpPr txBox="1"/>
          <p:nvPr/>
        </p:nvSpPr>
        <p:spPr>
          <a:xfrm>
            <a:off x="3461826" y="5378029"/>
            <a:ext cx="336188" cy="369332"/>
          </a:xfrm>
          <a:prstGeom prst="rect">
            <a:avLst/>
          </a:prstGeom>
          <a:noFill/>
        </p:spPr>
        <p:txBody>
          <a:bodyPr wrap="square" rtlCol="0">
            <a:spAutoFit/>
          </a:bodyPr>
          <a:lstStyle/>
          <a:p>
            <a:r>
              <a:rPr lang="en-US" altLang="zh-CN" dirty="0" smtClean="0"/>
              <a:t>L</a:t>
            </a:r>
            <a:endParaRPr lang="zh-CN" altLang="en-US" dirty="0"/>
          </a:p>
        </p:txBody>
      </p:sp>
      <p:sp>
        <p:nvSpPr>
          <p:cNvPr id="46" name="文本框 45"/>
          <p:cNvSpPr txBox="1"/>
          <p:nvPr/>
        </p:nvSpPr>
        <p:spPr>
          <a:xfrm>
            <a:off x="5543886" y="5436303"/>
            <a:ext cx="336188" cy="369332"/>
          </a:xfrm>
          <a:prstGeom prst="rect">
            <a:avLst/>
          </a:prstGeom>
          <a:noFill/>
        </p:spPr>
        <p:txBody>
          <a:bodyPr wrap="square" rtlCol="0">
            <a:spAutoFit/>
          </a:bodyPr>
          <a:lstStyle/>
          <a:p>
            <a:r>
              <a:rPr lang="en-US" altLang="zh-CN" dirty="0" smtClean="0"/>
              <a:t>R</a:t>
            </a:r>
            <a:endParaRPr lang="zh-CN" altLang="en-US" dirty="0"/>
          </a:p>
        </p:txBody>
      </p:sp>
      <p:sp>
        <p:nvSpPr>
          <p:cNvPr id="47" name="文本框 46"/>
          <p:cNvSpPr txBox="1"/>
          <p:nvPr/>
        </p:nvSpPr>
        <p:spPr>
          <a:xfrm>
            <a:off x="1713705" y="4476441"/>
            <a:ext cx="900965" cy="369332"/>
          </a:xfrm>
          <a:prstGeom prst="rect">
            <a:avLst/>
          </a:prstGeom>
          <a:noFill/>
        </p:spPr>
        <p:txBody>
          <a:bodyPr wrap="square" rtlCol="0">
            <a:spAutoFit/>
          </a:bodyPr>
          <a:lstStyle/>
          <a:p>
            <a:r>
              <a:rPr lang="en-US" altLang="zh-CN" dirty="0" smtClean="0"/>
              <a:t>End2</a:t>
            </a:r>
            <a:endParaRPr lang="zh-CN" altLang="en-US" dirty="0"/>
          </a:p>
        </p:txBody>
      </p:sp>
      <p:sp>
        <p:nvSpPr>
          <p:cNvPr id="48" name="文本框 47"/>
          <p:cNvSpPr txBox="1"/>
          <p:nvPr/>
        </p:nvSpPr>
        <p:spPr>
          <a:xfrm>
            <a:off x="1881805" y="3953952"/>
            <a:ext cx="900965" cy="369332"/>
          </a:xfrm>
          <a:prstGeom prst="rect">
            <a:avLst/>
          </a:prstGeom>
          <a:noFill/>
        </p:spPr>
        <p:txBody>
          <a:bodyPr wrap="square" rtlCol="0">
            <a:spAutoFit/>
          </a:bodyPr>
          <a:lstStyle/>
          <a:p>
            <a:r>
              <a:rPr lang="en-US" altLang="zh-CN" dirty="0" smtClean="0"/>
              <a:t>End3</a:t>
            </a:r>
            <a:endParaRPr lang="zh-CN" altLang="en-US" dirty="0"/>
          </a:p>
        </p:txBody>
      </p:sp>
      <p:sp>
        <p:nvSpPr>
          <p:cNvPr id="49" name="文本框 48"/>
          <p:cNvSpPr txBox="1"/>
          <p:nvPr/>
        </p:nvSpPr>
        <p:spPr>
          <a:xfrm>
            <a:off x="2121631" y="6060911"/>
            <a:ext cx="900965" cy="369332"/>
          </a:xfrm>
          <a:prstGeom prst="rect">
            <a:avLst/>
          </a:prstGeom>
          <a:noFill/>
        </p:spPr>
        <p:txBody>
          <a:bodyPr wrap="square" rtlCol="0">
            <a:spAutoFit/>
          </a:bodyPr>
          <a:lstStyle/>
          <a:p>
            <a:r>
              <a:rPr lang="en-US" altLang="zh-CN" dirty="0" smtClean="0"/>
              <a:t>End1</a:t>
            </a:r>
            <a:endParaRPr lang="zh-CN" altLang="en-US" dirty="0"/>
          </a:p>
        </p:txBody>
      </p:sp>
      <p:sp>
        <p:nvSpPr>
          <p:cNvPr id="50" name="文本框 49"/>
          <p:cNvSpPr txBox="1"/>
          <p:nvPr/>
        </p:nvSpPr>
        <p:spPr>
          <a:xfrm>
            <a:off x="6563637" y="6213924"/>
            <a:ext cx="923339" cy="369332"/>
          </a:xfrm>
          <a:prstGeom prst="rect">
            <a:avLst/>
          </a:prstGeom>
          <a:noFill/>
        </p:spPr>
        <p:txBody>
          <a:bodyPr wrap="square" rtlCol="0">
            <a:spAutoFit/>
          </a:bodyPr>
          <a:lstStyle/>
          <a:p>
            <a:r>
              <a:rPr lang="en-US" altLang="zh-CN" dirty="0" smtClean="0"/>
              <a:t>Start1</a:t>
            </a:r>
            <a:endParaRPr lang="zh-CN" altLang="en-US" dirty="0"/>
          </a:p>
        </p:txBody>
      </p:sp>
      <p:sp>
        <p:nvSpPr>
          <p:cNvPr id="51" name="文本框 50"/>
          <p:cNvSpPr txBox="1"/>
          <p:nvPr/>
        </p:nvSpPr>
        <p:spPr>
          <a:xfrm>
            <a:off x="6536750" y="5638008"/>
            <a:ext cx="923339" cy="369332"/>
          </a:xfrm>
          <a:prstGeom prst="rect">
            <a:avLst/>
          </a:prstGeom>
          <a:noFill/>
        </p:spPr>
        <p:txBody>
          <a:bodyPr wrap="square" rtlCol="0">
            <a:spAutoFit/>
          </a:bodyPr>
          <a:lstStyle/>
          <a:p>
            <a:r>
              <a:rPr lang="en-US" altLang="zh-CN" dirty="0" smtClean="0"/>
              <a:t>Start2</a:t>
            </a:r>
            <a:endParaRPr lang="zh-CN" altLang="en-US" dirty="0"/>
          </a:p>
        </p:txBody>
      </p:sp>
      <p:sp>
        <p:nvSpPr>
          <p:cNvPr id="52" name="文本框 51"/>
          <p:cNvSpPr txBox="1"/>
          <p:nvPr/>
        </p:nvSpPr>
        <p:spPr>
          <a:xfrm>
            <a:off x="6702600" y="4251628"/>
            <a:ext cx="923339" cy="369332"/>
          </a:xfrm>
          <a:prstGeom prst="rect">
            <a:avLst/>
          </a:prstGeom>
          <a:noFill/>
        </p:spPr>
        <p:txBody>
          <a:bodyPr wrap="square" rtlCol="0">
            <a:spAutoFit/>
          </a:bodyPr>
          <a:lstStyle/>
          <a:p>
            <a:r>
              <a:rPr lang="en-US" altLang="zh-CN" dirty="0" smtClean="0"/>
              <a:t>Start3</a:t>
            </a:r>
            <a:endParaRPr lang="zh-CN" altLang="en-US" dirty="0"/>
          </a:p>
        </p:txBody>
      </p:sp>
      <p:sp>
        <p:nvSpPr>
          <p:cNvPr id="53" name="椭圆 52"/>
          <p:cNvSpPr/>
          <p:nvPr/>
        </p:nvSpPr>
        <p:spPr>
          <a:xfrm>
            <a:off x="4640226" y="5206816"/>
            <a:ext cx="99538" cy="98615"/>
          </a:xfrm>
          <a:prstGeom prst="ellipse">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4" name="矩形标注 53"/>
          <p:cNvSpPr/>
          <p:nvPr/>
        </p:nvSpPr>
        <p:spPr>
          <a:xfrm>
            <a:off x="4487933" y="3926541"/>
            <a:ext cx="758242" cy="502089"/>
          </a:xfrm>
          <a:prstGeom prst="wedgeRectCallout">
            <a:avLst>
              <a:gd name="adj1" fmla="val -20833"/>
              <a:gd name="adj2" fmla="val 197136"/>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dirty="0">
                <a:solidFill>
                  <a:sysClr val="windowText" lastClr="000000"/>
                </a:solidFill>
              </a:rPr>
              <a:t>中点</a:t>
            </a:r>
          </a:p>
        </p:txBody>
      </p:sp>
    </p:spTree>
    <p:extLst>
      <p:ext uri="{BB962C8B-B14F-4D97-AF65-F5344CB8AC3E}">
        <p14:creationId xmlns:p14="http://schemas.microsoft.com/office/powerpoint/2010/main" val="5839501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68618" y="168013"/>
            <a:ext cx="11334829" cy="861471"/>
          </a:xfrm>
        </p:spPr>
        <p:txBody>
          <a:bodyPr/>
          <a:lstStyle/>
          <a:p>
            <a:r>
              <a:rPr lang="zh-CN" altLang="en-US" dirty="0" smtClean="0"/>
              <a:t>方法一：贪心</a:t>
            </a:r>
            <a:endParaRPr lang="zh-CN" altLang="en-US" dirty="0"/>
          </a:p>
        </p:txBody>
      </p:sp>
      <p:sp>
        <p:nvSpPr>
          <p:cNvPr id="3" name="内容占位符 2"/>
          <p:cNvSpPr>
            <a:spLocks noGrp="1"/>
          </p:cNvSpPr>
          <p:nvPr>
            <p:ph idx="1"/>
          </p:nvPr>
        </p:nvSpPr>
        <p:spPr>
          <a:xfrm>
            <a:off x="609601" y="1196753"/>
            <a:ext cx="10412884" cy="811185"/>
          </a:xfrm>
        </p:spPr>
        <p:txBody>
          <a:bodyPr/>
          <a:lstStyle/>
          <a:p>
            <a:r>
              <a:rPr lang="zh-CN" altLang="en-US" sz="2400" dirty="0" smtClean="0"/>
              <a:t>只需</a:t>
            </a:r>
            <a:r>
              <a:rPr lang="zh-CN" altLang="en-US" sz="2400" dirty="0"/>
              <a:t>要求</a:t>
            </a:r>
            <a:r>
              <a:rPr lang="zh-CN" altLang="en-US" sz="2400" dirty="0" smtClean="0"/>
              <a:t>出公共边两端</a:t>
            </a:r>
            <a:r>
              <a:rPr lang="zh-CN" altLang="en-US" sz="2400" dirty="0"/>
              <a:t>的端点即</a:t>
            </a:r>
            <a:r>
              <a:rPr lang="zh-CN" altLang="en-US" sz="2400" dirty="0" smtClean="0"/>
              <a:t>可，这</a:t>
            </a:r>
            <a:r>
              <a:rPr lang="zh-CN" altLang="en-US" sz="2400" dirty="0"/>
              <a:t>端点是什么</a:t>
            </a:r>
            <a:r>
              <a:rPr lang="zh-CN" altLang="en-US" sz="2400" dirty="0" smtClean="0"/>
              <a:t>呢</a:t>
            </a:r>
            <a:endParaRPr lang="en-US" altLang="zh-CN" sz="2400" dirty="0" smtClean="0"/>
          </a:p>
          <a:p>
            <a:r>
              <a:rPr lang="zh-CN" altLang="en-US" sz="2400" dirty="0" smtClean="0"/>
              <a:t>第一问中已经求出直径端点</a:t>
            </a:r>
            <a:r>
              <a:rPr lang="en-US" altLang="zh-CN" sz="2400" dirty="0" smtClean="0"/>
              <a:t>Start</a:t>
            </a:r>
            <a:r>
              <a:rPr lang="zh-CN" altLang="en-US" sz="2400" dirty="0" smtClean="0"/>
              <a:t>到其他各点的距离</a:t>
            </a:r>
            <a:endParaRPr lang="en-US" altLang="zh-CN" sz="2400" dirty="0" smtClean="0"/>
          </a:p>
          <a:p>
            <a:endParaRPr lang="zh-CN" altLang="en-US" sz="2400" dirty="0"/>
          </a:p>
        </p:txBody>
      </p:sp>
      <p:cxnSp>
        <p:nvCxnSpPr>
          <p:cNvPr id="24" name="直接连接符 23"/>
          <p:cNvCxnSpPr/>
          <p:nvPr/>
        </p:nvCxnSpPr>
        <p:spPr>
          <a:xfrm>
            <a:off x="3765177" y="4137250"/>
            <a:ext cx="2160494" cy="0"/>
          </a:xfrm>
          <a:prstGeom prst="line">
            <a:avLst/>
          </a:prstGeom>
          <a:ln w="762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 name="直接连接符 25"/>
          <p:cNvCxnSpPr/>
          <p:nvPr/>
        </p:nvCxnSpPr>
        <p:spPr>
          <a:xfrm flipH="1" flipV="1">
            <a:off x="2958353" y="3088379"/>
            <a:ext cx="806824" cy="1048871"/>
          </a:xfrm>
          <a:prstGeom prst="line">
            <a:avLst/>
          </a:prstGeom>
          <a:ln w="5715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27" name="直接连接符 26"/>
          <p:cNvCxnSpPr/>
          <p:nvPr/>
        </p:nvCxnSpPr>
        <p:spPr>
          <a:xfrm rot="16200000" flipH="1" flipV="1">
            <a:off x="2837329" y="4016226"/>
            <a:ext cx="806824" cy="1048871"/>
          </a:xfrm>
          <a:prstGeom prst="line">
            <a:avLst/>
          </a:prstGeom>
          <a:ln w="5715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28" name="直接连接符 27"/>
          <p:cNvCxnSpPr/>
          <p:nvPr/>
        </p:nvCxnSpPr>
        <p:spPr>
          <a:xfrm flipH="1">
            <a:off x="2563907" y="4132727"/>
            <a:ext cx="721660" cy="0"/>
          </a:xfrm>
          <a:prstGeom prst="line">
            <a:avLst/>
          </a:prstGeom>
          <a:ln w="5715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31" name="直接连接符 30"/>
          <p:cNvCxnSpPr/>
          <p:nvPr/>
        </p:nvCxnSpPr>
        <p:spPr>
          <a:xfrm flipH="1" flipV="1">
            <a:off x="2707340" y="3612812"/>
            <a:ext cx="578227" cy="524439"/>
          </a:xfrm>
          <a:prstGeom prst="line">
            <a:avLst/>
          </a:prstGeom>
          <a:ln w="5715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36" name="直接连接符 35"/>
          <p:cNvCxnSpPr/>
          <p:nvPr/>
        </p:nvCxnSpPr>
        <p:spPr>
          <a:xfrm flipH="1">
            <a:off x="3285568" y="4132727"/>
            <a:ext cx="479609" cy="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39" name="直接连接符 38"/>
          <p:cNvCxnSpPr/>
          <p:nvPr/>
        </p:nvCxnSpPr>
        <p:spPr>
          <a:xfrm rot="16200000" flipH="1" flipV="1">
            <a:off x="6069103" y="3204880"/>
            <a:ext cx="806824" cy="1048871"/>
          </a:xfrm>
          <a:prstGeom prst="line">
            <a:avLst/>
          </a:prstGeom>
          <a:ln w="5715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40" name="直接连接符 39"/>
          <p:cNvCxnSpPr/>
          <p:nvPr/>
        </p:nvCxnSpPr>
        <p:spPr>
          <a:xfrm rot="10800000" flipH="1" flipV="1">
            <a:off x="5948079" y="4132727"/>
            <a:ext cx="806824" cy="1048871"/>
          </a:xfrm>
          <a:prstGeom prst="line">
            <a:avLst/>
          </a:prstGeom>
          <a:ln w="5715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41" name="直接连接符 40"/>
          <p:cNvCxnSpPr/>
          <p:nvPr/>
        </p:nvCxnSpPr>
        <p:spPr>
          <a:xfrm flipH="1" flipV="1">
            <a:off x="6405280" y="4132727"/>
            <a:ext cx="721660" cy="0"/>
          </a:xfrm>
          <a:prstGeom prst="line">
            <a:avLst/>
          </a:prstGeom>
          <a:ln w="5715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42" name="直接连接符 41"/>
          <p:cNvCxnSpPr/>
          <p:nvPr/>
        </p:nvCxnSpPr>
        <p:spPr>
          <a:xfrm flipH="1" flipV="1">
            <a:off x="6427688" y="4137251"/>
            <a:ext cx="569263" cy="403410"/>
          </a:xfrm>
          <a:prstGeom prst="line">
            <a:avLst/>
          </a:prstGeom>
          <a:ln w="5715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43" name="直接连接符 42"/>
          <p:cNvCxnSpPr/>
          <p:nvPr/>
        </p:nvCxnSpPr>
        <p:spPr>
          <a:xfrm flipH="1">
            <a:off x="5948078" y="4132727"/>
            <a:ext cx="479609" cy="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sp>
        <p:nvSpPr>
          <p:cNvPr id="45" name="文本框 44"/>
          <p:cNvSpPr txBox="1"/>
          <p:nvPr/>
        </p:nvSpPr>
        <p:spPr>
          <a:xfrm>
            <a:off x="6893854" y="4149766"/>
            <a:ext cx="681315" cy="369332"/>
          </a:xfrm>
          <a:prstGeom prst="rect">
            <a:avLst/>
          </a:prstGeom>
          <a:noFill/>
        </p:spPr>
        <p:txBody>
          <a:bodyPr wrap="square" rtlCol="0">
            <a:spAutoFit/>
          </a:bodyPr>
          <a:lstStyle/>
          <a:p>
            <a:r>
              <a:rPr lang="en-US" altLang="zh-CN" dirty="0" smtClean="0"/>
              <a:t>Start</a:t>
            </a:r>
            <a:endParaRPr lang="zh-CN" altLang="en-US" dirty="0"/>
          </a:p>
        </p:txBody>
      </p:sp>
      <p:sp>
        <p:nvSpPr>
          <p:cNvPr id="46" name="椭圆 45"/>
          <p:cNvSpPr/>
          <p:nvPr/>
        </p:nvSpPr>
        <p:spPr>
          <a:xfrm>
            <a:off x="2505632" y="4087906"/>
            <a:ext cx="71716" cy="7171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7" name="椭圆 46"/>
          <p:cNvSpPr/>
          <p:nvPr/>
        </p:nvSpPr>
        <p:spPr>
          <a:xfrm>
            <a:off x="7126940" y="4096869"/>
            <a:ext cx="71716" cy="7171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8" name="文本框 47"/>
          <p:cNvSpPr txBox="1"/>
          <p:nvPr/>
        </p:nvSpPr>
        <p:spPr>
          <a:xfrm>
            <a:off x="2206434" y="4149766"/>
            <a:ext cx="681315" cy="369332"/>
          </a:xfrm>
          <a:prstGeom prst="rect">
            <a:avLst/>
          </a:prstGeom>
          <a:noFill/>
        </p:spPr>
        <p:txBody>
          <a:bodyPr wrap="square" rtlCol="0">
            <a:spAutoFit/>
          </a:bodyPr>
          <a:lstStyle/>
          <a:p>
            <a:r>
              <a:rPr lang="en-US" altLang="zh-CN" dirty="0" smtClean="0"/>
              <a:t>End</a:t>
            </a:r>
            <a:endParaRPr lang="zh-CN" altLang="en-US" dirty="0"/>
          </a:p>
        </p:txBody>
      </p:sp>
      <p:cxnSp>
        <p:nvCxnSpPr>
          <p:cNvPr id="50" name="直接连接符 49"/>
          <p:cNvCxnSpPr/>
          <p:nvPr/>
        </p:nvCxnSpPr>
        <p:spPr>
          <a:xfrm flipH="1" flipV="1">
            <a:off x="4249267" y="3880480"/>
            <a:ext cx="161364" cy="221838"/>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51" name="直接连接符 50"/>
          <p:cNvCxnSpPr/>
          <p:nvPr/>
        </p:nvCxnSpPr>
        <p:spPr>
          <a:xfrm flipH="1" flipV="1">
            <a:off x="4596648" y="3904031"/>
            <a:ext cx="161364" cy="221838"/>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52" name="直接连接符 51"/>
          <p:cNvCxnSpPr/>
          <p:nvPr/>
        </p:nvCxnSpPr>
        <p:spPr>
          <a:xfrm flipH="1" flipV="1">
            <a:off x="5098673" y="3866068"/>
            <a:ext cx="161364" cy="221838"/>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53" name="直接连接符 52"/>
          <p:cNvCxnSpPr/>
          <p:nvPr/>
        </p:nvCxnSpPr>
        <p:spPr>
          <a:xfrm flipH="1" flipV="1">
            <a:off x="4083422" y="4170227"/>
            <a:ext cx="161364" cy="221838"/>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54" name="直接连接符 53"/>
          <p:cNvCxnSpPr/>
          <p:nvPr/>
        </p:nvCxnSpPr>
        <p:spPr>
          <a:xfrm flipH="1" flipV="1">
            <a:off x="4594022" y="4196523"/>
            <a:ext cx="161364" cy="221838"/>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55" name="直接连接符 54"/>
          <p:cNvCxnSpPr/>
          <p:nvPr/>
        </p:nvCxnSpPr>
        <p:spPr>
          <a:xfrm flipH="1" flipV="1">
            <a:off x="5065046" y="4170227"/>
            <a:ext cx="161364" cy="221838"/>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56" name="直接连接符 55"/>
          <p:cNvCxnSpPr/>
          <p:nvPr/>
        </p:nvCxnSpPr>
        <p:spPr>
          <a:xfrm flipH="1" flipV="1">
            <a:off x="5600695" y="4170227"/>
            <a:ext cx="161364" cy="221838"/>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57" name="文本框 56"/>
          <p:cNvSpPr txBox="1"/>
          <p:nvPr/>
        </p:nvSpPr>
        <p:spPr>
          <a:xfrm>
            <a:off x="3693445" y="4259119"/>
            <a:ext cx="336188" cy="369332"/>
          </a:xfrm>
          <a:prstGeom prst="rect">
            <a:avLst/>
          </a:prstGeom>
          <a:noFill/>
        </p:spPr>
        <p:txBody>
          <a:bodyPr wrap="square" rtlCol="0">
            <a:spAutoFit/>
          </a:bodyPr>
          <a:lstStyle/>
          <a:p>
            <a:r>
              <a:rPr lang="en-US" altLang="zh-CN" dirty="0" smtClean="0"/>
              <a:t>L</a:t>
            </a:r>
            <a:endParaRPr lang="zh-CN" altLang="en-US" dirty="0"/>
          </a:p>
        </p:txBody>
      </p:sp>
      <p:sp>
        <p:nvSpPr>
          <p:cNvPr id="58" name="文本框 57"/>
          <p:cNvSpPr txBox="1"/>
          <p:nvPr/>
        </p:nvSpPr>
        <p:spPr>
          <a:xfrm>
            <a:off x="5775505" y="4317393"/>
            <a:ext cx="336188" cy="369332"/>
          </a:xfrm>
          <a:prstGeom prst="rect">
            <a:avLst/>
          </a:prstGeom>
          <a:noFill/>
        </p:spPr>
        <p:txBody>
          <a:bodyPr wrap="square" rtlCol="0">
            <a:spAutoFit/>
          </a:bodyPr>
          <a:lstStyle/>
          <a:p>
            <a:r>
              <a:rPr lang="en-US" altLang="zh-CN" dirty="0" smtClean="0"/>
              <a:t>R</a:t>
            </a:r>
            <a:endParaRPr lang="zh-CN" altLang="en-US" dirty="0"/>
          </a:p>
        </p:txBody>
      </p:sp>
      <p:sp>
        <p:nvSpPr>
          <p:cNvPr id="59" name="矩形 58"/>
          <p:cNvSpPr/>
          <p:nvPr/>
        </p:nvSpPr>
        <p:spPr>
          <a:xfrm>
            <a:off x="164532" y="5333260"/>
            <a:ext cx="4834603" cy="1200329"/>
          </a:xfrm>
          <a:prstGeom prst="rect">
            <a:avLst/>
          </a:prstGeom>
        </p:spPr>
        <p:txBody>
          <a:bodyPr wrap="square">
            <a:spAutoFit/>
          </a:bodyPr>
          <a:lstStyle/>
          <a:p>
            <a:r>
              <a:rPr lang="zh-CN" altLang="en-US" dirty="0" smtClean="0">
                <a:latin typeface="Consolas" panose="020B0609020204030204" pitchFamily="49" charset="0"/>
              </a:rPr>
              <a:t>先从</a:t>
            </a:r>
            <a:r>
              <a:rPr lang="en-US" altLang="zh-CN" dirty="0" smtClean="0">
                <a:latin typeface="Consolas" panose="020B0609020204030204" pitchFamily="49" charset="0"/>
              </a:rPr>
              <a:t>End</a:t>
            </a:r>
            <a:r>
              <a:rPr lang="zh-CN" altLang="en-US" dirty="0" smtClean="0">
                <a:latin typeface="Consolas" panose="020B0609020204030204" pitchFamily="49" charset="0"/>
              </a:rPr>
              <a:t>向右扫描到中点，找直径上点</a:t>
            </a:r>
            <a:r>
              <a:rPr lang="en-US" altLang="zh-CN" dirty="0" smtClean="0">
                <a:latin typeface="Consolas" panose="020B0609020204030204" pitchFamily="49" charset="0"/>
              </a:rPr>
              <a:t>v(</a:t>
            </a:r>
            <a:r>
              <a:rPr lang="en-US" altLang="zh-CN" dirty="0" err="1" smtClean="0">
                <a:latin typeface="Consolas" panose="020B0609020204030204" pitchFamily="49" charset="0"/>
              </a:rPr>
              <a:t>rnk</a:t>
            </a:r>
            <a:r>
              <a:rPr lang="en-US" altLang="zh-CN" dirty="0" smtClean="0">
                <a:latin typeface="Consolas" panose="020B0609020204030204" pitchFamily="49" charset="0"/>
              </a:rPr>
              <a:t>[</a:t>
            </a:r>
            <a:r>
              <a:rPr lang="en-US" altLang="zh-CN" dirty="0" err="1" smtClean="0">
                <a:latin typeface="Consolas" panose="020B0609020204030204" pitchFamily="49" charset="0"/>
              </a:rPr>
              <a:t>i</a:t>
            </a:r>
            <a:r>
              <a:rPr lang="en-US" altLang="zh-CN" dirty="0" smtClean="0">
                <a:latin typeface="Consolas" panose="020B0609020204030204" pitchFamily="49" charset="0"/>
              </a:rPr>
              <a:t>])</a:t>
            </a:r>
            <a:r>
              <a:rPr lang="zh-CN" altLang="en-US" dirty="0" smtClean="0">
                <a:latin typeface="Consolas" panose="020B0609020204030204" pitchFamily="49" charset="0"/>
              </a:rPr>
              <a:t>到非直径上点的最远距离</a:t>
            </a:r>
            <a:r>
              <a:rPr lang="en-US" altLang="zh-CN" dirty="0" smtClean="0">
                <a:latin typeface="Consolas" panose="020B0609020204030204" pitchFamily="49" charset="0"/>
              </a:rPr>
              <a:t>far</a:t>
            </a:r>
          </a:p>
          <a:p>
            <a:r>
              <a:rPr lang="zh-CN" altLang="en-US" dirty="0" smtClean="0">
                <a:latin typeface="Consolas" panose="020B0609020204030204" pitchFamily="49" charset="0"/>
              </a:rPr>
              <a:t>如果</a:t>
            </a:r>
            <a:r>
              <a:rPr lang="en-US" altLang="zh-CN" dirty="0" smtClean="0">
                <a:latin typeface="Consolas" panose="020B0609020204030204" pitchFamily="49" charset="0"/>
              </a:rPr>
              <a:t>dis[v]+far==</a:t>
            </a:r>
            <a:r>
              <a:rPr lang="zh-CN" altLang="en-US" dirty="0" smtClean="0">
                <a:latin typeface="Consolas" panose="020B0609020204030204" pitchFamily="49" charset="0"/>
              </a:rPr>
              <a:t>直径长度，点</a:t>
            </a:r>
            <a:r>
              <a:rPr lang="en-US" altLang="zh-CN" dirty="0" smtClean="0">
                <a:latin typeface="Consolas" panose="020B0609020204030204" pitchFamily="49" charset="0"/>
              </a:rPr>
              <a:t>v</a:t>
            </a:r>
            <a:r>
              <a:rPr lang="zh-CN" altLang="en-US" dirty="0" smtClean="0">
                <a:latin typeface="Consolas" panose="020B0609020204030204" pitchFamily="49" charset="0"/>
              </a:rPr>
              <a:t>可能为公共边的左端点</a:t>
            </a:r>
            <a:endParaRPr lang="en-US" altLang="zh-CN" dirty="0">
              <a:latin typeface="Consolas" panose="020B0609020204030204" pitchFamily="49" charset="0"/>
            </a:endParaRPr>
          </a:p>
        </p:txBody>
      </p:sp>
      <p:sp>
        <p:nvSpPr>
          <p:cNvPr id="60" name="矩形 59"/>
          <p:cNvSpPr/>
          <p:nvPr/>
        </p:nvSpPr>
        <p:spPr>
          <a:xfrm>
            <a:off x="6187882" y="5333259"/>
            <a:ext cx="4834603" cy="1200329"/>
          </a:xfrm>
          <a:prstGeom prst="rect">
            <a:avLst/>
          </a:prstGeom>
        </p:spPr>
        <p:txBody>
          <a:bodyPr wrap="square">
            <a:spAutoFit/>
          </a:bodyPr>
          <a:lstStyle/>
          <a:p>
            <a:r>
              <a:rPr lang="zh-CN" altLang="en-US" dirty="0" smtClean="0">
                <a:latin typeface="Consolas" panose="020B0609020204030204" pitchFamily="49" charset="0"/>
              </a:rPr>
              <a:t>先从</a:t>
            </a:r>
            <a:r>
              <a:rPr lang="en-US" altLang="zh-CN" dirty="0" smtClean="0">
                <a:latin typeface="Consolas" panose="020B0609020204030204" pitchFamily="49" charset="0"/>
              </a:rPr>
              <a:t>Start</a:t>
            </a:r>
            <a:r>
              <a:rPr lang="zh-CN" altLang="en-US" dirty="0" smtClean="0">
                <a:latin typeface="Consolas" panose="020B0609020204030204" pitchFamily="49" charset="0"/>
              </a:rPr>
              <a:t>向</a:t>
            </a:r>
            <a:r>
              <a:rPr lang="zh-CN" altLang="en-US" dirty="0">
                <a:latin typeface="Consolas" panose="020B0609020204030204" pitchFamily="49" charset="0"/>
              </a:rPr>
              <a:t>左</a:t>
            </a:r>
            <a:r>
              <a:rPr lang="zh-CN" altLang="en-US" dirty="0" smtClean="0">
                <a:latin typeface="Consolas" panose="020B0609020204030204" pitchFamily="49" charset="0"/>
              </a:rPr>
              <a:t>扫描到中点，找最直径上点</a:t>
            </a:r>
            <a:r>
              <a:rPr lang="en-US" altLang="zh-CN" dirty="0" smtClean="0">
                <a:latin typeface="Consolas" panose="020B0609020204030204" pitchFamily="49" charset="0"/>
              </a:rPr>
              <a:t>v(</a:t>
            </a:r>
            <a:r>
              <a:rPr lang="en-US" altLang="zh-CN" dirty="0" err="1" smtClean="0">
                <a:latin typeface="Consolas" panose="020B0609020204030204" pitchFamily="49" charset="0"/>
              </a:rPr>
              <a:t>rnk</a:t>
            </a:r>
            <a:r>
              <a:rPr lang="en-US" altLang="zh-CN" dirty="0" smtClean="0">
                <a:latin typeface="Consolas" panose="020B0609020204030204" pitchFamily="49" charset="0"/>
              </a:rPr>
              <a:t>[</a:t>
            </a:r>
            <a:r>
              <a:rPr lang="en-US" altLang="zh-CN" dirty="0" err="1" smtClean="0">
                <a:latin typeface="Consolas" panose="020B0609020204030204" pitchFamily="49" charset="0"/>
              </a:rPr>
              <a:t>i</a:t>
            </a:r>
            <a:r>
              <a:rPr lang="en-US" altLang="zh-CN" dirty="0" smtClean="0">
                <a:latin typeface="Consolas" panose="020B0609020204030204" pitchFamily="49" charset="0"/>
              </a:rPr>
              <a:t>])</a:t>
            </a:r>
            <a:r>
              <a:rPr lang="zh-CN" altLang="en-US" dirty="0" smtClean="0">
                <a:latin typeface="Consolas" panose="020B0609020204030204" pitchFamily="49" charset="0"/>
              </a:rPr>
              <a:t>到非直径上点的最远距离</a:t>
            </a:r>
            <a:r>
              <a:rPr lang="en-US" altLang="zh-CN" dirty="0" smtClean="0">
                <a:latin typeface="Consolas" panose="020B0609020204030204" pitchFamily="49" charset="0"/>
              </a:rPr>
              <a:t>far</a:t>
            </a:r>
          </a:p>
          <a:p>
            <a:r>
              <a:rPr lang="zh-CN" altLang="en-US" dirty="0" smtClean="0">
                <a:latin typeface="Consolas" panose="020B0609020204030204" pitchFamily="49" charset="0"/>
              </a:rPr>
              <a:t>如果</a:t>
            </a:r>
            <a:r>
              <a:rPr lang="en-US" altLang="zh-CN" dirty="0" smtClean="0">
                <a:latin typeface="Consolas" panose="020B0609020204030204" pitchFamily="49" charset="0"/>
              </a:rPr>
              <a:t>dis[v]==far</a:t>
            </a:r>
            <a:r>
              <a:rPr lang="zh-CN" altLang="en-US" dirty="0" smtClean="0">
                <a:latin typeface="Consolas" panose="020B0609020204030204" pitchFamily="49" charset="0"/>
              </a:rPr>
              <a:t>，点</a:t>
            </a:r>
            <a:r>
              <a:rPr lang="en-US" altLang="zh-CN" dirty="0" smtClean="0">
                <a:latin typeface="Consolas" panose="020B0609020204030204" pitchFamily="49" charset="0"/>
              </a:rPr>
              <a:t>v</a:t>
            </a:r>
            <a:r>
              <a:rPr lang="zh-CN" altLang="en-US" dirty="0" smtClean="0">
                <a:latin typeface="Consolas" panose="020B0609020204030204" pitchFamily="49" charset="0"/>
              </a:rPr>
              <a:t>可能为公共边的右端点</a:t>
            </a:r>
            <a:endParaRPr lang="en-US" altLang="zh-CN" dirty="0">
              <a:latin typeface="Consolas" panose="020B0609020204030204" pitchFamily="49" charset="0"/>
            </a:endParaRPr>
          </a:p>
        </p:txBody>
      </p:sp>
      <p:sp>
        <p:nvSpPr>
          <p:cNvPr id="61" name="矩形 60"/>
          <p:cNvSpPr/>
          <p:nvPr/>
        </p:nvSpPr>
        <p:spPr>
          <a:xfrm>
            <a:off x="1124140" y="2167209"/>
            <a:ext cx="7749990" cy="646331"/>
          </a:xfrm>
          <a:prstGeom prst="rect">
            <a:avLst/>
          </a:prstGeom>
        </p:spPr>
        <p:txBody>
          <a:bodyPr wrap="square">
            <a:spAutoFit/>
          </a:bodyPr>
          <a:lstStyle/>
          <a:p>
            <a:r>
              <a:rPr lang="en-US" altLang="zh-CN" dirty="0" err="1">
                <a:latin typeface="Consolas" panose="020B0609020204030204" pitchFamily="49" charset="0"/>
              </a:rPr>
              <a:t>int</a:t>
            </a:r>
            <a:r>
              <a:rPr lang="en-US" altLang="zh-CN" dirty="0">
                <a:latin typeface="Consolas" panose="020B0609020204030204" pitchFamily="49" charset="0"/>
              </a:rPr>
              <a:t> dim[</a:t>
            </a:r>
            <a:r>
              <a:rPr lang="en-US" altLang="zh-CN" dirty="0" err="1">
                <a:latin typeface="Consolas" panose="020B0609020204030204" pitchFamily="49" charset="0"/>
              </a:rPr>
              <a:t>maxn</a:t>
            </a:r>
            <a:r>
              <a:rPr lang="en-US" altLang="zh-CN" dirty="0">
                <a:latin typeface="Consolas" panose="020B0609020204030204" pitchFamily="49" charset="0"/>
              </a:rPr>
              <a:t>];//</a:t>
            </a:r>
            <a:r>
              <a:rPr lang="zh-CN" altLang="en-US" dirty="0">
                <a:latin typeface="Consolas" panose="020B0609020204030204" pitchFamily="49" charset="0"/>
              </a:rPr>
              <a:t>定义直径路径</a:t>
            </a:r>
            <a:r>
              <a:rPr lang="en-US" altLang="zh-CN" dirty="0">
                <a:latin typeface="Consolas" panose="020B0609020204030204" pitchFamily="49" charset="0"/>
              </a:rPr>
              <a:t>dim[]</a:t>
            </a:r>
            <a:r>
              <a:rPr lang="zh-CN" altLang="en-US" dirty="0">
                <a:latin typeface="Consolas" panose="020B0609020204030204" pitchFamily="49" charset="0"/>
              </a:rPr>
              <a:t>（从</a:t>
            </a:r>
            <a:r>
              <a:rPr lang="en-US" altLang="zh-CN" dirty="0">
                <a:latin typeface="Consolas" panose="020B0609020204030204" pitchFamily="49" charset="0"/>
              </a:rPr>
              <a:t>Start</a:t>
            </a:r>
            <a:r>
              <a:rPr lang="zh-CN" altLang="en-US" dirty="0">
                <a:latin typeface="Consolas" panose="020B0609020204030204" pitchFamily="49" charset="0"/>
              </a:rPr>
              <a:t>到</a:t>
            </a:r>
            <a:r>
              <a:rPr lang="en-US" altLang="zh-CN" dirty="0">
                <a:latin typeface="Consolas" panose="020B0609020204030204" pitchFamily="49" charset="0"/>
              </a:rPr>
              <a:t>End</a:t>
            </a:r>
            <a:r>
              <a:rPr lang="zh-CN" altLang="en-US" dirty="0">
                <a:latin typeface="Consolas" panose="020B0609020204030204" pitchFamily="49" charset="0"/>
              </a:rPr>
              <a:t>记父结点）</a:t>
            </a:r>
            <a:endParaRPr lang="en-US" altLang="zh-CN" dirty="0">
              <a:latin typeface="Consolas" panose="020B0609020204030204" pitchFamily="49" charset="0"/>
            </a:endParaRPr>
          </a:p>
          <a:p>
            <a:r>
              <a:rPr lang="en-US" altLang="zh-CN" dirty="0" err="1">
                <a:latin typeface="Consolas" panose="020B0609020204030204" pitchFamily="49" charset="0"/>
              </a:rPr>
              <a:t>Int</a:t>
            </a:r>
            <a:r>
              <a:rPr lang="en-US" altLang="zh-CN" dirty="0">
                <a:latin typeface="Consolas" panose="020B0609020204030204" pitchFamily="49" charset="0"/>
              </a:rPr>
              <a:t> </a:t>
            </a:r>
            <a:r>
              <a:rPr lang="en-US" altLang="zh-CN" dirty="0" err="1">
                <a:latin typeface="Consolas" panose="020B0609020204030204" pitchFamily="49" charset="0"/>
              </a:rPr>
              <a:t>rnk</a:t>
            </a:r>
            <a:r>
              <a:rPr lang="en-US" altLang="zh-CN" dirty="0">
                <a:latin typeface="Consolas" panose="020B0609020204030204" pitchFamily="49" charset="0"/>
              </a:rPr>
              <a:t>[</a:t>
            </a:r>
            <a:r>
              <a:rPr lang="en-US" altLang="zh-CN" dirty="0" err="1">
                <a:latin typeface="Consolas" panose="020B0609020204030204" pitchFamily="49" charset="0"/>
              </a:rPr>
              <a:t>maxn</a:t>
            </a:r>
            <a:r>
              <a:rPr lang="en-US" altLang="zh-CN" dirty="0">
                <a:latin typeface="Consolas" panose="020B0609020204030204" pitchFamily="49" charset="0"/>
              </a:rPr>
              <a:t>];//</a:t>
            </a:r>
            <a:r>
              <a:rPr lang="zh-CN" altLang="en-US" dirty="0">
                <a:latin typeface="Consolas" panose="020B0609020204030204" pitchFamily="49" charset="0"/>
              </a:rPr>
              <a:t>顺次存入</a:t>
            </a:r>
            <a:r>
              <a:rPr lang="en-US" altLang="zh-CN" dirty="0" err="1">
                <a:latin typeface="Consolas" panose="020B0609020204030204" pitchFamily="49" charset="0"/>
              </a:rPr>
              <a:t>rnk</a:t>
            </a:r>
            <a:r>
              <a:rPr lang="en-US" altLang="zh-CN" dirty="0">
                <a:latin typeface="Consolas" panose="020B0609020204030204" pitchFamily="49" charset="0"/>
              </a:rPr>
              <a:t>[]</a:t>
            </a:r>
            <a:r>
              <a:rPr lang="zh-CN" altLang="en-US" dirty="0">
                <a:latin typeface="Consolas" panose="020B0609020204030204" pitchFamily="49" charset="0"/>
              </a:rPr>
              <a:t>（从</a:t>
            </a:r>
            <a:r>
              <a:rPr lang="en-US" altLang="zh-CN" dirty="0">
                <a:latin typeface="Consolas" panose="020B0609020204030204" pitchFamily="49" charset="0"/>
              </a:rPr>
              <a:t>End</a:t>
            </a:r>
            <a:r>
              <a:rPr lang="zh-CN" altLang="en-US" dirty="0">
                <a:latin typeface="Consolas" panose="020B0609020204030204" pitchFamily="49" charset="0"/>
              </a:rPr>
              <a:t>到</a:t>
            </a:r>
            <a:r>
              <a:rPr lang="en-US" altLang="zh-CN" dirty="0">
                <a:latin typeface="Consolas" panose="020B0609020204030204" pitchFamily="49" charset="0"/>
              </a:rPr>
              <a:t>start)</a:t>
            </a:r>
          </a:p>
        </p:txBody>
      </p:sp>
      <p:sp>
        <p:nvSpPr>
          <p:cNvPr id="4" name="椭圆 3"/>
          <p:cNvSpPr/>
          <p:nvPr/>
        </p:nvSpPr>
        <p:spPr>
          <a:xfrm>
            <a:off x="4871655" y="4087906"/>
            <a:ext cx="99538" cy="98615"/>
          </a:xfrm>
          <a:prstGeom prst="ellipse">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39312207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数据结构</a:t>
            </a:r>
            <a:endParaRPr lang="zh-CN" altLang="en-US" dirty="0"/>
          </a:p>
        </p:txBody>
      </p:sp>
      <p:sp>
        <p:nvSpPr>
          <p:cNvPr id="3" name="内容占位符 2"/>
          <p:cNvSpPr>
            <a:spLocks noGrp="1"/>
          </p:cNvSpPr>
          <p:nvPr>
            <p:ph idx="1"/>
          </p:nvPr>
        </p:nvSpPr>
        <p:spPr>
          <a:xfrm>
            <a:off x="612385" y="963590"/>
            <a:ext cx="11005874" cy="5742010"/>
          </a:xfrm>
        </p:spPr>
        <p:txBody>
          <a:bodyPr/>
          <a:lstStyle/>
          <a:p>
            <a:pPr marL="0" indent="0">
              <a:buNone/>
            </a:pPr>
            <a:r>
              <a:rPr lang="en-US" altLang="zh-CN" sz="2800" dirty="0" err="1">
                <a:latin typeface="Consolas" panose="020B0609020204030204" pitchFamily="49" charset="0"/>
              </a:rPr>
              <a:t>int</a:t>
            </a:r>
            <a:r>
              <a:rPr lang="en-US" altLang="zh-CN" sz="2800" dirty="0">
                <a:latin typeface="Consolas" panose="020B0609020204030204" pitchFamily="49" charset="0"/>
              </a:rPr>
              <a:t> head[</a:t>
            </a:r>
            <a:r>
              <a:rPr lang="en-US" altLang="zh-CN" sz="2800" dirty="0" err="1">
                <a:latin typeface="Consolas" panose="020B0609020204030204" pitchFamily="49" charset="0"/>
              </a:rPr>
              <a:t>maxn</a:t>
            </a:r>
            <a:r>
              <a:rPr lang="en-US" altLang="zh-CN" sz="2800" dirty="0">
                <a:latin typeface="Consolas" panose="020B0609020204030204" pitchFamily="49" charset="0"/>
              </a:rPr>
              <a:t>];</a:t>
            </a:r>
          </a:p>
          <a:p>
            <a:pPr marL="0" indent="0">
              <a:buNone/>
            </a:pPr>
            <a:r>
              <a:rPr lang="en-US" altLang="zh-CN" sz="2800" dirty="0" err="1">
                <a:latin typeface="Consolas" panose="020B0609020204030204" pitchFamily="49" charset="0"/>
              </a:rPr>
              <a:t>int</a:t>
            </a:r>
            <a:r>
              <a:rPr lang="en-US" altLang="zh-CN" sz="2800" dirty="0">
                <a:latin typeface="Consolas" panose="020B0609020204030204" pitchFamily="49" charset="0"/>
              </a:rPr>
              <a:t> Next[</a:t>
            </a:r>
            <a:r>
              <a:rPr lang="en-US" altLang="zh-CN" sz="2800" dirty="0" err="1">
                <a:latin typeface="Consolas" panose="020B0609020204030204" pitchFamily="49" charset="0"/>
              </a:rPr>
              <a:t>maxn</a:t>
            </a:r>
            <a:r>
              <a:rPr lang="en-US" altLang="zh-CN" sz="2800" dirty="0">
                <a:latin typeface="Consolas" panose="020B0609020204030204" pitchFamily="49" charset="0"/>
              </a:rPr>
              <a:t>&lt;&lt;1],</a:t>
            </a:r>
            <a:r>
              <a:rPr lang="en-US" altLang="zh-CN" sz="2800" dirty="0" err="1">
                <a:latin typeface="Consolas" panose="020B0609020204030204" pitchFamily="49" charset="0"/>
              </a:rPr>
              <a:t>ver</a:t>
            </a:r>
            <a:r>
              <a:rPr lang="en-US" altLang="zh-CN" sz="2800" dirty="0">
                <a:latin typeface="Consolas" panose="020B0609020204030204" pitchFamily="49" charset="0"/>
              </a:rPr>
              <a:t>[</a:t>
            </a:r>
            <a:r>
              <a:rPr lang="en-US" altLang="zh-CN" sz="2800" dirty="0" err="1">
                <a:latin typeface="Consolas" panose="020B0609020204030204" pitchFamily="49" charset="0"/>
              </a:rPr>
              <a:t>maxn</a:t>
            </a:r>
            <a:r>
              <a:rPr lang="en-US" altLang="zh-CN" sz="2800" dirty="0">
                <a:latin typeface="Consolas" panose="020B0609020204030204" pitchFamily="49" charset="0"/>
              </a:rPr>
              <a:t>&lt;&lt;1],edge[</a:t>
            </a:r>
            <a:r>
              <a:rPr lang="en-US" altLang="zh-CN" sz="2800" dirty="0" err="1">
                <a:latin typeface="Consolas" panose="020B0609020204030204" pitchFamily="49" charset="0"/>
              </a:rPr>
              <a:t>maxn</a:t>
            </a:r>
            <a:r>
              <a:rPr lang="en-US" altLang="zh-CN" sz="2800" dirty="0">
                <a:latin typeface="Consolas" panose="020B0609020204030204" pitchFamily="49" charset="0"/>
              </a:rPr>
              <a:t>&lt;&lt;1];</a:t>
            </a:r>
          </a:p>
          <a:p>
            <a:pPr marL="0" indent="0">
              <a:buNone/>
            </a:pPr>
            <a:r>
              <a:rPr lang="en-US" altLang="zh-CN" sz="2800" dirty="0">
                <a:latin typeface="Consolas" panose="020B0609020204030204" pitchFamily="49" charset="0"/>
              </a:rPr>
              <a:t>//</a:t>
            </a:r>
            <a:r>
              <a:rPr lang="zh-CN" altLang="en-US" sz="2800" dirty="0">
                <a:latin typeface="Consolas" panose="020B0609020204030204" pitchFamily="49" charset="0"/>
              </a:rPr>
              <a:t>链式前向星构树，</a:t>
            </a:r>
            <a:r>
              <a:rPr lang="en-US" altLang="zh-CN" sz="2800" dirty="0">
                <a:latin typeface="Consolas" panose="020B0609020204030204" pitchFamily="49" charset="0"/>
              </a:rPr>
              <a:t>Next</a:t>
            </a:r>
            <a:r>
              <a:rPr lang="zh-CN" altLang="en-US" sz="2800" dirty="0">
                <a:latin typeface="Consolas" panose="020B0609020204030204" pitchFamily="49" charset="0"/>
              </a:rPr>
              <a:t>链接指针</a:t>
            </a:r>
            <a:r>
              <a:rPr lang="en-US" altLang="zh-CN" sz="2800" dirty="0">
                <a:latin typeface="Consolas" panose="020B0609020204030204" pitchFamily="49" charset="0"/>
              </a:rPr>
              <a:t>,</a:t>
            </a:r>
            <a:r>
              <a:rPr lang="en-US" altLang="zh-CN" sz="2800" dirty="0" err="1">
                <a:latin typeface="Consolas" panose="020B0609020204030204" pitchFamily="49" charset="0"/>
              </a:rPr>
              <a:t>ver</a:t>
            </a:r>
            <a:r>
              <a:rPr lang="zh-CN" altLang="en-US" sz="2800" dirty="0">
                <a:latin typeface="Consolas" panose="020B0609020204030204" pitchFamily="49" charset="0"/>
              </a:rPr>
              <a:t>邻接点，</a:t>
            </a:r>
            <a:r>
              <a:rPr lang="en-US" altLang="zh-CN" sz="2800" dirty="0">
                <a:latin typeface="Consolas" panose="020B0609020204030204" pitchFamily="49" charset="0"/>
              </a:rPr>
              <a:t>edge</a:t>
            </a:r>
            <a:r>
              <a:rPr lang="zh-CN" altLang="en-US" sz="2800" dirty="0">
                <a:latin typeface="Consolas" panose="020B0609020204030204" pitchFamily="49" charset="0"/>
              </a:rPr>
              <a:t>边权</a:t>
            </a:r>
          </a:p>
          <a:p>
            <a:pPr marL="0" indent="0">
              <a:buNone/>
            </a:pPr>
            <a:r>
              <a:rPr lang="en-US" altLang="zh-CN" sz="2800" dirty="0" err="1">
                <a:latin typeface="Consolas" panose="020B0609020204030204" pitchFamily="49" charset="0"/>
              </a:rPr>
              <a:t>int</a:t>
            </a:r>
            <a:r>
              <a:rPr lang="en-US" altLang="zh-CN" sz="2800" dirty="0">
                <a:latin typeface="Consolas" panose="020B0609020204030204" pitchFamily="49" charset="0"/>
              </a:rPr>
              <a:t> tot;//</a:t>
            </a:r>
            <a:r>
              <a:rPr lang="zh-CN" altLang="en-US" sz="2800" dirty="0">
                <a:latin typeface="Consolas" panose="020B0609020204030204" pitchFamily="49" charset="0"/>
              </a:rPr>
              <a:t>边指针</a:t>
            </a:r>
          </a:p>
          <a:p>
            <a:pPr marL="0" indent="0">
              <a:buNone/>
            </a:pPr>
            <a:r>
              <a:rPr lang="en-US" altLang="zh-CN" sz="2800" dirty="0" err="1">
                <a:latin typeface="Consolas" panose="020B0609020204030204" pitchFamily="49" charset="0"/>
              </a:rPr>
              <a:t>int</a:t>
            </a:r>
            <a:r>
              <a:rPr lang="en-US" altLang="zh-CN" sz="2800" dirty="0">
                <a:latin typeface="Consolas" panose="020B0609020204030204" pitchFamily="49" charset="0"/>
              </a:rPr>
              <a:t> n;</a:t>
            </a:r>
          </a:p>
          <a:p>
            <a:pPr marL="0" indent="0">
              <a:buNone/>
            </a:pPr>
            <a:r>
              <a:rPr lang="en-US" altLang="zh-CN" sz="2800" dirty="0">
                <a:latin typeface="Consolas" panose="020B0609020204030204" pitchFamily="49" charset="0"/>
              </a:rPr>
              <a:t>long </a:t>
            </a:r>
            <a:r>
              <a:rPr lang="en-US" altLang="zh-CN" sz="2800" dirty="0" err="1">
                <a:latin typeface="Consolas" panose="020B0609020204030204" pitchFamily="49" charset="0"/>
              </a:rPr>
              <a:t>long</a:t>
            </a:r>
            <a:r>
              <a:rPr lang="en-US" altLang="zh-CN" sz="2800" dirty="0">
                <a:latin typeface="Consolas" panose="020B0609020204030204" pitchFamily="49" charset="0"/>
              </a:rPr>
              <a:t> </a:t>
            </a:r>
            <a:r>
              <a:rPr lang="en-US" altLang="zh-CN" sz="2800" dirty="0" err="1">
                <a:latin typeface="Consolas" panose="020B0609020204030204" pitchFamily="49" charset="0"/>
              </a:rPr>
              <a:t>int</a:t>
            </a:r>
            <a:r>
              <a:rPr lang="en-US" altLang="zh-CN" sz="2800" dirty="0">
                <a:latin typeface="Consolas" panose="020B0609020204030204" pitchFamily="49" charset="0"/>
              </a:rPr>
              <a:t> </a:t>
            </a:r>
            <a:r>
              <a:rPr lang="en-US" altLang="zh-CN" sz="2800" dirty="0" err="1">
                <a:latin typeface="Consolas" panose="020B0609020204030204" pitchFamily="49" charset="0"/>
              </a:rPr>
              <a:t>Ans</a:t>
            </a:r>
            <a:r>
              <a:rPr lang="en-US" altLang="zh-CN" sz="2800" dirty="0">
                <a:latin typeface="Consolas" panose="020B0609020204030204" pitchFamily="49" charset="0"/>
              </a:rPr>
              <a:t>;</a:t>
            </a:r>
          </a:p>
          <a:p>
            <a:pPr marL="0" indent="0">
              <a:buNone/>
            </a:pPr>
            <a:r>
              <a:rPr lang="en-US" altLang="zh-CN" sz="2800" dirty="0" smtClean="0">
                <a:latin typeface="Consolas" panose="020B0609020204030204" pitchFamily="49" charset="0"/>
              </a:rPr>
              <a:t>long </a:t>
            </a:r>
            <a:r>
              <a:rPr lang="en-US" altLang="zh-CN" sz="2800" dirty="0" err="1">
                <a:latin typeface="Consolas" panose="020B0609020204030204" pitchFamily="49" charset="0"/>
              </a:rPr>
              <a:t>long</a:t>
            </a:r>
            <a:r>
              <a:rPr lang="en-US" altLang="zh-CN" sz="2800" dirty="0">
                <a:latin typeface="Consolas" panose="020B0609020204030204" pitchFamily="49" charset="0"/>
              </a:rPr>
              <a:t> </a:t>
            </a:r>
            <a:r>
              <a:rPr lang="en-US" altLang="zh-CN" sz="2800" dirty="0" err="1">
                <a:latin typeface="Consolas" panose="020B0609020204030204" pitchFamily="49" charset="0"/>
              </a:rPr>
              <a:t>int</a:t>
            </a:r>
            <a:r>
              <a:rPr lang="en-US" altLang="zh-CN" sz="2800" dirty="0">
                <a:latin typeface="Consolas" panose="020B0609020204030204" pitchFamily="49" charset="0"/>
              </a:rPr>
              <a:t> dis[</a:t>
            </a:r>
            <a:r>
              <a:rPr lang="en-US" altLang="zh-CN" sz="2800" dirty="0" err="1">
                <a:latin typeface="Consolas" panose="020B0609020204030204" pitchFamily="49" charset="0"/>
              </a:rPr>
              <a:t>maxn</a:t>
            </a:r>
            <a:r>
              <a:rPr lang="en-US" altLang="zh-CN" sz="2800" dirty="0">
                <a:latin typeface="Consolas" panose="020B0609020204030204" pitchFamily="49" charset="0"/>
              </a:rPr>
              <a:t>];//</a:t>
            </a:r>
            <a:r>
              <a:rPr lang="zh-CN" altLang="en-US" sz="2800" dirty="0">
                <a:latin typeface="Consolas" panose="020B0609020204030204" pitchFamily="49" charset="0"/>
              </a:rPr>
              <a:t>距离</a:t>
            </a:r>
          </a:p>
          <a:p>
            <a:pPr marL="0" indent="0">
              <a:buNone/>
            </a:pPr>
            <a:r>
              <a:rPr lang="en-US" altLang="zh-CN" sz="2800" dirty="0" err="1">
                <a:latin typeface="Consolas" panose="020B0609020204030204" pitchFamily="49" charset="0"/>
              </a:rPr>
              <a:t>int</a:t>
            </a:r>
            <a:r>
              <a:rPr lang="en-US" altLang="zh-CN" sz="2800" dirty="0">
                <a:latin typeface="Consolas" panose="020B0609020204030204" pitchFamily="49" charset="0"/>
              </a:rPr>
              <a:t> dim[</a:t>
            </a:r>
            <a:r>
              <a:rPr lang="en-US" altLang="zh-CN" sz="2800" dirty="0" err="1">
                <a:latin typeface="Consolas" panose="020B0609020204030204" pitchFamily="49" charset="0"/>
              </a:rPr>
              <a:t>maxn</a:t>
            </a:r>
            <a:r>
              <a:rPr lang="en-US" altLang="zh-CN" sz="2800" dirty="0">
                <a:latin typeface="Consolas" panose="020B0609020204030204" pitchFamily="49" charset="0"/>
              </a:rPr>
              <a:t>],</a:t>
            </a:r>
            <a:r>
              <a:rPr lang="en-US" altLang="zh-CN" sz="2800" dirty="0" err="1">
                <a:latin typeface="Consolas" panose="020B0609020204030204" pitchFamily="49" charset="0"/>
              </a:rPr>
              <a:t>rnk</a:t>
            </a:r>
            <a:r>
              <a:rPr lang="en-US" altLang="zh-CN" sz="2800" dirty="0">
                <a:latin typeface="Consolas" panose="020B0609020204030204" pitchFamily="49" charset="0"/>
              </a:rPr>
              <a:t>[</a:t>
            </a:r>
            <a:r>
              <a:rPr lang="en-US" altLang="zh-CN" sz="2800" dirty="0" err="1">
                <a:latin typeface="Consolas" panose="020B0609020204030204" pitchFamily="49" charset="0"/>
              </a:rPr>
              <a:t>maxn</a:t>
            </a:r>
            <a:r>
              <a:rPr lang="en-US" altLang="zh-CN" sz="2800" dirty="0">
                <a:latin typeface="Consolas" panose="020B0609020204030204" pitchFamily="49" charset="0"/>
              </a:rPr>
              <a:t>];//</a:t>
            </a:r>
            <a:r>
              <a:rPr lang="zh-CN" altLang="en-US" sz="2800" dirty="0">
                <a:latin typeface="Consolas" panose="020B0609020204030204" pitchFamily="49" charset="0"/>
              </a:rPr>
              <a:t>直径路径</a:t>
            </a:r>
            <a:r>
              <a:rPr lang="en-US" altLang="zh-CN" sz="2800" dirty="0">
                <a:latin typeface="Consolas" panose="020B0609020204030204" pitchFamily="49" charset="0"/>
              </a:rPr>
              <a:t>dim[]</a:t>
            </a:r>
            <a:r>
              <a:rPr lang="zh-CN" altLang="en-US" sz="2800" dirty="0">
                <a:latin typeface="Consolas" panose="020B0609020204030204" pitchFamily="49" charset="0"/>
              </a:rPr>
              <a:t>，顺次存入</a:t>
            </a:r>
            <a:r>
              <a:rPr lang="en-US" altLang="zh-CN" sz="2800" dirty="0" err="1">
                <a:latin typeface="Consolas" panose="020B0609020204030204" pitchFamily="49" charset="0"/>
              </a:rPr>
              <a:t>rnk</a:t>
            </a:r>
            <a:r>
              <a:rPr lang="en-US" altLang="zh-CN" sz="2800" dirty="0">
                <a:latin typeface="Consolas" panose="020B0609020204030204" pitchFamily="49" charset="0"/>
              </a:rPr>
              <a:t>[]</a:t>
            </a:r>
          </a:p>
          <a:p>
            <a:pPr marL="0" indent="0">
              <a:buNone/>
            </a:pPr>
            <a:r>
              <a:rPr lang="en-US" altLang="zh-CN" sz="2800" dirty="0" err="1" smtClean="0">
                <a:latin typeface="Consolas" panose="020B0609020204030204" pitchFamily="49" charset="0"/>
              </a:rPr>
              <a:t>bool</a:t>
            </a:r>
            <a:r>
              <a:rPr lang="en-US" altLang="zh-CN" sz="2800" dirty="0" smtClean="0">
                <a:latin typeface="Consolas" panose="020B0609020204030204" pitchFamily="49" charset="0"/>
              </a:rPr>
              <a:t> </a:t>
            </a:r>
            <a:r>
              <a:rPr lang="en-US" altLang="zh-CN" sz="2800" dirty="0" err="1">
                <a:latin typeface="Consolas" panose="020B0609020204030204" pitchFamily="49" charset="0"/>
              </a:rPr>
              <a:t>vis</a:t>
            </a:r>
            <a:r>
              <a:rPr lang="en-US" altLang="zh-CN" sz="2800" dirty="0">
                <a:latin typeface="Consolas" panose="020B0609020204030204" pitchFamily="49" charset="0"/>
              </a:rPr>
              <a:t>[</a:t>
            </a:r>
            <a:r>
              <a:rPr lang="en-US" altLang="zh-CN" sz="2800" dirty="0" err="1">
                <a:latin typeface="Consolas" panose="020B0609020204030204" pitchFamily="49" charset="0"/>
              </a:rPr>
              <a:t>maxn</a:t>
            </a:r>
            <a:r>
              <a:rPr lang="en-US" altLang="zh-CN" sz="2800" dirty="0" smtClean="0">
                <a:latin typeface="Consolas" panose="020B0609020204030204" pitchFamily="49" charset="0"/>
              </a:rPr>
              <a:t>];//</a:t>
            </a:r>
            <a:r>
              <a:rPr lang="zh-CN" altLang="en-US" sz="2000" dirty="0" smtClean="0">
                <a:latin typeface="Consolas" panose="020B0609020204030204" pitchFamily="49" charset="0"/>
              </a:rPr>
              <a:t>增加访问标记，保证找公共边端点时每点只访问一次</a:t>
            </a:r>
            <a:endParaRPr lang="en-US" altLang="zh-CN" sz="2800" dirty="0">
              <a:latin typeface="Consolas" panose="020B0609020204030204" pitchFamily="49" charset="0"/>
            </a:endParaRPr>
          </a:p>
        </p:txBody>
      </p:sp>
    </p:spTree>
    <p:extLst>
      <p:ext uri="{BB962C8B-B14F-4D97-AF65-F5344CB8AC3E}">
        <p14:creationId xmlns:p14="http://schemas.microsoft.com/office/powerpoint/2010/main" val="5269918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求直径上点到其他点的最远距离</a:t>
            </a:r>
            <a:r>
              <a:rPr lang="en-US" altLang="zh-CN" dirty="0"/>
              <a:t>far</a:t>
            </a:r>
            <a:endParaRPr lang="zh-CN" altLang="en-US" dirty="0"/>
          </a:p>
        </p:txBody>
      </p:sp>
      <p:sp>
        <p:nvSpPr>
          <p:cNvPr id="3" name="内容占位符 2"/>
          <p:cNvSpPr>
            <a:spLocks noGrp="1"/>
          </p:cNvSpPr>
          <p:nvPr>
            <p:ph idx="1"/>
          </p:nvPr>
        </p:nvSpPr>
        <p:spPr/>
        <p:txBody>
          <a:bodyPr/>
          <a:lstStyle/>
          <a:p>
            <a:pPr marL="0" indent="0">
              <a:buNone/>
            </a:pPr>
            <a:r>
              <a:rPr lang="en-US" altLang="zh-CN" sz="2800" dirty="0"/>
              <a:t>void </a:t>
            </a:r>
            <a:r>
              <a:rPr lang="en-US" altLang="zh-CN" sz="2800" dirty="0" err="1"/>
              <a:t>dfs_check</a:t>
            </a:r>
            <a:r>
              <a:rPr lang="en-US" altLang="zh-CN" sz="2800" dirty="0"/>
              <a:t>(</a:t>
            </a:r>
            <a:r>
              <a:rPr lang="en-US" altLang="zh-CN" sz="2800" dirty="0" err="1"/>
              <a:t>int</a:t>
            </a:r>
            <a:r>
              <a:rPr lang="en-US" altLang="zh-CN" sz="2800" dirty="0"/>
              <a:t> </a:t>
            </a:r>
            <a:r>
              <a:rPr lang="en-US" altLang="zh-CN" sz="2800" dirty="0" err="1"/>
              <a:t>u,int</a:t>
            </a:r>
            <a:r>
              <a:rPr lang="en-US" altLang="zh-CN" sz="2800" dirty="0"/>
              <a:t> </a:t>
            </a:r>
            <a:r>
              <a:rPr lang="en-US" altLang="zh-CN" sz="2800" dirty="0" err="1"/>
              <a:t>fa,long</a:t>
            </a:r>
            <a:r>
              <a:rPr lang="en-US" altLang="zh-CN" sz="2800" dirty="0"/>
              <a:t> long </a:t>
            </a:r>
            <a:r>
              <a:rPr lang="en-US" altLang="zh-CN" sz="2800" dirty="0" err="1"/>
              <a:t>int</a:t>
            </a:r>
            <a:r>
              <a:rPr lang="en-US" altLang="zh-CN" sz="2800" dirty="0"/>
              <a:t> </a:t>
            </a:r>
            <a:r>
              <a:rPr lang="en-US" altLang="zh-CN" sz="2800" dirty="0" err="1"/>
              <a:t>dis,long</a:t>
            </a:r>
            <a:r>
              <a:rPr lang="en-US" altLang="zh-CN" sz="2800" dirty="0"/>
              <a:t> long </a:t>
            </a:r>
            <a:r>
              <a:rPr lang="en-US" altLang="zh-CN" sz="2800" dirty="0" err="1"/>
              <a:t>int</a:t>
            </a:r>
            <a:r>
              <a:rPr lang="en-US" altLang="zh-CN" sz="2800" dirty="0"/>
              <a:t> &amp;far){</a:t>
            </a:r>
          </a:p>
          <a:p>
            <a:pPr marL="0" indent="0">
              <a:buNone/>
            </a:pPr>
            <a:r>
              <a:rPr lang="en-US" altLang="zh-CN" sz="2800" dirty="0"/>
              <a:t>    //</a:t>
            </a:r>
            <a:r>
              <a:rPr lang="zh-CN" altLang="en-US" sz="2800" dirty="0"/>
              <a:t>求直径上点到其他点的最远距离</a:t>
            </a:r>
            <a:r>
              <a:rPr lang="en-US" altLang="zh-CN" sz="2800" dirty="0"/>
              <a:t>far(</a:t>
            </a:r>
            <a:r>
              <a:rPr lang="zh-CN" altLang="en-US" sz="2800" dirty="0"/>
              <a:t>直径上的点不再访问</a:t>
            </a:r>
            <a:r>
              <a:rPr lang="en-US" altLang="zh-CN" sz="2800" dirty="0"/>
              <a:t>)</a:t>
            </a:r>
          </a:p>
          <a:p>
            <a:pPr marL="0" indent="0">
              <a:buNone/>
            </a:pPr>
            <a:r>
              <a:rPr lang="en-US" altLang="zh-CN" sz="2800" dirty="0"/>
              <a:t>    for (</a:t>
            </a:r>
            <a:r>
              <a:rPr lang="en-US" altLang="zh-CN" sz="2800" dirty="0" err="1"/>
              <a:t>int</a:t>
            </a:r>
            <a:r>
              <a:rPr lang="en-US" altLang="zh-CN" sz="2800" dirty="0"/>
              <a:t> </a:t>
            </a:r>
            <a:r>
              <a:rPr lang="en-US" altLang="zh-CN" sz="2800" dirty="0" err="1"/>
              <a:t>nxt</a:t>
            </a:r>
            <a:r>
              <a:rPr lang="en-US" altLang="zh-CN" sz="2800" dirty="0"/>
              <a:t>=head[u];</a:t>
            </a:r>
            <a:r>
              <a:rPr lang="en-US" altLang="zh-CN" sz="2800" dirty="0" err="1"/>
              <a:t>nxt;nxt</a:t>
            </a:r>
            <a:r>
              <a:rPr lang="en-US" altLang="zh-CN" sz="2800" dirty="0"/>
              <a:t>=Next[</a:t>
            </a:r>
            <a:r>
              <a:rPr lang="en-US" altLang="zh-CN" sz="2800" dirty="0" err="1"/>
              <a:t>nxt</a:t>
            </a:r>
            <a:r>
              <a:rPr lang="en-US" altLang="zh-CN" sz="2800" dirty="0"/>
              <a:t>]){</a:t>
            </a:r>
          </a:p>
          <a:p>
            <a:pPr marL="0" indent="0">
              <a:buNone/>
            </a:pPr>
            <a:r>
              <a:rPr lang="en-US" altLang="zh-CN" sz="2800" dirty="0"/>
              <a:t>        </a:t>
            </a:r>
            <a:r>
              <a:rPr lang="en-US" altLang="zh-CN" sz="2800" dirty="0" err="1"/>
              <a:t>int</a:t>
            </a:r>
            <a:r>
              <a:rPr lang="en-US" altLang="zh-CN" sz="2800" dirty="0"/>
              <a:t> v=</a:t>
            </a:r>
            <a:r>
              <a:rPr lang="en-US" altLang="zh-CN" sz="2800" dirty="0" err="1"/>
              <a:t>ver</a:t>
            </a:r>
            <a:r>
              <a:rPr lang="en-US" altLang="zh-CN" sz="2800" dirty="0"/>
              <a:t>[</a:t>
            </a:r>
            <a:r>
              <a:rPr lang="en-US" altLang="zh-CN" sz="2800" dirty="0" err="1"/>
              <a:t>nxt</a:t>
            </a:r>
            <a:r>
              <a:rPr lang="en-US" altLang="zh-CN" sz="2800" dirty="0"/>
              <a:t>],w=edge[</a:t>
            </a:r>
            <a:r>
              <a:rPr lang="en-US" altLang="zh-CN" sz="2800" dirty="0" err="1"/>
              <a:t>nxt</a:t>
            </a:r>
            <a:r>
              <a:rPr lang="en-US" altLang="zh-CN" sz="2800" dirty="0"/>
              <a:t>];</a:t>
            </a:r>
          </a:p>
          <a:p>
            <a:pPr marL="0" indent="0">
              <a:buNone/>
            </a:pPr>
            <a:r>
              <a:rPr lang="en-US" altLang="zh-CN" sz="2800" dirty="0"/>
              <a:t>        if (</a:t>
            </a:r>
            <a:r>
              <a:rPr lang="en-US" altLang="zh-CN" sz="2800" dirty="0" err="1"/>
              <a:t>vis</a:t>
            </a:r>
            <a:r>
              <a:rPr lang="en-US" altLang="zh-CN" sz="2800" dirty="0"/>
              <a:t>[v]||v==</a:t>
            </a:r>
            <a:r>
              <a:rPr lang="en-US" altLang="zh-CN" sz="2800" dirty="0" err="1"/>
              <a:t>fa</a:t>
            </a:r>
            <a:r>
              <a:rPr lang="en-US" altLang="zh-CN" sz="2800" dirty="0"/>
              <a:t>) continue;//</a:t>
            </a:r>
            <a:r>
              <a:rPr lang="zh-CN" altLang="en-US" sz="2800" dirty="0"/>
              <a:t>直径上的点不再访问</a:t>
            </a:r>
          </a:p>
          <a:p>
            <a:pPr marL="0" indent="0">
              <a:buNone/>
            </a:pPr>
            <a:r>
              <a:rPr lang="zh-CN" altLang="en-US" sz="2800" dirty="0"/>
              <a:t>        </a:t>
            </a:r>
            <a:r>
              <a:rPr lang="en-US" altLang="zh-CN" sz="2800" dirty="0" err="1"/>
              <a:t>int</a:t>
            </a:r>
            <a:r>
              <a:rPr lang="en-US" altLang="zh-CN" sz="2800" dirty="0"/>
              <a:t> </a:t>
            </a:r>
            <a:r>
              <a:rPr lang="en-US" altLang="zh-CN" sz="2800" dirty="0" err="1"/>
              <a:t>tdis</a:t>
            </a:r>
            <a:r>
              <a:rPr lang="en-US" altLang="zh-CN" sz="2800" dirty="0"/>
              <a:t>=</a:t>
            </a:r>
            <a:r>
              <a:rPr lang="en-US" altLang="zh-CN" sz="2800" dirty="0" err="1"/>
              <a:t>dis+w</a:t>
            </a:r>
            <a:r>
              <a:rPr lang="en-US" altLang="zh-CN" sz="2800" dirty="0"/>
              <a:t>; if (</a:t>
            </a:r>
            <a:r>
              <a:rPr lang="en-US" altLang="zh-CN" sz="2800" dirty="0" err="1"/>
              <a:t>tdis</a:t>
            </a:r>
            <a:r>
              <a:rPr lang="en-US" altLang="zh-CN" sz="2800" dirty="0"/>
              <a:t>&gt;far) far=</a:t>
            </a:r>
            <a:r>
              <a:rPr lang="en-US" altLang="zh-CN" sz="2800" dirty="0" err="1"/>
              <a:t>tdis</a:t>
            </a:r>
            <a:r>
              <a:rPr lang="en-US" altLang="zh-CN" sz="2800" dirty="0"/>
              <a:t>;</a:t>
            </a:r>
          </a:p>
          <a:p>
            <a:pPr marL="0" indent="0">
              <a:buNone/>
            </a:pPr>
            <a:r>
              <a:rPr lang="en-US" altLang="zh-CN" sz="2800" dirty="0"/>
              <a:t>        </a:t>
            </a:r>
            <a:r>
              <a:rPr lang="en-US" altLang="zh-CN" sz="2800" dirty="0" err="1"/>
              <a:t>dfs_check</a:t>
            </a:r>
            <a:r>
              <a:rPr lang="en-US" altLang="zh-CN" sz="2800" dirty="0"/>
              <a:t>(</a:t>
            </a:r>
            <a:r>
              <a:rPr lang="en-US" altLang="zh-CN" sz="2800" dirty="0" err="1"/>
              <a:t>v,u,tdis,far</a:t>
            </a:r>
            <a:r>
              <a:rPr lang="en-US" altLang="zh-CN" sz="2800" dirty="0"/>
              <a:t>);</a:t>
            </a:r>
          </a:p>
          <a:p>
            <a:pPr marL="0" indent="0">
              <a:buNone/>
            </a:pPr>
            <a:r>
              <a:rPr lang="en-US" altLang="zh-CN" sz="2800" dirty="0"/>
              <a:t>    }</a:t>
            </a:r>
          </a:p>
          <a:p>
            <a:pPr marL="0" indent="0">
              <a:buNone/>
            </a:pPr>
            <a:r>
              <a:rPr lang="en-US" altLang="zh-CN" sz="2800" dirty="0"/>
              <a:t>}</a:t>
            </a:r>
            <a:endParaRPr lang="zh-CN" altLang="en-US" sz="2800" dirty="0"/>
          </a:p>
        </p:txBody>
      </p:sp>
    </p:spTree>
    <p:extLst>
      <p:ext uri="{BB962C8B-B14F-4D97-AF65-F5344CB8AC3E}">
        <p14:creationId xmlns:p14="http://schemas.microsoft.com/office/powerpoint/2010/main" val="32888527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r>
              <a:rPr lang="zh-CN" altLang="en-US" dirty="0" smtClean="0"/>
              <a:t>问题引入</a:t>
            </a:r>
            <a:endParaRPr lang="zh-CN" altLang="en-US" dirty="0"/>
          </a:p>
        </p:txBody>
      </p:sp>
      <p:sp>
        <p:nvSpPr>
          <p:cNvPr id="3" name="副标题 2"/>
          <p:cNvSpPr>
            <a:spLocks noGrp="1"/>
          </p:cNvSpPr>
          <p:nvPr>
            <p:ph type="subTitle" idx="1"/>
          </p:nvPr>
        </p:nvSpPr>
        <p:spPr/>
        <p:txBody>
          <a:bodyPr/>
          <a:lstStyle/>
          <a:p>
            <a:pPr algn="r"/>
            <a:r>
              <a:rPr lang="en-US" altLang="zh-CN" dirty="0">
                <a:solidFill>
                  <a:schemeClr val="tx1"/>
                </a:solidFill>
              </a:rPr>
              <a:t>3637. [SDOI 2013]</a:t>
            </a:r>
            <a:r>
              <a:rPr lang="zh-CN" altLang="en-US" dirty="0">
                <a:solidFill>
                  <a:schemeClr val="tx1"/>
                </a:solidFill>
              </a:rPr>
              <a:t>直径</a:t>
            </a:r>
          </a:p>
        </p:txBody>
      </p:sp>
    </p:spTree>
    <p:extLst>
      <p:ext uri="{BB962C8B-B14F-4D97-AF65-F5344CB8AC3E}">
        <p14:creationId xmlns:p14="http://schemas.microsoft.com/office/powerpoint/2010/main" val="268376667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求公共边数</a:t>
            </a:r>
            <a:endParaRPr lang="zh-CN" altLang="en-US" dirty="0"/>
          </a:p>
        </p:txBody>
      </p:sp>
      <p:sp>
        <p:nvSpPr>
          <p:cNvPr id="3" name="内容占位符 2"/>
          <p:cNvSpPr>
            <a:spLocks noGrp="1"/>
          </p:cNvSpPr>
          <p:nvPr>
            <p:ph idx="1"/>
          </p:nvPr>
        </p:nvSpPr>
        <p:spPr>
          <a:xfrm>
            <a:off x="431371" y="963590"/>
            <a:ext cx="10990729" cy="5742009"/>
          </a:xfrm>
        </p:spPr>
        <p:txBody>
          <a:bodyPr/>
          <a:lstStyle/>
          <a:p>
            <a:pPr marL="0" indent="0">
              <a:buNone/>
            </a:pPr>
            <a:r>
              <a:rPr lang="en-US" altLang="zh-CN" sz="1800" dirty="0" err="1"/>
              <a:t>int</a:t>
            </a:r>
            <a:r>
              <a:rPr lang="en-US" altLang="zh-CN" sz="1800" dirty="0"/>
              <a:t> </a:t>
            </a:r>
            <a:r>
              <a:rPr lang="en-US" altLang="zh-CN" sz="1800" dirty="0" err="1" smtClean="0"/>
              <a:t>dim_common</a:t>
            </a:r>
            <a:r>
              <a:rPr lang="en-US" altLang="zh-CN" sz="1800" dirty="0" smtClean="0"/>
              <a:t>(</a:t>
            </a:r>
            <a:r>
              <a:rPr lang="en-US" altLang="zh-CN" sz="1800" dirty="0" err="1" smtClean="0"/>
              <a:t>int</a:t>
            </a:r>
            <a:r>
              <a:rPr lang="en-US" altLang="zh-CN" sz="1800" dirty="0" smtClean="0"/>
              <a:t> </a:t>
            </a:r>
            <a:r>
              <a:rPr lang="en-US" altLang="zh-CN" sz="1800" dirty="0" err="1" smtClean="0"/>
              <a:t>Start,int</a:t>
            </a:r>
            <a:r>
              <a:rPr lang="en-US" altLang="zh-CN" sz="1800" dirty="0" smtClean="0"/>
              <a:t> End){</a:t>
            </a:r>
            <a:endParaRPr lang="en-US" altLang="zh-CN" sz="1800" dirty="0"/>
          </a:p>
          <a:p>
            <a:pPr marL="0" indent="0">
              <a:buNone/>
            </a:pPr>
            <a:r>
              <a:rPr lang="en-US" altLang="zh-CN" sz="1800" dirty="0" smtClean="0"/>
              <a:t>    </a:t>
            </a:r>
            <a:r>
              <a:rPr lang="en-US" altLang="zh-CN" sz="1800" dirty="0" err="1" smtClean="0"/>
              <a:t>int</a:t>
            </a:r>
            <a:r>
              <a:rPr lang="en-US" altLang="zh-CN" sz="1800" dirty="0" smtClean="0"/>
              <a:t> </a:t>
            </a:r>
            <a:r>
              <a:rPr lang="en-US" altLang="zh-CN" sz="1800" dirty="0" err="1"/>
              <a:t>cnt</a:t>
            </a:r>
            <a:r>
              <a:rPr lang="en-US" altLang="zh-CN" sz="1800" dirty="0"/>
              <a:t>=0;//</a:t>
            </a:r>
            <a:r>
              <a:rPr lang="zh-CN" altLang="en-US" sz="1800" dirty="0"/>
              <a:t>顺次将直径路径存入</a:t>
            </a:r>
            <a:r>
              <a:rPr lang="en-US" altLang="zh-CN" sz="1800" dirty="0" err="1"/>
              <a:t>rnk</a:t>
            </a:r>
            <a:endParaRPr lang="en-US" altLang="zh-CN" sz="1800" dirty="0"/>
          </a:p>
          <a:p>
            <a:pPr marL="0" indent="0">
              <a:buNone/>
            </a:pPr>
            <a:r>
              <a:rPr lang="en-US" altLang="zh-CN" sz="1800" dirty="0"/>
              <a:t>    for (</a:t>
            </a:r>
            <a:r>
              <a:rPr lang="en-US" altLang="zh-CN" sz="1800" dirty="0" err="1"/>
              <a:t>int</a:t>
            </a:r>
            <a:r>
              <a:rPr lang="en-US" altLang="zh-CN" sz="1800" dirty="0"/>
              <a:t> </a:t>
            </a:r>
            <a:r>
              <a:rPr lang="en-US" altLang="zh-CN" sz="1800" dirty="0" err="1"/>
              <a:t>i</a:t>
            </a:r>
            <a:r>
              <a:rPr lang="en-US" altLang="zh-CN" sz="1800" dirty="0"/>
              <a:t>=</a:t>
            </a:r>
            <a:r>
              <a:rPr lang="en-US" altLang="zh-CN" sz="1800" dirty="0" err="1"/>
              <a:t>End;i;i</a:t>
            </a:r>
            <a:r>
              <a:rPr lang="en-US" altLang="zh-CN" sz="1800" dirty="0"/>
              <a:t>=dim[</a:t>
            </a:r>
            <a:r>
              <a:rPr lang="en-US" altLang="zh-CN" sz="1800" dirty="0" err="1"/>
              <a:t>i</a:t>
            </a:r>
            <a:r>
              <a:rPr lang="en-US" altLang="zh-CN" sz="1800" dirty="0"/>
              <a:t>]) {</a:t>
            </a:r>
            <a:r>
              <a:rPr lang="en-US" altLang="zh-CN" sz="1800" dirty="0" err="1"/>
              <a:t>vis</a:t>
            </a:r>
            <a:r>
              <a:rPr lang="en-US" altLang="zh-CN" sz="1800" dirty="0"/>
              <a:t>[</a:t>
            </a:r>
            <a:r>
              <a:rPr lang="en-US" altLang="zh-CN" sz="1800" dirty="0" err="1"/>
              <a:t>i</a:t>
            </a:r>
            <a:r>
              <a:rPr lang="en-US" altLang="zh-CN" sz="1800" dirty="0"/>
              <a:t>]=</a:t>
            </a:r>
            <a:r>
              <a:rPr lang="en-US" altLang="zh-CN" sz="1800" dirty="0" err="1"/>
              <a:t>true;rnk</a:t>
            </a:r>
            <a:r>
              <a:rPr lang="en-US" altLang="zh-CN" sz="1800" dirty="0"/>
              <a:t>[++</a:t>
            </a:r>
            <a:r>
              <a:rPr lang="en-US" altLang="zh-CN" sz="1800" dirty="0" err="1"/>
              <a:t>cnt</a:t>
            </a:r>
            <a:r>
              <a:rPr lang="en-US" altLang="zh-CN" sz="1800" dirty="0"/>
              <a:t>]=</a:t>
            </a:r>
            <a:r>
              <a:rPr lang="en-US" altLang="zh-CN" sz="1800" dirty="0" err="1"/>
              <a:t>i</a:t>
            </a:r>
            <a:r>
              <a:rPr lang="en-US" altLang="zh-CN" sz="1800" dirty="0" smtClean="0"/>
              <a:t>;}//</a:t>
            </a:r>
            <a:r>
              <a:rPr lang="zh-CN" altLang="en-US" sz="1800" dirty="0" smtClean="0"/>
              <a:t>同时做访问标记，保证不访问直径上点</a:t>
            </a:r>
            <a:endParaRPr lang="en-US" altLang="zh-CN" sz="1800" dirty="0"/>
          </a:p>
          <a:p>
            <a:pPr marL="0" indent="0">
              <a:buNone/>
            </a:pPr>
            <a:r>
              <a:rPr lang="en-US" altLang="zh-CN" sz="1800" dirty="0"/>
              <a:t>    </a:t>
            </a:r>
            <a:r>
              <a:rPr lang="en-US" altLang="zh-CN" sz="1800" dirty="0" err="1"/>
              <a:t>int</a:t>
            </a:r>
            <a:r>
              <a:rPr lang="en-US" altLang="zh-CN" sz="1800" dirty="0"/>
              <a:t> L=1,R=</a:t>
            </a:r>
            <a:r>
              <a:rPr lang="en-US" altLang="zh-CN" sz="1800" dirty="0" err="1"/>
              <a:t>cnt</a:t>
            </a:r>
            <a:r>
              <a:rPr lang="en-US" altLang="zh-CN" sz="1800" dirty="0"/>
              <a:t>;//</a:t>
            </a:r>
            <a:r>
              <a:rPr lang="zh-CN" altLang="en-US" sz="1800" dirty="0"/>
              <a:t>求公共边的左右端点</a:t>
            </a:r>
          </a:p>
          <a:p>
            <a:pPr marL="0" indent="0">
              <a:buNone/>
            </a:pPr>
            <a:r>
              <a:rPr lang="zh-CN" altLang="en-US" sz="1800" dirty="0"/>
              <a:t>    </a:t>
            </a:r>
            <a:r>
              <a:rPr lang="en-US" altLang="zh-CN" sz="1800" dirty="0"/>
              <a:t>//</a:t>
            </a:r>
            <a:r>
              <a:rPr lang="zh-CN" altLang="en-US" sz="1800" dirty="0"/>
              <a:t>从</a:t>
            </a:r>
            <a:r>
              <a:rPr lang="en-US" altLang="zh-CN" sz="1800" dirty="0"/>
              <a:t>End</a:t>
            </a:r>
            <a:r>
              <a:rPr lang="zh-CN" altLang="en-US" sz="1800" dirty="0"/>
              <a:t>开始，求直径上点到其他点的最远距离</a:t>
            </a:r>
            <a:r>
              <a:rPr lang="en-US" altLang="zh-CN" sz="1800" dirty="0"/>
              <a:t>(</a:t>
            </a:r>
            <a:r>
              <a:rPr lang="zh-CN" altLang="en-US" sz="1800" dirty="0"/>
              <a:t>直径上的点不再访问</a:t>
            </a:r>
            <a:r>
              <a:rPr lang="en-US" altLang="zh-CN" sz="1800" dirty="0" smtClean="0"/>
              <a:t>)</a:t>
            </a:r>
            <a:r>
              <a:rPr lang="zh-CN" altLang="en-US" sz="1800" dirty="0" smtClean="0"/>
              <a:t>   </a:t>
            </a:r>
            <a:endParaRPr lang="zh-CN" altLang="en-US" sz="1800" dirty="0"/>
          </a:p>
          <a:p>
            <a:pPr marL="0" indent="0">
              <a:buNone/>
            </a:pPr>
            <a:r>
              <a:rPr lang="zh-CN" altLang="en-US" sz="1800" dirty="0"/>
              <a:t>    </a:t>
            </a:r>
            <a:r>
              <a:rPr lang="en-US" altLang="zh-CN" sz="1800" dirty="0"/>
              <a:t>for (</a:t>
            </a:r>
            <a:r>
              <a:rPr lang="en-US" altLang="zh-CN" sz="1800" dirty="0" err="1"/>
              <a:t>int</a:t>
            </a:r>
            <a:r>
              <a:rPr lang="en-US" altLang="zh-CN" sz="1800" dirty="0"/>
              <a:t> </a:t>
            </a:r>
            <a:r>
              <a:rPr lang="en-US" altLang="zh-CN" sz="1800" dirty="0" err="1"/>
              <a:t>i</a:t>
            </a:r>
            <a:r>
              <a:rPr lang="en-US" altLang="zh-CN" sz="1800" dirty="0"/>
              <a:t>=2;i&lt;=</a:t>
            </a:r>
            <a:r>
              <a:rPr lang="en-US" altLang="zh-CN" sz="1800" dirty="0" err="1"/>
              <a:t>cnt;i</a:t>
            </a:r>
            <a:r>
              <a:rPr lang="en-US" altLang="zh-CN" sz="1800" dirty="0"/>
              <a:t>++){</a:t>
            </a:r>
          </a:p>
          <a:p>
            <a:pPr marL="0" indent="0">
              <a:buNone/>
            </a:pPr>
            <a:r>
              <a:rPr lang="en-US" altLang="zh-CN" sz="1800" dirty="0"/>
              <a:t>        </a:t>
            </a:r>
            <a:r>
              <a:rPr lang="en-US" altLang="zh-CN" sz="1800" dirty="0" err="1"/>
              <a:t>int</a:t>
            </a:r>
            <a:r>
              <a:rPr lang="en-US" altLang="zh-CN" sz="1800" dirty="0"/>
              <a:t> v=</a:t>
            </a:r>
            <a:r>
              <a:rPr lang="en-US" altLang="zh-CN" sz="1800" dirty="0" err="1"/>
              <a:t>rnk</a:t>
            </a:r>
            <a:r>
              <a:rPr lang="en-US" altLang="zh-CN" sz="1800" dirty="0"/>
              <a:t>[</a:t>
            </a:r>
            <a:r>
              <a:rPr lang="en-US" altLang="zh-CN" sz="1800" dirty="0" err="1"/>
              <a:t>i</a:t>
            </a:r>
            <a:r>
              <a:rPr lang="en-US" altLang="zh-CN" sz="1800" dirty="0" smtClean="0"/>
              <a:t>];        </a:t>
            </a:r>
            <a:r>
              <a:rPr lang="en-US" altLang="zh-CN" sz="1800" dirty="0"/>
              <a:t>if (dis[v]&lt;(</a:t>
            </a:r>
            <a:r>
              <a:rPr lang="en-US" altLang="zh-CN" sz="1800" dirty="0" err="1"/>
              <a:t>Ans</a:t>
            </a:r>
            <a:r>
              <a:rPr lang="en-US" altLang="zh-CN" sz="1800" dirty="0"/>
              <a:t>&gt;&gt;1)) break;//</a:t>
            </a:r>
            <a:r>
              <a:rPr lang="zh-CN" altLang="en-US" sz="1800" dirty="0"/>
              <a:t>过直径中点无需再移</a:t>
            </a:r>
          </a:p>
          <a:p>
            <a:pPr marL="0" indent="0">
              <a:buNone/>
            </a:pPr>
            <a:r>
              <a:rPr lang="zh-CN" altLang="en-US" sz="1800" dirty="0"/>
              <a:t>        </a:t>
            </a:r>
            <a:r>
              <a:rPr lang="en-US" altLang="zh-CN" sz="1800" dirty="0"/>
              <a:t>long </a:t>
            </a:r>
            <a:r>
              <a:rPr lang="en-US" altLang="zh-CN" sz="1800" dirty="0" err="1"/>
              <a:t>long</a:t>
            </a:r>
            <a:r>
              <a:rPr lang="en-US" altLang="zh-CN" sz="1800" dirty="0"/>
              <a:t> </a:t>
            </a:r>
            <a:r>
              <a:rPr lang="en-US" altLang="zh-CN" sz="1800" dirty="0" err="1"/>
              <a:t>int</a:t>
            </a:r>
            <a:r>
              <a:rPr lang="en-US" altLang="zh-CN" sz="1800" dirty="0"/>
              <a:t> far=0</a:t>
            </a:r>
            <a:r>
              <a:rPr lang="en-US" altLang="zh-CN" sz="1800" dirty="0" smtClean="0"/>
              <a:t>;        </a:t>
            </a:r>
            <a:r>
              <a:rPr lang="en-US" altLang="zh-CN" sz="1800" dirty="0" err="1"/>
              <a:t>dfs_check</a:t>
            </a:r>
            <a:r>
              <a:rPr lang="en-US" altLang="zh-CN" sz="1800" dirty="0"/>
              <a:t>(v,0,0,far);</a:t>
            </a:r>
          </a:p>
          <a:p>
            <a:pPr marL="0" indent="0">
              <a:buNone/>
            </a:pPr>
            <a:r>
              <a:rPr lang="en-US" altLang="zh-CN" sz="1800" dirty="0"/>
              <a:t>        if (dis[v]+far==</a:t>
            </a:r>
            <a:r>
              <a:rPr lang="en-US" altLang="zh-CN" sz="1800" dirty="0" err="1"/>
              <a:t>Ans</a:t>
            </a:r>
            <a:r>
              <a:rPr lang="en-US" altLang="zh-CN" sz="1800" dirty="0"/>
              <a:t>) L=</a:t>
            </a:r>
            <a:r>
              <a:rPr lang="en-US" altLang="zh-CN" sz="1800" dirty="0" err="1"/>
              <a:t>i</a:t>
            </a:r>
            <a:r>
              <a:rPr lang="en-US" altLang="zh-CN" sz="1800" dirty="0"/>
              <a:t>;</a:t>
            </a:r>
          </a:p>
          <a:p>
            <a:pPr marL="0" indent="0">
              <a:buNone/>
            </a:pPr>
            <a:r>
              <a:rPr lang="en-US" altLang="zh-CN" sz="1800" dirty="0"/>
              <a:t>    </a:t>
            </a:r>
            <a:r>
              <a:rPr lang="en-US" altLang="zh-CN" sz="1800" dirty="0" smtClean="0"/>
              <a:t>} </a:t>
            </a:r>
            <a:r>
              <a:rPr lang="en-US" altLang="zh-CN" sz="1800" dirty="0"/>
              <a:t>//</a:t>
            </a:r>
            <a:r>
              <a:rPr lang="zh-CN" altLang="en-US" sz="1800" dirty="0"/>
              <a:t>判断最远距离是否等于直径长度</a:t>
            </a:r>
            <a:r>
              <a:rPr lang="en-US" altLang="zh-CN" sz="1800" dirty="0"/>
              <a:t>-</a:t>
            </a:r>
            <a:r>
              <a:rPr lang="zh-CN" altLang="en-US" sz="1800" dirty="0"/>
              <a:t>到</a:t>
            </a:r>
            <a:r>
              <a:rPr lang="en-US" altLang="zh-CN" sz="1800" dirty="0"/>
              <a:t>Start</a:t>
            </a:r>
            <a:r>
              <a:rPr lang="zh-CN" altLang="en-US" sz="1800" dirty="0"/>
              <a:t>的距离，相等可能为右端点，</a:t>
            </a:r>
            <a:r>
              <a:rPr lang="en-US" altLang="zh-CN" sz="1800" dirty="0"/>
              <a:t>L</a:t>
            </a:r>
            <a:r>
              <a:rPr lang="zh-CN" altLang="en-US" sz="1800" dirty="0"/>
              <a:t>右移</a:t>
            </a:r>
          </a:p>
          <a:p>
            <a:pPr marL="0" indent="0">
              <a:buNone/>
            </a:pPr>
            <a:r>
              <a:rPr lang="zh-CN" altLang="en-US" sz="1800" dirty="0"/>
              <a:t>    </a:t>
            </a:r>
            <a:r>
              <a:rPr lang="en-US" altLang="zh-CN" sz="1800" dirty="0"/>
              <a:t>for (</a:t>
            </a:r>
            <a:r>
              <a:rPr lang="en-US" altLang="zh-CN" sz="1800" dirty="0" err="1"/>
              <a:t>int</a:t>
            </a:r>
            <a:r>
              <a:rPr lang="en-US" altLang="zh-CN" sz="1800" dirty="0"/>
              <a:t> </a:t>
            </a:r>
            <a:r>
              <a:rPr lang="en-US" altLang="zh-CN" sz="1800" dirty="0" err="1"/>
              <a:t>i</a:t>
            </a:r>
            <a:r>
              <a:rPr lang="en-US" altLang="zh-CN" sz="1800" dirty="0"/>
              <a:t>=cnt-1;i;i--){</a:t>
            </a:r>
          </a:p>
          <a:p>
            <a:pPr marL="0" indent="0">
              <a:buNone/>
            </a:pPr>
            <a:r>
              <a:rPr lang="en-US" altLang="zh-CN" sz="1800" dirty="0"/>
              <a:t>        </a:t>
            </a:r>
            <a:r>
              <a:rPr lang="en-US" altLang="zh-CN" sz="1800" dirty="0" err="1"/>
              <a:t>int</a:t>
            </a:r>
            <a:r>
              <a:rPr lang="en-US" altLang="zh-CN" sz="1800" dirty="0"/>
              <a:t> v=</a:t>
            </a:r>
            <a:r>
              <a:rPr lang="en-US" altLang="zh-CN" sz="1800" dirty="0" err="1"/>
              <a:t>rnk</a:t>
            </a:r>
            <a:r>
              <a:rPr lang="en-US" altLang="zh-CN" sz="1800" dirty="0"/>
              <a:t>[</a:t>
            </a:r>
            <a:r>
              <a:rPr lang="en-US" altLang="zh-CN" sz="1800" dirty="0" err="1"/>
              <a:t>i</a:t>
            </a:r>
            <a:r>
              <a:rPr lang="en-US" altLang="zh-CN" sz="1800" dirty="0" smtClean="0"/>
              <a:t>];        </a:t>
            </a:r>
            <a:r>
              <a:rPr lang="en-US" altLang="zh-CN" sz="1800" dirty="0"/>
              <a:t>if (dis[v]&gt;(</a:t>
            </a:r>
            <a:r>
              <a:rPr lang="en-US" altLang="zh-CN" sz="1800" dirty="0" err="1"/>
              <a:t>Ans</a:t>
            </a:r>
            <a:r>
              <a:rPr lang="en-US" altLang="zh-CN" sz="1800" dirty="0"/>
              <a:t>&gt;&gt;1)) break;</a:t>
            </a:r>
          </a:p>
          <a:p>
            <a:pPr marL="0" indent="0">
              <a:buNone/>
            </a:pPr>
            <a:r>
              <a:rPr lang="en-US" altLang="zh-CN" sz="1800" dirty="0"/>
              <a:t>        long </a:t>
            </a:r>
            <a:r>
              <a:rPr lang="en-US" altLang="zh-CN" sz="1800" dirty="0" err="1"/>
              <a:t>long</a:t>
            </a:r>
            <a:r>
              <a:rPr lang="en-US" altLang="zh-CN" sz="1800" dirty="0"/>
              <a:t> </a:t>
            </a:r>
            <a:r>
              <a:rPr lang="en-US" altLang="zh-CN" sz="1800" dirty="0" err="1"/>
              <a:t>int</a:t>
            </a:r>
            <a:r>
              <a:rPr lang="en-US" altLang="zh-CN" sz="1800" dirty="0"/>
              <a:t> far=0</a:t>
            </a:r>
            <a:r>
              <a:rPr lang="en-US" altLang="zh-CN" sz="1800" dirty="0" smtClean="0"/>
              <a:t>;        </a:t>
            </a:r>
            <a:r>
              <a:rPr lang="en-US" altLang="zh-CN" sz="1800" dirty="0" err="1"/>
              <a:t>dfs_check</a:t>
            </a:r>
            <a:r>
              <a:rPr lang="en-US" altLang="zh-CN" sz="1800" dirty="0"/>
              <a:t>(v,0,0,far);</a:t>
            </a:r>
          </a:p>
          <a:p>
            <a:pPr marL="0" indent="0">
              <a:buNone/>
            </a:pPr>
            <a:r>
              <a:rPr lang="en-US" altLang="zh-CN" sz="1800" dirty="0"/>
              <a:t>        if (dis[v]==far) R=</a:t>
            </a:r>
            <a:r>
              <a:rPr lang="en-US" altLang="zh-CN" sz="1800" dirty="0" err="1"/>
              <a:t>i</a:t>
            </a:r>
            <a:r>
              <a:rPr lang="en-US" altLang="zh-CN" sz="1800" dirty="0"/>
              <a:t>;</a:t>
            </a:r>
          </a:p>
          <a:p>
            <a:pPr marL="0" indent="0">
              <a:buNone/>
            </a:pPr>
            <a:r>
              <a:rPr lang="en-US" altLang="zh-CN" sz="1800" dirty="0"/>
              <a:t>    </a:t>
            </a:r>
            <a:r>
              <a:rPr lang="en-US" altLang="zh-CN" sz="1800" dirty="0" smtClean="0"/>
              <a:t>}</a:t>
            </a:r>
            <a:r>
              <a:rPr lang="en-US" altLang="zh-CN" sz="1800" dirty="0"/>
              <a:t> //</a:t>
            </a:r>
            <a:r>
              <a:rPr lang="zh-CN" altLang="en-US" sz="1800" dirty="0"/>
              <a:t>判断最远距离是否等于</a:t>
            </a:r>
            <a:r>
              <a:rPr lang="en-US" altLang="zh-CN" sz="1800" dirty="0"/>
              <a:t>Start</a:t>
            </a:r>
            <a:r>
              <a:rPr lang="zh-CN" altLang="en-US" sz="1800" dirty="0"/>
              <a:t>到该点距离，相等可能为左端点，</a:t>
            </a:r>
            <a:r>
              <a:rPr lang="en-US" altLang="zh-CN" sz="1800" dirty="0"/>
              <a:t>R</a:t>
            </a:r>
            <a:r>
              <a:rPr lang="zh-CN" altLang="en-US" sz="1800" dirty="0" smtClean="0"/>
              <a:t>左移</a:t>
            </a:r>
            <a:r>
              <a:rPr lang="en-US" altLang="zh-CN" sz="1800" dirty="0" smtClean="0"/>
              <a:t>     </a:t>
            </a:r>
          </a:p>
          <a:p>
            <a:pPr marL="0" indent="0">
              <a:buNone/>
            </a:pPr>
            <a:r>
              <a:rPr lang="en-US" altLang="zh-CN" sz="1800" dirty="0"/>
              <a:t> </a:t>
            </a:r>
            <a:r>
              <a:rPr lang="en-US" altLang="zh-CN" sz="1800" dirty="0" smtClean="0"/>
              <a:t>   return(R-L);</a:t>
            </a:r>
            <a:r>
              <a:rPr lang="en-US" altLang="zh-CN" sz="1800" dirty="0"/>
              <a:t> //</a:t>
            </a:r>
            <a:r>
              <a:rPr lang="zh-CN" altLang="en-US" sz="1800" dirty="0"/>
              <a:t>每个点最多访问</a:t>
            </a:r>
            <a:r>
              <a:rPr lang="en-US" altLang="zh-CN" sz="1800" dirty="0"/>
              <a:t>1</a:t>
            </a:r>
            <a:r>
              <a:rPr lang="zh-CN" altLang="en-US" sz="1800" dirty="0"/>
              <a:t>次，时间复杂度为</a:t>
            </a:r>
            <a:r>
              <a:rPr lang="en-US" altLang="zh-CN" sz="1800" dirty="0"/>
              <a:t>O(n);</a:t>
            </a:r>
            <a:endParaRPr lang="en-US" altLang="zh-CN" sz="1800" dirty="0" smtClean="0"/>
          </a:p>
          <a:p>
            <a:pPr marL="0" indent="0">
              <a:buNone/>
            </a:pPr>
            <a:r>
              <a:rPr lang="en-US" altLang="zh-CN" sz="1800" dirty="0" smtClean="0"/>
              <a:t>}</a:t>
            </a:r>
            <a:r>
              <a:rPr lang="en-US" altLang="zh-CN" sz="1800" dirty="0"/>
              <a:t> </a:t>
            </a:r>
            <a:endParaRPr lang="zh-CN" altLang="en-US" sz="1800" dirty="0"/>
          </a:p>
        </p:txBody>
      </p:sp>
    </p:spTree>
    <p:extLst>
      <p:ext uri="{BB962C8B-B14F-4D97-AF65-F5344CB8AC3E}">
        <p14:creationId xmlns:p14="http://schemas.microsoft.com/office/powerpoint/2010/main" val="364468670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方法二：</a:t>
            </a:r>
            <a:r>
              <a:rPr lang="en-US" altLang="zh-CN" dirty="0" smtClean="0"/>
              <a:t>LCA</a:t>
            </a:r>
            <a:endParaRPr lang="zh-CN" altLang="en-US" dirty="0"/>
          </a:p>
        </p:txBody>
      </p:sp>
      <p:sp>
        <p:nvSpPr>
          <p:cNvPr id="3" name="内容占位符 2"/>
          <p:cNvSpPr>
            <a:spLocks noGrp="1"/>
          </p:cNvSpPr>
          <p:nvPr>
            <p:ph idx="1"/>
          </p:nvPr>
        </p:nvSpPr>
        <p:spPr>
          <a:xfrm>
            <a:off x="609600" y="1196752"/>
            <a:ext cx="8008785" cy="5347483"/>
          </a:xfrm>
        </p:spPr>
        <p:txBody>
          <a:bodyPr/>
          <a:lstStyle/>
          <a:p>
            <a:r>
              <a:rPr lang="zh-CN" altLang="en-US" sz="2400" dirty="0" smtClean="0"/>
              <a:t>直径的公共边是各直径在重合路径同侧的端点的</a:t>
            </a:r>
            <a:r>
              <a:rPr lang="en-US" altLang="zh-CN" sz="2400" dirty="0" smtClean="0"/>
              <a:t>LCA</a:t>
            </a:r>
          </a:p>
          <a:p>
            <a:r>
              <a:rPr lang="zh-CN" altLang="en-US" sz="2400" dirty="0" smtClean="0"/>
              <a:t>例子就是左图</a:t>
            </a:r>
            <a:r>
              <a:rPr lang="zh-CN" altLang="en-US" sz="2400" dirty="0"/>
              <a:t>中，第一条路径是</a:t>
            </a:r>
            <a:r>
              <a:rPr lang="en-US" altLang="zh-CN" sz="2400" dirty="0" smtClean="0"/>
              <a:t>3-2,</a:t>
            </a:r>
            <a:r>
              <a:rPr lang="zh-CN" altLang="en-US" sz="2400" dirty="0"/>
              <a:t>第二条路径是</a:t>
            </a:r>
            <a:r>
              <a:rPr lang="en-US" altLang="zh-CN" sz="2400" dirty="0"/>
              <a:t>3 </a:t>
            </a:r>
            <a:r>
              <a:rPr lang="en-US" altLang="zh-CN" sz="2400" dirty="0" smtClean="0"/>
              <a:t>– 6,</a:t>
            </a:r>
            <a:r>
              <a:rPr lang="zh-CN" altLang="en-US" sz="2400" dirty="0"/>
              <a:t>重合路径是</a:t>
            </a:r>
            <a:r>
              <a:rPr lang="en-US" altLang="zh-CN" sz="2400" dirty="0" smtClean="0"/>
              <a:t>3</a:t>
            </a:r>
            <a:r>
              <a:rPr lang="en-US" altLang="zh-CN" sz="2400" dirty="0" smtClean="0">
                <a:sym typeface="Wingdings" panose="05000000000000000000" pitchFamily="2" charset="2"/>
              </a:rPr>
              <a:t>1</a:t>
            </a:r>
            <a:r>
              <a:rPr lang="en-US" altLang="zh-CN" sz="2400" dirty="0" smtClean="0"/>
              <a:t>4</a:t>
            </a:r>
            <a:r>
              <a:rPr lang="zh-CN" altLang="en-US" sz="2400" dirty="0" smtClean="0"/>
              <a:t>。 </a:t>
            </a:r>
            <a:r>
              <a:rPr lang="zh-CN" altLang="en-US" sz="2400" dirty="0"/>
              <a:t>两条直径的</a:t>
            </a:r>
            <a:r>
              <a:rPr lang="zh-CN" altLang="en-US" sz="2400" dirty="0" smtClean="0"/>
              <a:t>端点</a:t>
            </a:r>
            <a:r>
              <a:rPr lang="en-US" altLang="zh-CN" sz="2400" dirty="0" smtClean="0"/>
              <a:t>6</a:t>
            </a:r>
            <a:r>
              <a:rPr lang="zh-CN" altLang="en-US" sz="2400" dirty="0" smtClean="0"/>
              <a:t>和</a:t>
            </a:r>
            <a:r>
              <a:rPr lang="en-US" altLang="zh-CN" sz="2400" dirty="0" smtClean="0"/>
              <a:t>2</a:t>
            </a:r>
            <a:r>
              <a:rPr lang="zh-CN" altLang="en-US" sz="2400" dirty="0"/>
              <a:t>在重合</a:t>
            </a:r>
            <a:r>
              <a:rPr lang="zh-CN" altLang="en-US" sz="2400" dirty="0" smtClean="0"/>
              <a:t>路径的</a:t>
            </a:r>
            <a:r>
              <a:rPr lang="zh-CN" altLang="en-US" sz="2400" dirty="0"/>
              <a:t>同侧。我们只需要求</a:t>
            </a:r>
            <a:r>
              <a:rPr lang="zh-CN" altLang="en-US" sz="2400" dirty="0" smtClean="0"/>
              <a:t>端点</a:t>
            </a:r>
            <a:r>
              <a:rPr lang="en-US" altLang="zh-CN" sz="2400" dirty="0" smtClean="0"/>
              <a:t>6</a:t>
            </a:r>
            <a:r>
              <a:rPr lang="zh-CN" altLang="en-US" sz="2400" dirty="0"/>
              <a:t>和</a:t>
            </a:r>
            <a:r>
              <a:rPr lang="en-US" altLang="zh-CN" sz="2400" dirty="0" smtClean="0"/>
              <a:t>2</a:t>
            </a:r>
            <a:r>
              <a:rPr lang="zh-CN" altLang="en-US" sz="2400" dirty="0" smtClean="0"/>
              <a:t>的</a:t>
            </a:r>
            <a:r>
              <a:rPr lang="en-US" altLang="zh-CN" sz="2400" dirty="0"/>
              <a:t>LCA</a:t>
            </a:r>
            <a:r>
              <a:rPr lang="zh-CN" altLang="en-US" sz="2400" dirty="0"/>
              <a:t>即点</a:t>
            </a:r>
            <a:r>
              <a:rPr lang="en-US" altLang="zh-CN" sz="2400" dirty="0" smtClean="0"/>
              <a:t>4</a:t>
            </a:r>
            <a:r>
              <a:rPr lang="zh-CN" altLang="en-US" sz="2400" dirty="0" smtClean="0"/>
              <a:t>就是</a:t>
            </a:r>
            <a:r>
              <a:rPr lang="zh-CN" altLang="en-US" sz="2400" dirty="0"/>
              <a:t>重合路径的一个端点</a:t>
            </a:r>
            <a:r>
              <a:rPr lang="zh-CN" altLang="en-US" sz="2400" dirty="0" smtClean="0"/>
              <a:t>。</a:t>
            </a:r>
            <a:endParaRPr lang="zh-CN" altLang="en-US" sz="2400" dirty="0"/>
          </a:p>
          <a:p>
            <a:r>
              <a:rPr lang="zh-CN" altLang="en-US" sz="2400" dirty="0"/>
              <a:t>同理，求出另一个端点即可</a:t>
            </a:r>
            <a:r>
              <a:rPr lang="zh-CN" altLang="en-US" sz="2400" dirty="0" smtClean="0"/>
              <a:t>。</a:t>
            </a:r>
            <a:endParaRPr lang="zh-CN" altLang="en-US" sz="2400" dirty="0"/>
          </a:p>
          <a:p>
            <a:r>
              <a:rPr lang="zh-CN" altLang="en-US" sz="2400" dirty="0"/>
              <a:t>特殊地，对于一个点的</a:t>
            </a:r>
            <a:r>
              <a:rPr lang="en-US" altLang="zh-CN" sz="2400" dirty="0"/>
              <a:t>LCA</a:t>
            </a:r>
            <a:r>
              <a:rPr lang="zh-CN" altLang="en-US" sz="2400" dirty="0"/>
              <a:t>就是它本身</a:t>
            </a:r>
            <a:r>
              <a:rPr lang="zh-CN" altLang="en-US" sz="2400" dirty="0" smtClean="0"/>
              <a:t>。</a:t>
            </a:r>
            <a:endParaRPr lang="zh-CN" altLang="en-US" sz="2400" dirty="0"/>
          </a:p>
        </p:txBody>
      </p:sp>
      <p:sp>
        <p:nvSpPr>
          <p:cNvPr id="6" name="椭圆 5"/>
          <p:cNvSpPr/>
          <p:nvPr/>
        </p:nvSpPr>
        <p:spPr>
          <a:xfrm>
            <a:off x="8718206" y="2456330"/>
            <a:ext cx="403412" cy="40341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smtClean="0"/>
              <a:t>3</a:t>
            </a:r>
            <a:endParaRPr lang="zh-CN" altLang="en-US" dirty="0"/>
          </a:p>
        </p:txBody>
      </p:sp>
      <p:sp>
        <p:nvSpPr>
          <p:cNvPr id="7" name="椭圆 6"/>
          <p:cNvSpPr/>
          <p:nvPr/>
        </p:nvSpPr>
        <p:spPr>
          <a:xfrm>
            <a:off x="9592265" y="1703296"/>
            <a:ext cx="403412" cy="40341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smtClean="0"/>
              <a:t>1</a:t>
            </a:r>
            <a:endParaRPr lang="zh-CN" altLang="en-US" dirty="0"/>
          </a:p>
        </p:txBody>
      </p:sp>
      <p:sp>
        <p:nvSpPr>
          <p:cNvPr id="8" name="椭圆 7"/>
          <p:cNvSpPr/>
          <p:nvPr/>
        </p:nvSpPr>
        <p:spPr>
          <a:xfrm>
            <a:off x="10439428" y="2456330"/>
            <a:ext cx="403412" cy="40341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smtClean="0"/>
              <a:t>4</a:t>
            </a:r>
            <a:endParaRPr lang="zh-CN" altLang="en-US" dirty="0"/>
          </a:p>
        </p:txBody>
      </p:sp>
      <p:sp>
        <p:nvSpPr>
          <p:cNvPr id="9" name="椭圆 8"/>
          <p:cNvSpPr/>
          <p:nvPr/>
        </p:nvSpPr>
        <p:spPr>
          <a:xfrm>
            <a:off x="11354280" y="3367198"/>
            <a:ext cx="403412" cy="40341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smtClean="0"/>
              <a:t>6</a:t>
            </a:r>
            <a:endParaRPr lang="zh-CN" altLang="en-US" dirty="0"/>
          </a:p>
        </p:txBody>
      </p:sp>
      <p:cxnSp>
        <p:nvCxnSpPr>
          <p:cNvPr id="10" name="直接箭头连接符 9"/>
          <p:cNvCxnSpPr>
            <a:stCxn id="6" idx="7"/>
            <a:endCxn id="7" idx="3"/>
          </p:cNvCxnSpPr>
          <p:nvPr/>
        </p:nvCxnSpPr>
        <p:spPr>
          <a:xfrm flipV="1">
            <a:off x="9062540" y="2047630"/>
            <a:ext cx="588803" cy="467778"/>
          </a:xfrm>
          <a:prstGeom prst="straightConnector1">
            <a:avLst/>
          </a:prstGeom>
          <a:ln w="57150">
            <a:solidFill>
              <a:srgbClr val="7030A0"/>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1" name="直接箭头连接符 10"/>
          <p:cNvCxnSpPr>
            <a:stCxn id="7" idx="5"/>
            <a:endCxn id="8" idx="1"/>
          </p:cNvCxnSpPr>
          <p:nvPr/>
        </p:nvCxnSpPr>
        <p:spPr>
          <a:xfrm>
            <a:off x="9936599" y="2047630"/>
            <a:ext cx="561907" cy="467778"/>
          </a:xfrm>
          <a:prstGeom prst="straightConnector1">
            <a:avLst/>
          </a:prstGeom>
          <a:ln w="57150">
            <a:solidFill>
              <a:srgbClr val="7030A0"/>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2" name="直接箭头连接符 11"/>
          <p:cNvCxnSpPr>
            <a:stCxn id="8" idx="5"/>
            <a:endCxn id="9" idx="1"/>
          </p:cNvCxnSpPr>
          <p:nvPr/>
        </p:nvCxnSpPr>
        <p:spPr>
          <a:xfrm>
            <a:off x="10783762" y="2800664"/>
            <a:ext cx="629596" cy="625612"/>
          </a:xfrm>
          <a:prstGeom prst="straightConnector1">
            <a:avLst/>
          </a:prstGeom>
          <a:ln w="57150">
            <a:solidFill>
              <a:schemeClr val="accent4">
                <a:lumMod val="60000"/>
                <a:lumOff val="40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13" name="文本框 12"/>
          <p:cNvSpPr txBox="1"/>
          <p:nvPr/>
        </p:nvSpPr>
        <p:spPr>
          <a:xfrm>
            <a:off x="8726767" y="2010788"/>
            <a:ext cx="806825" cy="369332"/>
          </a:xfrm>
          <a:prstGeom prst="rect">
            <a:avLst/>
          </a:prstGeom>
          <a:noFill/>
        </p:spPr>
        <p:txBody>
          <a:bodyPr wrap="square" rtlCol="0">
            <a:spAutoFit/>
          </a:bodyPr>
          <a:lstStyle/>
          <a:p>
            <a:r>
              <a:rPr lang="en-US" altLang="zh-CN" dirty="0" smtClean="0"/>
              <a:t>1000</a:t>
            </a:r>
            <a:endParaRPr lang="zh-CN" altLang="en-US" dirty="0"/>
          </a:p>
        </p:txBody>
      </p:sp>
      <p:sp>
        <p:nvSpPr>
          <p:cNvPr id="14" name="文本框 13"/>
          <p:cNvSpPr txBox="1"/>
          <p:nvPr/>
        </p:nvSpPr>
        <p:spPr>
          <a:xfrm>
            <a:off x="10118940" y="1885292"/>
            <a:ext cx="463925" cy="369332"/>
          </a:xfrm>
          <a:prstGeom prst="rect">
            <a:avLst/>
          </a:prstGeom>
          <a:noFill/>
        </p:spPr>
        <p:txBody>
          <a:bodyPr wrap="square" rtlCol="0">
            <a:spAutoFit/>
          </a:bodyPr>
          <a:lstStyle/>
          <a:p>
            <a:r>
              <a:rPr lang="en-US" altLang="zh-CN" dirty="0" smtClean="0"/>
              <a:t>10</a:t>
            </a:r>
            <a:endParaRPr lang="zh-CN" altLang="en-US" dirty="0"/>
          </a:p>
        </p:txBody>
      </p:sp>
      <p:sp>
        <p:nvSpPr>
          <p:cNvPr id="15" name="文本框 14"/>
          <p:cNvSpPr txBox="1"/>
          <p:nvPr/>
        </p:nvSpPr>
        <p:spPr>
          <a:xfrm>
            <a:off x="9709214" y="2656456"/>
            <a:ext cx="721654" cy="369332"/>
          </a:xfrm>
          <a:prstGeom prst="rect">
            <a:avLst/>
          </a:prstGeom>
          <a:noFill/>
        </p:spPr>
        <p:txBody>
          <a:bodyPr wrap="square" rtlCol="0">
            <a:spAutoFit/>
          </a:bodyPr>
          <a:lstStyle/>
          <a:p>
            <a:r>
              <a:rPr lang="en-US" altLang="zh-CN" dirty="0" smtClean="0"/>
              <a:t>100</a:t>
            </a:r>
            <a:endParaRPr lang="zh-CN" altLang="en-US" dirty="0"/>
          </a:p>
        </p:txBody>
      </p:sp>
      <p:sp>
        <p:nvSpPr>
          <p:cNvPr id="16" name="椭圆 15"/>
          <p:cNvSpPr/>
          <p:nvPr/>
        </p:nvSpPr>
        <p:spPr>
          <a:xfrm>
            <a:off x="9533592" y="3175550"/>
            <a:ext cx="403412" cy="40341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smtClean="0"/>
              <a:t>2</a:t>
            </a:r>
            <a:endParaRPr lang="zh-CN" altLang="en-US" dirty="0"/>
          </a:p>
        </p:txBody>
      </p:sp>
      <p:cxnSp>
        <p:nvCxnSpPr>
          <p:cNvPr id="17" name="直接箭头连接符 16"/>
          <p:cNvCxnSpPr>
            <a:stCxn id="16" idx="7"/>
            <a:endCxn id="8" idx="3"/>
          </p:cNvCxnSpPr>
          <p:nvPr/>
        </p:nvCxnSpPr>
        <p:spPr>
          <a:xfrm flipV="1">
            <a:off x="9877926" y="2800664"/>
            <a:ext cx="620580" cy="433964"/>
          </a:xfrm>
          <a:prstGeom prst="straightConnector1">
            <a:avLst/>
          </a:prstGeom>
          <a:ln w="57150">
            <a:solidFill>
              <a:schemeClr val="accent4">
                <a:lumMod val="60000"/>
                <a:lumOff val="40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18" name="椭圆 17"/>
          <p:cNvSpPr/>
          <p:nvPr/>
        </p:nvSpPr>
        <p:spPr>
          <a:xfrm>
            <a:off x="10381159" y="3446240"/>
            <a:ext cx="403412" cy="40341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smtClean="0"/>
              <a:t>5</a:t>
            </a:r>
            <a:endParaRPr lang="zh-CN" altLang="en-US" dirty="0"/>
          </a:p>
        </p:txBody>
      </p:sp>
      <p:cxnSp>
        <p:nvCxnSpPr>
          <p:cNvPr id="19" name="直接箭头连接符 18"/>
          <p:cNvCxnSpPr>
            <a:stCxn id="18" idx="0"/>
            <a:endCxn id="8" idx="4"/>
          </p:cNvCxnSpPr>
          <p:nvPr/>
        </p:nvCxnSpPr>
        <p:spPr>
          <a:xfrm flipV="1">
            <a:off x="10582865" y="2859742"/>
            <a:ext cx="58269" cy="586498"/>
          </a:xfrm>
          <a:prstGeom prst="straightConnector1">
            <a:avLst/>
          </a:prstGeom>
          <a:ln w="5715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20" name="文本框 19"/>
          <p:cNvSpPr txBox="1"/>
          <p:nvPr/>
        </p:nvSpPr>
        <p:spPr>
          <a:xfrm>
            <a:off x="10199307" y="3033212"/>
            <a:ext cx="463925" cy="369332"/>
          </a:xfrm>
          <a:prstGeom prst="rect">
            <a:avLst/>
          </a:prstGeom>
          <a:noFill/>
        </p:spPr>
        <p:txBody>
          <a:bodyPr wrap="square" rtlCol="0">
            <a:spAutoFit/>
          </a:bodyPr>
          <a:lstStyle/>
          <a:p>
            <a:r>
              <a:rPr lang="en-US" altLang="zh-CN" dirty="0" smtClean="0"/>
              <a:t>50</a:t>
            </a:r>
            <a:endParaRPr lang="zh-CN" altLang="en-US" dirty="0"/>
          </a:p>
        </p:txBody>
      </p:sp>
      <p:sp>
        <p:nvSpPr>
          <p:cNvPr id="21" name="文本框 20"/>
          <p:cNvSpPr txBox="1"/>
          <p:nvPr/>
        </p:nvSpPr>
        <p:spPr>
          <a:xfrm>
            <a:off x="11044546" y="2776218"/>
            <a:ext cx="721654" cy="369332"/>
          </a:xfrm>
          <a:prstGeom prst="rect">
            <a:avLst/>
          </a:prstGeom>
          <a:noFill/>
        </p:spPr>
        <p:txBody>
          <a:bodyPr wrap="square" rtlCol="0">
            <a:spAutoFit/>
          </a:bodyPr>
          <a:lstStyle/>
          <a:p>
            <a:r>
              <a:rPr lang="en-US" altLang="zh-CN" dirty="0" smtClean="0"/>
              <a:t>100</a:t>
            </a:r>
            <a:endParaRPr lang="zh-CN" altLang="en-US" dirty="0"/>
          </a:p>
        </p:txBody>
      </p:sp>
      <p:sp>
        <p:nvSpPr>
          <p:cNvPr id="22" name="矩形 21"/>
          <p:cNvSpPr/>
          <p:nvPr/>
        </p:nvSpPr>
        <p:spPr>
          <a:xfrm>
            <a:off x="8718206" y="4303470"/>
            <a:ext cx="3160060" cy="923330"/>
          </a:xfrm>
          <a:prstGeom prst="rect">
            <a:avLst/>
          </a:prstGeom>
        </p:spPr>
        <p:txBody>
          <a:bodyPr wrap="square">
            <a:spAutoFit/>
          </a:bodyPr>
          <a:lstStyle/>
          <a:p>
            <a:r>
              <a:rPr lang="zh-CN" altLang="en-US" dirty="0"/>
              <a:t>直径共有两条，</a:t>
            </a:r>
            <a:r>
              <a:rPr lang="en-US" altLang="zh-CN" dirty="0"/>
              <a:t>3</a:t>
            </a:r>
            <a:r>
              <a:rPr lang="zh-CN" altLang="en-US" dirty="0"/>
              <a:t>到</a:t>
            </a:r>
            <a:r>
              <a:rPr lang="en-US" altLang="zh-CN" dirty="0"/>
              <a:t>2</a:t>
            </a:r>
            <a:r>
              <a:rPr lang="zh-CN" altLang="en-US" dirty="0"/>
              <a:t>的路径和</a:t>
            </a:r>
            <a:r>
              <a:rPr lang="en-US" altLang="zh-CN" dirty="0"/>
              <a:t>3</a:t>
            </a:r>
            <a:r>
              <a:rPr lang="zh-CN" altLang="en-US" dirty="0"/>
              <a:t>到</a:t>
            </a:r>
            <a:r>
              <a:rPr lang="en-US" altLang="zh-CN" dirty="0"/>
              <a:t>6</a:t>
            </a:r>
            <a:r>
              <a:rPr lang="zh-CN" altLang="en-US" dirty="0"/>
              <a:t>的路径。这两条直径都经过边</a:t>
            </a:r>
            <a:r>
              <a:rPr lang="en-US" altLang="zh-CN" dirty="0"/>
              <a:t>(3, 1)</a:t>
            </a:r>
            <a:r>
              <a:rPr lang="zh-CN" altLang="en-US" dirty="0"/>
              <a:t>和边</a:t>
            </a:r>
            <a:r>
              <a:rPr lang="en-US" altLang="zh-CN" dirty="0"/>
              <a:t>(1, 4)</a:t>
            </a:r>
            <a:r>
              <a:rPr lang="zh-CN" altLang="en-US" dirty="0"/>
              <a:t>。</a:t>
            </a:r>
          </a:p>
        </p:txBody>
      </p:sp>
    </p:spTree>
    <p:extLst>
      <p:ext uri="{BB962C8B-B14F-4D97-AF65-F5344CB8AC3E}">
        <p14:creationId xmlns:p14="http://schemas.microsoft.com/office/powerpoint/2010/main" val="339129025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怎么求树的直径</a:t>
            </a:r>
            <a:r>
              <a:rPr lang="en-US" altLang="zh-CN" dirty="0" smtClean="0"/>
              <a:t>_</a:t>
            </a:r>
            <a:r>
              <a:rPr lang="zh-CN" altLang="en-US" sz="2800" dirty="0" smtClean="0"/>
              <a:t>有负权边</a:t>
            </a:r>
            <a:endParaRPr lang="zh-CN" altLang="en-US" dirty="0"/>
          </a:p>
        </p:txBody>
      </p:sp>
      <p:sp>
        <p:nvSpPr>
          <p:cNvPr id="8" name="内容占位符 7"/>
          <p:cNvSpPr>
            <a:spLocks noGrp="1"/>
          </p:cNvSpPr>
          <p:nvPr>
            <p:ph idx="1"/>
          </p:nvPr>
        </p:nvSpPr>
        <p:spPr>
          <a:xfrm>
            <a:off x="431372" y="1165412"/>
            <a:ext cx="8900888" cy="1102659"/>
          </a:xfrm>
        </p:spPr>
        <p:txBody>
          <a:bodyPr/>
          <a:lstStyle/>
          <a:p>
            <a:r>
              <a:rPr lang="zh-CN" altLang="en-US" dirty="0" smtClean="0"/>
              <a:t>当树中有负权边时，则上述算法失效</a:t>
            </a:r>
            <a:endParaRPr lang="en-US" altLang="zh-CN" dirty="0" smtClean="0"/>
          </a:p>
        </p:txBody>
      </p:sp>
      <p:cxnSp>
        <p:nvCxnSpPr>
          <p:cNvPr id="4" name="直接连接符 3"/>
          <p:cNvCxnSpPr/>
          <p:nvPr/>
        </p:nvCxnSpPr>
        <p:spPr>
          <a:xfrm flipV="1">
            <a:off x="4554072" y="3693458"/>
            <a:ext cx="708211" cy="4523"/>
          </a:xfrm>
          <a:prstGeom prst="line">
            <a:avLst/>
          </a:prstGeom>
          <a:ln w="762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 name="直接连接符 4"/>
          <p:cNvCxnSpPr/>
          <p:nvPr/>
        </p:nvCxnSpPr>
        <p:spPr>
          <a:xfrm flipH="1" flipV="1">
            <a:off x="3747248" y="2649110"/>
            <a:ext cx="806824" cy="1048871"/>
          </a:xfrm>
          <a:prstGeom prst="line">
            <a:avLst/>
          </a:prstGeom>
          <a:ln w="5715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6" name="直接连接符 5"/>
          <p:cNvCxnSpPr/>
          <p:nvPr/>
        </p:nvCxnSpPr>
        <p:spPr>
          <a:xfrm rot="16200000" flipH="1" flipV="1">
            <a:off x="3626224" y="3576957"/>
            <a:ext cx="806824" cy="1048871"/>
          </a:xfrm>
          <a:prstGeom prst="line">
            <a:avLst/>
          </a:prstGeom>
          <a:ln w="5715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7" name="直接连接符 6"/>
          <p:cNvCxnSpPr/>
          <p:nvPr/>
        </p:nvCxnSpPr>
        <p:spPr>
          <a:xfrm flipH="1">
            <a:off x="3352802" y="3693458"/>
            <a:ext cx="721660" cy="0"/>
          </a:xfrm>
          <a:prstGeom prst="line">
            <a:avLst/>
          </a:prstGeom>
          <a:ln w="5715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9" name="直接连接符 8"/>
          <p:cNvCxnSpPr/>
          <p:nvPr/>
        </p:nvCxnSpPr>
        <p:spPr>
          <a:xfrm flipH="1" flipV="1">
            <a:off x="3496235" y="3173543"/>
            <a:ext cx="578227" cy="524439"/>
          </a:xfrm>
          <a:prstGeom prst="line">
            <a:avLst/>
          </a:prstGeom>
          <a:ln w="5715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10" name="直接连接符 9"/>
          <p:cNvCxnSpPr/>
          <p:nvPr/>
        </p:nvCxnSpPr>
        <p:spPr>
          <a:xfrm flipH="1">
            <a:off x="4074463" y="3693458"/>
            <a:ext cx="479609" cy="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11" name="直接连接符 10"/>
          <p:cNvCxnSpPr/>
          <p:nvPr/>
        </p:nvCxnSpPr>
        <p:spPr>
          <a:xfrm rot="16200000" flipH="1" flipV="1">
            <a:off x="5383308" y="2765611"/>
            <a:ext cx="806824" cy="1048871"/>
          </a:xfrm>
          <a:prstGeom prst="line">
            <a:avLst/>
          </a:prstGeom>
          <a:ln w="5715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12" name="直接连接符 11"/>
          <p:cNvCxnSpPr/>
          <p:nvPr/>
        </p:nvCxnSpPr>
        <p:spPr>
          <a:xfrm rot="10800000" flipH="1" flipV="1">
            <a:off x="5262284" y="3693458"/>
            <a:ext cx="806824" cy="1048871"/>
          </a:xfrm>
          <a:prstGeom prst="line">
            <a:avLst/>
          </a:prstGeom>
          <a:ln w="5715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13" name="直接连接符 12"/>
          <p:cNvCxnSpPr/>
          <p:nvPr/>
        </p:nvCxnSpPr>
        <p:spPr>
          <a:xfrm flipH="1" flipV="1">
            <a:off x="5719485" y="3693458"/>
            <a:ext cx="721660" cy="0"/>
          </a:xfrm>
          <a:prstGeom prst="line">
            <a:avLst/>
          </a:prstGeom>
          <a:ln w="5715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14" name="直接连接符 13"/>
          <p:cNvCxnSpPr/>
          <p:nvPr/>
        </p:nvCxnSpPr>
        <p:spPr>
          <a:xfrm flipH="1" flipV="1">
            <a:off x="5741893" y="3697982"/>
            <a:ext cx="569263" cy="403410"/>
          </a:xfrm>
          <a:prstGeom prst="line">
            <a:avLst/>
          </a:prstGeom>
          <a:ln w="5715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15" name="直接连接符 14"/>
          <p:cNvCxnSpPr/>
          <p:nvPr/>
        </p:nvCxnSpPr>
        <p:spPr>
          <a:xfrm flipH="1">
            <a:off x="5262283" y="3693458"/>
            <a:ext cx="479609" cy="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sp>
        <p:nvSpPr>
          <p:cNvPr id="16" name="文本框 15"/>
          <p:cNvSpPr txBox="1"/>
          <p:nvPr/>
        </p:nvSpPr>
        <p:spPr>
          <a:xfrm>
            <a:off x="6279761" y="2626236"/>
            <a:ext cx="856145" cy="369332"/>
          </a:xfrm>
          <a:prstGeom prst="rect">
            <a:avLst/>
          </a:prstGeom>
          <a:noFill/>
        </p:spPr>
        <p:txBody>
          <a:bodyPr wrap="square" rtlCol="0">
            <a:spAutoFit/>
          </a:bodyPr>
          <a:lstStyle/>
          <a:p>
            <a:r>
              <a:rPr lang="en-US" altLang="zh-CN" dirty="0" smtClean="0"/>
              <a:t>Start3</a:t>
            </a:r>
            <a:endParaRPr lang="zh-CN" altLang="en-US" dirty="0"/>
          </a:p>
        </p:txBody>
      </p:sp>
      <p:sp>
        <p:nvSpPr>
          <p:cNvPr id="17" name="椭圆 16"/>
          <p:cNvSpPr/>
          <p:nvPr/>
        </p:nvSpPr>
        <p:spPr>
          <a:xfrm>
            <a:off x="3294527" y="3648637"/>
            <a:ext cx="71716" cy="7171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椭圆 17"/>
          <p:cNvSpPr/>
          <p:nvPr/>
        </p:nvSpPr>
        <p:spPr>
          <a:xfrm>
            <a:off x="6441145" y="3657600"/>
            <a:ext cx="71716" cy="7171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文本框 18"/>
          <p:cNvSpPr txBox="1"/>
          <p:nvPr/>
        </p:nvSpPr>
        <p:spPr>
          <a:xfrm>
            <a:off x="2821647" y="3710497"/>
            <a:ext cx="708211" cy="369332"/>
          </a:xfrm>
          <a:prstGeom prst="rect">
            <a:avLst/>
          </a:prstGeom>
          <a:noFill/>
        </p:spPr>
        <p:txBody>
          <a:bodyPr wrap="square" rtlCol="0">
            <a:spAutoFit/>
          </a:bodyPr>
          <a:lstStyle/>
          <a:p>
            <a:r>
              <a:rPr lang="en-US" altLang="zh-CN" dirty="0" smtClean="0"/>
              <a:t>End1</a:t>
            </a:r>
            <a:endParaRPr lang="zh-CN" altLang="en-US" dirty="0"/>
          </a:p>
        </p:txBody>
      </p:sp>
      <p:sp>
        <p:nvSpPr>
          <p:cNvPr id="27" name="文本框 26"/>
          <p:cNvSpPr txBox="1"/>
          <p:nvPr/>
        </p:nvSpPr>
        <p:spPr>
          <a:xfrm>
            <a:off x="4482340" y="3819850"/>
            <a:ext cx="336188" cy="369332"/>
          </a:xfrm>
          <a:prstGeom prst="rect">
            <a:avLst/>
          </a:prstGeom>
          <a:noFill/>
        </p:spPr>
        <p:txBody>
          <a:bodyPr wrap="square" rtlCol="0">
            <a:spAutoFit/>
          </a:bodyPr>
          <a:lstStyle/>
          <a:p>
            <a:r>
              <a:rPr lang="en-US" altLang="zh-CN" dirty="0" smtClean="0"/>
              <a:t>L</a:t>
            </a:r>
            <a:endParaRPr lang="zh-CN" altLang="en-US" dirty="0"/>
          </a:p>
        </p:txBody>
      </p:sp>
      <p:sp>
        <p:nvSpPr>
          <p:cNvPr id="28" name="文本框 27"/>
          <p:cNvSpPr txBox="1"/>
          <p:nvPr/>
        </p:nvSpPr>
        <p:spPr>
          <a:xfrm>
            <a:off x="5089710" y="3878124"/>
            <a:ext cx="336188" cy="369332"/>
          </a:xfrm>
          <a:prstGeom prst="rect">
            <a:avLst/>
          </a:prstGeom>
          <a:noFill/>
        </p:spPr>
        <p:txBody>
          <a:bodyPr wrap="square" rtlCol="0">
            <a:spAutoFit/>
          </a:bodyPr>
          <a:lstStyle/>
          <a:p>
            <a:r>
              <a:rPr lang="en-US" altLang="zh-CN" dirty="0" smtClean="0"/>
              <a:t>R</a:t>
            </a:r>
            <a:endParaRPr lang="zh-CN" altLang="en-US" dirty="0"/>
          </a:p>
        </p:txBody>
      </p:sp>
      <p:sp>
        <p:nvSpPr>
          <p:cNvPr id="30" name="文本框 29"/>
          <p:cNvSpPr txBox="1"/>
          <p:nvPr/>
        </p:nvSpPr>
        <p:spPr>
          <a:xfrm>
            <a:off x="4569754" y="3333090"/>
            <a:ext cx="770968" cy="369332"/>
          </a:xfrm>
          <a:prstGeom prst="rect">
            <a:avLst/>
          </a:prstGeom>
          <a:noFill/>
        </p:spPr>
        <p:txBody>
          <a:bodyPr wrap="square" rtlCol="0">
            <a:spAutoFit/>
          </a:bodyPr>
          <a:lstStyle/>
          <a:p>
            <a:r>
              <a:rPr lang="en-US" altLang="zh-CN" dirty="0" smtClean="0"/>
              <a:t>-100</a:t>
            </a:r>
            <a:endParaRPr lang="zh-CN" altLang="en-US" dirty="0"/>
          </a:p>
        </p:txBody>
      </p:sp>
      <p:sp>
        <p:nvSpPr>
          <p:cNvPr id="31" name="文本框 30"/>
          <p:cNvSpPr txBox="1"/>
          <p:nvPr/>
        </p:nvSpPr>
        <p:spPr>
          <a:xfrm>
            <a:off x="4047562" y="2812244"/>
            <a:ext cx="434778" cy="369332"/>
          </a:xfrm>
          <a:prstGeom prst="rect">
            <a:avLst/>
          </a:prstGeom>
          <a:noFill/>
        </p:spPr>
        <p:txBody>
          <a:bodyPr wrap="square" rtlCol="0">
            <a:spAutoFit/>
          </a:bodyPr>
          <a:lstStyle/>
          <a:p>
            <a:r>
              <a:rPr lang="en-US" altLang="zh-CN" dirty="0" smtClean="0"/>
              <a:t>3</a:t>
            </a:r>
            <a:endParaRPr lang="zh-CN" altLang="en-US" dirty="0"/>
          </a:p>
        </p:txBody>
      </p:sp>
      <p:sp>
        <p:nvSpPr>
          <p:cNvPr id="32" name="文本框 31"/>
          <p:cNvSpPr txBox="1"/>
          <p:nvPr/>
        </p:nvSpPr>
        <p:spPr>
          <a:xfrm>
            <a:off x="3993769" y="4059280"/>
            <a:ext cx="434778" cy="369332"/>
          </a:xfrm>
          <a:prstGeom prst="rect">
            <a:avLst/>
          </a:prstGeom>
          <a:noFill/>
        </p:spPr>
        <p:txBody>
          <a:bodyPr wrap="square" rtlCol="0">
            <a:spAutoFit/>
          </a:bodyPr>
          <a:lstStyle/>
          <a:p>
            <a:r>
              <a:rPr lang="en-US" altLang="zh-CN" dirty="0" smtClean="0"/>
              <a:t>3</a:t>
            </a:r>
            <a:endParaRPr lang="zh-CN" altLang="en-US" dirty="0"/>
          </a:p>
        </p:txBody>
      </p:sp>
      <p:sp>
        <p:nvSpPr>
          <p:cNvPr id="33" name="文本框 32"/>
          <p:cNvSpPr txBox="1"/>
          <p:nvPr/>
        </p:nvSpPr>
        <p:spPr>
          <a:xfrm>
            <a:off x="4092398" y="3358208"/>
            <a:ext cx="434778" cy="369332"/>
          </a:xfrm>
          <a:prstGeom prst="rect">
            <a:avLst/>
          </a:prstGeom>
          <a:noFill/>
        </p:spPr>
        <p:txBody>
          <a:bodyPr wrap="square" rtlCol="0">
            <a:spAutoFit/>
          </a:bodyPr>
          <a:lstStyle/>
          <a:p>
            <a:r>
              <a:rPr lang="en-US" altLang="zh-CN" dirty="0" smtClean="0"/>
              <a:t>1</a:t>
            </a:r>
            <a:endParaRPr lang="zh-CN" altLang="en-US" dirty="0"/>
          </a:p>
        </p:txBody>
      </p:sp>
      <p:sp>
        <p:nvSpPr>
          <p:cNvPr id="35" name="文本框 34"/>
          <p:cNvSpPr txBox="1"/>
          <p:nvPr/>
        </p:nvSpPr>
        <p:spPr>
          <a:xfrm>
            <a:off x="3680023" y="3089495"/>
            <a:ext cx="434778" cy="369332"/>
          </a:xfrm>
          <a:prstGeom prst="rect">
            <a:avLst/>
          </a:prstGeom>
          <a:noFill/>
        </p:spPr>
        <p:txBody>
          <a:bodyPr wrap="square" rtlCol="0">
            <a:spAutoFit/>
          </a:bodyPr>
          <a:lstStyle/>
          <a:p>
            <a:r>
              <a:rPr lang="en-US" altLang="zh-CN" dirty="0" smtClean="0"/>
              <a:t>2</a:t>
            </a:r>
            <a:endParaRPr lang="zh-CN" altLang="en-US" dirty="0"/>
          </a:p>
        </p:txBody>
      </p:sp>
      <p:sp>
        <p:nvSpPr>
          <p:cNvPr id="36" name="文本框 35"/>
          <p:cNvSpPr txBox="1"/>
          <p:nvPr/>
        </p:nvSpPr>
        <p:spPr>
          <a:xfrm>
            <a:off x="3529858" y="3689948"/>
            <a:ext cx="434778" cy="369332"/>
          </a:xfrm>
          <a:prstGeom prst="rect">
            <a:avLst/>
          </a:prstGeom>
          <a:noFill/>
        </p:spPr>
        <p:txBody>
          <a:bodyPr wrap="square" rtlCol="0">
            <a:spAutoFit/>
          </a:bodyPr>
          <a:lstStyle/>
          <a:p>
            <a:r>
              <a:rPr lang="en-US" altLang="zh-CN" dirty="0" smtClean="0"/>
              <a:t>2</a:t>
            </a:r>
            <a:endParaRPr lang="zh-CN" altLang="en-US" dirty="0"/>
          </a:p>
        </p:txBody>
      </p:sp>
      <p:sp>
        <p:nvSpPr>
          <p:cNvPr id="37" name="文本框 36"/>
          <p:cNvSpPr txBox="1"/>
          <p:nvPr/>
        </p:nvSpPr>
        <p:spPr>
          <a:xfrm>
            <a:off x="6057887" y="3377024"/>
            <a:ext cx="434778" cy="369332"/>
          </a:xfrm>
          <a:prstGeom prst="rect">
            <a:avLst/>
          </a:prstGeom>
          <a:noFill/>
        </p:spPr>
        <p:txBody>
          <a:bodyPr wrap="square" rtlCol="0">
            <a:spAutoFit/>
          </a:bodyPr>
          <a:lstStyle/>
          <a:p>
            <a:r>
              <a:rPr lang="en-US" altLang="zh-CN" dirty="0" smtClean="0"/>
              <a:t>2</a:t>
            </a:r>
            <a:endParaRPr lang="zh-CN" altLang="en-US" dirty="0"/>
          </a:p>
        </p:txBody>
      </p:sp>
      <p:sp>
        <p:nvSpPr>
          <p:cNvPr id="38" name="文本框 37"/>
          <p:cNvSpPr txBox="1"/>
          <p:nvPr/>
        </p:nvSpPr>
        <p:spPr>
          <a:xfrm>
            <a:off x="5923439" y="3897821"/>
            <a:ext cx="434778" cy="369332"/>
          </a:xfrm>
          <a:prstGeom prst="rect">
            <a:avLst/>
          </a:prstGeom>
          <a:noFill/>
        </p:spPr>
        <p:txBody>
          <a:bodyPr wrap="square" rtlCol="0">
            <a:spAutoFit/>
          </a:bodyPr>
          <a:lstStyle/>
          <a:p>
            <a:r>
              <a:rPr lang="en-US" altLang="zh-CN" dirty="0" smtClean="0"/>
              <a:t>2</a:t>
            </a:r>
            <a:endParaRPr lang="zh-CN" altLang="en-US" dirty="0"/>
          </a:p>
        </p:txBody>
      </p:sp>
      <p:sp>
        <p:nvSpPr>
          <p:cNvPr id="39" name="文本框 38"/>
          <p:cNvSpPr txBox="1"/>
          <p:nvPr/>
        </p:nvSpPr>
        <p:spPr>
          <a:xfrm>
            <a:off x="5486417" y="4320121"/>
            <a:ext cx="434778" cy="369332"/>
          </a:xfrm>
          <a:prstGeom prst="rect">
            <a:avLst/>
          </a:prstGeom>
          <a:noFill/>
        </p:spPr>
        <p:txBody>
          <a:bodyPr wrap="square" rtlCol="0">
            <a:spAutoFit/>
          </a:bodyPr>
          <a:lstStyle/>
          <a:p>
            <a:r>
              <a:rPr lang="en-US" altLang="zh-CN" dirty="0" smtClean="0"/>
              <a:t>3</a:t>
            </a:r>
            <a:endParaRPr lang="zh-CN" altLang="en-US" dirty="0"/>
          </a:p>
        </p:txBody>
      </p:sp>
      <p:sp>
        <p:nvSpPr>
          <p:cNvPr id="40" name="文本框 39"/>
          <p:cNvSpPr txBox="1"/>
          <p:nvPr/>
        </p:nvSpPr>
        <p:spPr>
          <a:xfrm>
            <a:off x="5703806" y="2858885"/>
            <a:ext cx="434778" cy="369332"/>
          </a:xfrm>
          <a:prstGeom prst="rect">
            <a:avLst/>
          </a:prstGeom>
          <a:noFill/>
        </p:spPr>
        <p:txBody>
          <a:bodyPr wrap="square" rtlCol="0">
            <a:spAutoFit/>
          </a:bodyPr>
          <a:lstStyle/>
          <a:p>
            <a:r>
              <a:rPr lang="en-US" altLang="zh-CN" dirty="0" smtClean="0"/>
              <a:t>3</a:t>
            </a:r>
            <a:endParaRPr lang="zh-CN" altLang="en-US" dirty="0"/>
          </a:p>
        </p:txBody>
      </p:sp>
      <p:sp>
        <p:nvSpPr>
          <p:cNvPr id="41" name="文本框 40"/>
          <p:cNvSpPr txBox="1"/>
          <p:nvPr/>
        </p:nvSpPr>
        <p:spPr>
          <a:xfrm>
            <a:off x="5411329" y="3644596"/>
            <a:ext cx="434778" cy="369332"/>
          </a:xfrm>
          <a:prstGeom prst="rect">
            <a:avLst/>
          </a:prstGeom>
          <a:noFill/>
        </p:spPr>
        <p:txBody>
          <a:bodyPr wrap="square" rtlCol="0">
            <a:spAutoFit/>
          </a:bodyPr>
          <a:lstStyle/>
          <a:p>
            <a:r>
              <a:rPr lang="en-US" altLang="zh-CN" dirty="0" smtClean="0"/>
              <a:t>1</a:t>
            </a:r>
            <a:endParaRPr lang="zh-CN" altLang="en-US" dirty="0"/>
          </a:p>
        </p:txBody>
      </p:sp>
      <p:sp>
        <p:nvSpPr>
          <p:cNvPr id="42" name="文本框 41"/>
          <p:cNvSpPr txBox="1"/>
          <p:nvPr/>
        </p:nvSpPr>
        <p:spPr>
          <a:xfrm>
            <a:off x="3556754" y="2365863"/>
            <a:ext cx="871793" cy="369332"/>
          </a:xfrm>
          <a:prstGeom prst="rect">
            <a:avLst/>
          </a:prstGeom>
          <a:noFill/>
        </p:spPr>
        <p:txBody>
          <a:bodyPr wrap="square" rtlCol="0">
            <a:spAutoFit/>
          </a:bodyPr>
          <a:lstStyle/>
          <a:p>
            <a:r>
              <a:rPr lang="en-US" altLang="zh-CN" dirty="0" smtClean="0"/>
              <a:t>Start1</a:t>
            </a:r>
            <a:endParaRPr lang="zh-CN" altLang="en-US" dirty="0"/>
          </a:p>
        </p:txBody>
      </p:sp>
      <p:sp>
        <p:nvSpPr>
          <p:cNvPr id="43" name="文本框 42"/>
          <p:cNvSpPr txBox="1"/>
          <p:nvPr/>
        </p:nvSpPr>
        <p:spPr>
          <a:xfrm>
            <a:off x="3081632" y="4455059"/>
            <a:ext cx="829228" cy="369332"/>
          </a:xfrm>
          <a:prstGeom prst="rect">
            <a:avLst/>
          </a:prstGeom>
          <a:noFill/>
        </p:spPr>
        <p:txBody>
          <a:bodyPr wrap="square" rtlCol="0">
            <a:spAutoFit/>
          </a:bodyPr>
          <a:lstStyle/>
          <a:p>
            <a:r>
              <a:rPr lang="en-US" altLang="zh-CN" dirty="0" smtClean="0"/>
              <a:t>End2</a:t>
            </a:r>
            <a:endParaRPr lang="zh-CN" altLang="en-US" dirty="0"/>
          </a:p>
        </p:txBody>
      </p:sp>
      <p:sp>
        <p:nvSpPr>
          <p:cNvPr id="44" name="文本框 43"/>
          <p:cNvSpPr txBox="1"/>
          <p:nvPr/>
        </p:nvSpPr>
        <p:spPr>
          <a:xfrm>
            <a:off x="2938209" y="2804211"/>
            <a:ext cx="871793" cy="369332"/>
          </a:xfrm>
          <a:prstGeom prst="rect">
            <a:avLst/>
          </a:prstGeom>
          <a:noFill/>
        </p:spPr>
        <p:txBody>
          <a:bodyPr wrap="square" rtlCol="0">
            <a:spAutoFit/>
          </a:bodyPr>
          <a:lstStyle/>
          <a:p>
            <a:r>
              <a:rPr lang="en-US" altLang="zh-CN" dirty="0" smtClean="0"/>
              <a:t>Start2</a:t>
            </a:r>
            <a:endParaRPr lang="zh-CN" altLang="en-US" dirty="0"/>
          </a:p>
        </p:txBody>
      </p:sp>
      <p:sp>
        <p:nvSpPr>
          <p:cNvPr id="45" name="文本框 44"/>
          <p:cNvSpPr txBox="1"/>
          <p:nvPr/>
        </p:nvSpPr>
        <p:spPr>
          <a:xfrm>
            <a:off x="6512861" y="3499829"/>
            <a:ext cx="856145" cy="369332"/>
          </a:xfrm>
          <a:prstGeom prst="rect">
            <a:avLst/>
          </a:prstGeom>
          <a:noFill/>
        </p:spPr>
        <p:txBody>
          <a:bodyPr wrap="square" rtlCol="0">
            <a:spAutoFit/>
          </a:bodyPr>
          <a:lstStyle/>
          <a:p>
            <a:r>
              <a:rPr lang="en-US" altLang="zh-CN" dirty="0" smtClean="0"/>
              <a:t>Start4</a:t>
            </a:r>
            <a:endParaRPr lang="zh-CN" altLang="en-US" dirty="0"/>
          </a:p>
        </p:txBody>
      </p:sp>
      <p:sp>
        <p:nvSpPr>
          <p:cNvPr id="46" name="文本框 45"/>
          <p:cNvSpPr txBox="1"/>
          <p:nvPr/>
        </p:nvSpPr>
        <p:spPr>
          <a:xfrm>
            <a:off x="6382888" y="4087058"/>
            <a:ext cx="708211" cy="369332"/>
          </a:xfrm>
          <a:prstGeom prst="rect">
            <a:avLst/>
          </a:prstGeom>
          <a:noFill/>
        </p:spPr>
        <p:txBody>
          <a:bodyPr wrap="square" rtlCol="0">
            <a:spAutoFit/>
          </a:bodyPr>
          <a:lstStyle/>
          <a:p>
            <a:r>
              <a:rPr lang="en-US" altLang="zh-CN" dirty="0" smtClean="0"/>
              <a:t>End3</a:t>
            </a:r>
            <a:endParaRPr lang="zh-CN" altLang="en-US" dirty="0"/>
          </a:p>
        </p:txBody>
      </p:sp>
      <p:sp>
        <p:nvSpPr>
          <p:cNvPr id="47" name="文本框 46"/>
          <p:cNvSpPr txBox="1"/>
          <p:nvPr/>
        </p:nvSpPr>
        <p:spPr>
          <a:xfrm>
            <a:off x="5856214" y="4741502"/>
            <a:ext cx="708211" cy="369332"/>
          </a:xfrm>
          <a:prstGeom prst="rect">
            <a:avLst/>
          </a:prstGeom>
          <a:noFill/>
        </p:spPr>
        <p:txBody>
          <a:bodyPr wrap="square" rtlCol="0">
            <a:spAutoFit/>
          </a:bodyPr>
          <a:lstStyle/>
          <a:p>
            <a:r>
              <a:rPr lang="en-US" altLang="zh-CN" dirty="0" smtClean="0"/>
              <a:t>End4</a:t>
            </a:r>
            <a:endParaRPr lang="zh-CN" altLang="en-US" dirty="0"/>
          </a:p>
        </p:txBody>
      </p:sp>
    </p:spTree>
    <p:extLst>
      <p:ext uri="{BB962C8B-B14F-4D97-AF65-F5344CB8AC3E}">
        <p14:creationId xmlns:p14="http://schemas.microsoft.com/office/powerpoint/2010/main" val="341510252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树形</a:t>
            </a:r>
            <a:r>
              <a:rPr lang="en-US" altLang="zh-CN" dirty="0" smtClean="0"/>
              <a:t>DP</a:t>
            </a:r>
            <a:r>
              <a:rPr lang="zh-CN" altLang="en-US" dirty="0" smtClean="0"/>
              <a:t>求树的直径</a:t>
            </a:r>
            <a:endParaRPr lang="zh-CN" altLang="en-US" dirty="0"/>
          </a:p>
        </p:txBody>
      </p:sp>
      <p:sp>
        <p:nvSpPr>
          <p:cNvPr id="3" name="内容占位符 2"/>
          <p:cNvSpPr>
            <a:spLocks noGrp="1"/>
          </p:cNvSpPr>
          <p:nvPr>
            <p:ph idx="1"/>
          </p:nvPr>
        </p:nvSpPr>
        <p:spPr/>
        <p:txBody>
          <a:bodyPr/>
          <a:lstStyle/>
          <a:p>
            <a:r>
              <a:rPr lang="zh-CN" altLang="en-US" sz="2800" dirty="0" smtClean="0"/>
              <a:t>设</a:t>
            </a:r>
            <a:r>
              <a:rPr lang="en-US" altLang="zh-CN" sz="2800" dirty="0" smtClean="0"/>
              <a:t>D[x</a:t>
            </a:r>
            <a:r>
              <a:rPr lang="en-US" altLang="zh-CN" sz="2800" dirty="0"/>
              <a:t>]</a:t>
            </a:r>
            <a:r>
              <a:rPr lang="zh-CN" altLang="en-US" sz="2800" dirty="0"/>
              <a:t>表示从节点</a:t>
            </a:r>
            <a:r>
              <a:rPr lang="en-US" altLang="zh-CN" sz="2800" dirty="0"/>
              <a:t>x</a:t>
            </a:r>
            <a:r>
              <a:rPr lang="zh-CN" altLang="en-US" sz="2800" dirty="0"/>
              <a:t>出发走向以</a:t>
            </a:r>
            <a:r>
              <a:rPr lang="en-US" altLang="zh-CN" sz="2800" dirty="0"/>
              <a:t>x</a:t>
            </a:r>
            <a:r>
              <a:rPr lang="zh-CN" altLang="en-US" sz="2800" dirty="0"/>
              <a:t>为根的子树，能够到达的最远节点的</a:t>
            </a:r>
            <a:r>
              <a:rPr lang="zh-CN" altLang="en-US" sz="2800" dirty="0" smtClean="0"/>
              <a:t>距离，在这个子树中即以</a:t>
            </a:r>
            <a:r>
              <a:rPr lang="en-US" altLang="zh-CN" sz="2800" dirty="0" smtClean="0"/>
              <a:t>x</a:t>
            </a:r>
            <a:r>
              <a:rPr lang="zh-CN" altLang="en-US" sz="2800" dirty="0" smtClean="0"/>
              <a:t>为端点的最长链长度</a:t>
            </a:r>
            <a:endParaRPr lang="zh-CN" altLang="en-US" sz="2800" dirty="0"/>
          </a:p>
          <a:p>
            <a:r>
              <a:rPr lang="zh-CN" altLang="en-US" sz="2800" dirty="0"/>
              <a:t>设</a:t>
            </a:r>
            <a:r>
              <a:rPr lang="en-US" altLang="zh-CN" sz="2800" dirty="0"/>
              <a:t>x</a:t>
            </a:r>
            <a:r>
              <a:rPr lang="zh-CN" altLang="en-US" sz="2800" dirty="0"/>
              <a:t>的子结点为</a:t>
            </a:r>
            <a:r>
              <a:rPr lang="en-US" altLang="zh-CN" sz="2800" dirty="0"/>
              <a:t>y1,y2,...,</a:t>
            </a:r>
            <a:r>
              <a:rPr lang="en-US" altLang="zh-CN" sz="2800" dirty="0" err="1"/>
              <a:t>yt</a:t>
            </a:r>
            <a:r>
              <a:rPr lang="zh-CN" altLang="en-US" sz="2800" dirty="0"/>
              <a:t>，</a:t>
            </a:r>
            <a:r>
              <a:rPr lang="en-US" altLang="zh-CN" sz="2800" dirty="0"/>
              <a:t>edge(</a:t>
            </a:r>
            <a:r>
              <a:rPr lang="en-US" altLang="zh-CN" sz="2800" dirty="0" err="1"/>
              <a:t>x,y</a:t>
            </a:r>
            <a:r>
              <a:rPr lang="en-US" altLang="zh-CN" sz="2800" dirty="0"/>
              <a:t>)</a:t>
            </a:r>
            <a:r>
              <a:rPr lang="zh-CN" altLang="en-US" sz="2800" dirty="0"/>
              <a:t>表示边权，则：</a:t>
            </a:r>
          </a:p>
          <a:p>
            <a:r>
              <a:rPr lang="en-US" altLang="zh-CN" sz="2800" dirty="0"/>
              <a:t>D[x]=max{D[</a:t>
            </a:r>
            <a:r>
              <a:rPr lang="en-US" altLang="zh-CN" sz="2800" dirty="0" err="1"/>
              <a:t>yi</a:t>
            </a:r>
            <a:r>
              <a:rPr lang="en-US" altLang="zh-CN" sz="2800" dirty="0"/>
              <a:t>]+edge(</a:t>
            </a:r>
            <a:r>
              <a:rPr lang="en-US" altLang="zh-CN" sz="2800" dirty="0" err="1"/>
              <a:t>x,yi</a:t>
            </a:r>
            <a:r>
              <a:rPr lang="en-US" altLang="zh-CN" sz="2800" dirty="0"/>
              <a:t>)},1</a:t>
            </a:r>
            <a:r>
              <a:rPr lang="en-US" altLang="zh-CN" sz="2800" dirty="0">
                <a:latin typeface="Arial" panose="020B0604020202020204" pitchFamily="34" charset="0"/>
                <a:cs typeface="Arial" panose="020B0604020202020204" pitchFamily="34" charset="0"/>
              </a:rPr>
              <a:t>≤</a:t>
            </a:r>
            <a:r>
              <a:rPr lang="en-US" altLang="zh-CN" sz="2800" dirty="0"/>
              <a:t>i</a:t>
            </a:r>
            <a:r>
              <a:rPr lang="en-US" altLang="zh-CN" sz="2800" dirty="0">
                <a:latin typeface="Arial" panose="020B0604020202020204" pitchFamily="34" charset="0"/>
                <a:cs typeface="Arial" panose="020B0604020202020204" pitchFamily="34" charset="0"/>
                <a:sym typeface="+mn-ea"/>
              </a:rPr>
              <a:t>≤t</a:t>
            </a:r>
          </a:p>
        </p:txBody>
      </p:sp>
      <p:grpSp>
        <p:nvGrpSpPr>
          <p:cNvPr id="6" name="组合 5"/>
          <p:cNvGrpSpPr/>
          <p:nvPr/>
        </p:nvGrpSpPr>
        <p:grpSpPr>
          <a:xfrm>
            <a:off x="8271397" y="3349587"/>
            <a:ext cx="2172335" cy="2992120"/>
            <a:chOff x="14847" y="4682"/>
            <a:chExt cx="3421" cy="4712"/>
          </a:xfrm>
        </p:grpSpPr>
        <p:sp>
          <p:nvSpPr>
            <p:cNvPr id="7" name="椭圆 6"/>
            <p:cNvSpPr/>
            <p:nvPr/>
          </p:nvSpPr>
          <p:spPr>
            <a:xfrm>
              <a:off x="16113" y="4682"/>
              <a:ext cx="511" cy="511"/>
            </a:xfrm>
            <a:prstGeom prst="ellipse">
              <a:avLst/>
            </a:prstGeom>
            <a:solidFill>
              <a:srgbClr val="595959"/>
            </a:solidFill>
            <a:ln w="12700" cap="flat" cmpd="sng" algn="ctr">
              <a:solidFill>
                <a:srgbClr val="595959">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smtClean="0">
                <a:ln>
                  <a:noFill/>
                </a:ln>
                <a:solidFill>
                  <a:srgbClr val="FFFFFF"/>
                </a:solidFill>
                <a:effectLst/>
                <a:uLnTx/>
                <a:uFillTx/>
                <a:latin typeface="Arial"/>
                <a:ea typeface="微软雅黑"/>
              </a:endParaRPr>
            </a:p>
          </p:txBody>
        </p:sp>
        <p:sp>
          <p:nvSpPr>
            <p:cNvPr id="8" name="椭圆 7"/>
            <p:cNvSpPr/>
            <p:nvPr/>
          </p:nvSpPr>
          <p:spPr>
            <a:xfrm>
              <a:off x="15224" y="5527"/>
              <a:ext cx="511" cy="511"/>
            </a:xfrm>
            <a:prstGeom prst="ellipse">
              <a:avLst/>
            </a:prstGeom>
            <a:solidFill>
              <a:srgbClr val="595959"/>
            </a:solidFill>
            <a:ln w="12700" cap="flat" cmpd="sng" algn="ctr">
              <a:solidFill>
                <a:srgbClr val="595959">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smtClean="0">
                <a:ln>
                  <a:noFill/>
                </a:ln>
                <a:solidFill>
                  <a:srgbClr val="FFFFFF"/>
                </a:solidFill>
                <a:effectLst/>
                <a:uLnTx/>
                <a:uFillTx/>
                <a:latin typeface="Arial"/>
                <a:ea typeface="微软雅黑"/>
              </a:endParaRPr>
            </a:p>
          </p:txBody>
        </p:sp>
        <p:sp>
          <p:nvSpPr>
            <p:cNvPr id="9" name="椭圆 8"/>
            <p:cNvSpPr/>
            <p:nvPr/>
          </p:nvSpPr>
          <p:spPr>
            <a:xfrm>
              <a:off x="16113" y="5527"/>
              <a:ext cx="511" cy="511"/>
            </a:xfrm>
            <a:prstGeom prst="ellipse">
              <a:avLst/>
            </a:prstGeom>
            <a:solidFill>
              <a:srgbClr val="595959"/>
            </a:solidFill>
            <a:ln w="12700" cap="flat" cmpd="sng" algn="ctr">
              <a:solidFill>
                <a:srgbClr val="595959">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altLang="zh-CN" sz="1800" b="0" i="0" u="none" strike="noStrike" kern="0" cap="none" spc="0" normalizeH="0" baseline="0" noProof="0" smtClean="0">
                <a:ln>
                  <a:noFill/>
                </a:ln>
                <a:solidFill>
                  <a:srgbClr val="FFFFFF"/>
                </a:solidFill>
                <a:effectLst/>
                <a:uLnTx/>
                <a:uFillTx/>
                <a:latin typeface="Arial"/>
                <a:ea typeface="微软雅黑"/>
              </a:endParaRPr>
            </a:p>
          </p:txBody>
        </p:sp>
        <p:sp>
          <p:nvSpPr>
            <p:cNvPr id="10" name="椭圆 9"/>
            <p:cNvSpPr/>
            <p:nvPr/>
          </p:nvSpPr>
          <p:spPr>
            <a:xfrm>
              <a:off x="17002" y="5527"/>
              <a:ext cx="511" cy="511"/>
            </a:xfrm>
            <a:prstGeom prst="ellipse">
              <a:avLst/>
            </a:prstGeom>
            <a:solidFill>
              <a:srgbClr val="595959"/>
            </a:solidFill>
            <a:ln w="12700" cap="flat" cmpd="sng" algn="ctr">
              <a:solidFill>
                <a:srgbClr val="595959">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smtClean="0">
                <a:ln>
                  <a:noFill/>
                </a:ln>
                <a:solidFill>
                  <a:srgbClr val="FFFFFF"/>
                </a:solidFill>
                <a:effectLst/>
                <a:uLnTx/>
                <a:uFillTx/>
                <a:latin typeface="Arial"/>
                <a:ea typeface="微软雅黑"/>
              </a:endParaRPr>
            </a:p>
          </p:txBody>
        </p:sp>
        <p:sp>
          <p:nvSpPr>
            <p:cNvPr id="11" name="椭圆 10"/>
            <p:cNvSpPr/>
            <p:nvPr/>
          </p:nvSpPr>
          <p:spPr>
            <a:xfrm>
              <a:off x="15735" y="6394"/>
              <a:ext cx="511" cy="511"/>
            </a:xfrm>
            <a:prstGeom prst="ellipse">
              <a:avLst/>
            </a:prstGeom>
            <a:solidFill>
              <a:srgbClr val="595959"/>
            </a:solidFill>
            <a:ln w="12700" cap="flat" cmpd="sng" algn="ctr">
              <a:solidFill>
                <a:srgbClr val="595959">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altLang="zh-CN" sz="1800" b="0" i="0" u="none" strike="noStrike" kern="0" cap="none" spc="0" normalizeH="0" baseline="0" noProof="0" smtClean="0">
                <a:ln>
                  <a:noFill/>
                </a:ln>
                <a:solidFill>
                  <a:srgbClr val="FFFFFF"/>
                </a:solidFill>
                <a:effectLst/>
                <a:uLnTx/>
                <a:uFillTx/>
                <a:latin typeface="Arial"/>
                <a:ea typeface="微软雅黑"/>
              </a:endParaRPr>
            </a:p>
          </p:txBody>
        </p:sp>
        <p:sp>
          <p:nvSpPr>
            <p:cNvPr id="12" name="椭圆 11"/>
            <p:cNvSpPr/>
            <p:nvPr/>
          </p:nvSpPr>
          <p:spPr>
            <a:xfrm>
              <a:off x="16624" y="6394"/>
              <a:ext cx="511" cy="511"/>
            </a:xfrm>
            <a:prstGeom prst="ellipse">
              <a:avLst/>
            </a:prstGeom>
            <a:solidFill>
              <a:srgbClr val="595959"/>
            </a:solidFill>
            <a:ln w="12700" cap="flat" cmpd="sng" algn="ctr">
              <a:solidFill>
                <a:srgbClr val="595959">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smtClean="0">
                <a:ln>
                  <a:noFill/>
                </a:ln>
                <a:solidFill>
                  <a:srgbClr val="FFFFFF"/>
                </a:solidFill>
                <a:effectLst/>
                <a:uLnTx/>
                <a:uFillTx/>
                <a:latin typeface="Arial"/>
                <a:ea typeface="微软雅黑"/>
              </a:endParaRPr>
            </a:p>
          </p:txBody>
        </p:sp>
        <p:sp>
          <p:nvSpPr>
            <p:cNvPr id="13" name="椭圆 12"/>
            <p:cNvSpPr/>
            <p:nvPr/>
          </p:nvSpPr>
          <p:spPr>
            <a:xfrm>
              <a:off x="15224" y="7172"/>
              <a:ext cx="511" cy="511"/>
            </a:xfrm>
            <a:prstGeom prst="ellipse">
              <a:avLst/>
            </a:prstGeom>
            <a:solidFill>
              <a:srgbClr val="595959"/>
            </a:solidFill>
            <a:ln w="12700" cap="flat" cmpd="sng" algn="ctr">
              <a:solidFill>
                <a:srgbClr val="595959">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smtClean="0">
                <a:ln>
                  <a:noFill/>
                </a:ln>
                <a:solidFill>
                  <a:srgbClr val="FFFFFF"/>
                </a:solidFill>
                <a:effectLst/>
                <a:uLnTx/>
                <a:uFillTx/>
                <a:latin typeface="Arial"/>
                <a:ea typeface="微软雅黑"/>
              </a:endParaRPr>
            </a:p>
          </p:txBody>
        </p:sp>
        <p:sp>
          <p:nvSpPr>
            <p:cNvPr id="14" name="椭圆 13"/>
            <p:cNvSpPr/>
            <p:nvPr/>
          </p:nvSpPr>
          <p:spPr>
            <a:xfrm>
              <a:off x="14847" y="7950"/>
              <a:ext cx="511" cy="511"/>
            </a:xfrm>
            <a:prstGeom prst="ellipse">
              <a:avLst/>
            </a:prstGeom>
            <a:solidFill>
              <a:srgbClr val="595959"/>
            </a:solidFill>
            <a:ln w="12700" cap="flat" cmpd="sng" algn="ctr">
              <a:solidFill>
                <a:srgbClr val="595959">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smtClean="0">
                <a:ln>
                  <a:noFill/>
                </a:ln>
                <a:solidFill>
                  <a:srgbClr val="FFFFFF"/>
                </a:solidFill>
                <a:effectLst/>
                <a:uLnTx/>
                <a:uFillTx/>
                <a:latin typeface="Arial"/>
                <a:ea typeface="微软雅黑"/>
              </a:endParaRPr>
            </a:p>
          </p:txBody>
        </p:sp>
        <p:sp>
          <p:nvSpPr>
            <p:cNvPr id="15" name="椭圆 14"/>
            <p:cNvSpPr/>
            <p:nvPr/>
          </p:nvSpPr>
          <p:spPr>
            <a:xfrm>
              <a:off x="16246" y="7172"/>
              <a:ext cx="511" cy="511"/>
            </a:xfrm>
            <a:prstGeom prst="ellipse">
              <a:avLst/>
            </a:prstGeom>
            <a:solidFill>
              <a:srgbClr val="595959"/>
            </a:solidFill>
            <a:ln w="12700" cap="flat" cmpd="sng" algn="ctr">
              <a:solidFill>
                <a:srgbClr val="595959">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smtClean="0">
                <a:ln>
                  <a:noFill/>
                </a:ln>
                <a:solidFill>
                  <a:srgbClr val="FFFFFF"/>
                </a:solidFill>
                <a:effectLst/>
                <a:uLnTx/>
                <a:uFillTx/>
                <a:latin typeface="Arial"/>
                <a:ea typeface="微软雅黑"/>
              </a:endParaRPr>
            </a:p>
          </p:txBody>
        </p:sp>
        <p:sp>
          <p:nvSpPr>
            <p:cNvPr id="16" name="椭圆 15"/>
            <p:cNvSpPr/>
            <p:nvPr/>
          </p:nvSpPr>
          <p:spPr>
            <a:xfrm>
              <a:off x="17135" y="7172"/>
              <a:ext cx="511" cy="511"/>
            </a:xfrm>
            <a:prstGeom prst="ellipse">
              <a:avLst/>
            </a:prstGeom>
            <a:solidFill>
              <a:srgbClr val="595959"/>
            </a:solidFill>
            <a:ln w="12700" cap="flat" cmpd="sng" algn="ctr">
              <a:solidFill>
                <a:srgbClr val="595959">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smtClean="0">
                <a:ln>
                  <a:noFill/>
                </a:ln>
                <a:solidFill>
                  <a:srgbClr val="FFFFFF"/>
                </a:solidFill>
                <a:effectLst/>
                <a:uLnTx/>
                <a:uFillTx/>
                <a:latin typeface="Arial"/>
                <a:ea typeface="微软雅黑"/>
              </a:endParaRPr>
            </a:p>
          </p:txBody>
        </p:sp>
        <p:sp>
          <p:nvSpPr>
            <p:cNvPr id="17" name="椭圆 16"/>
            <p:cNvSpPr/>
            <p:nvPr/>
          </p:nvSpPr>
          <p:spPr>
            <a:xfrm>
              <a:off x="16757" y="7950"/>
              <a:ext cx="511" cy="511"/>
            </a:xfrm>
            <a:prstGeom prst="ellipse">
              <a:avLst/>
            </a:prstGeom>
            <a:solidFill>
              <a:srgbClr val="595959"/>
            </a:solidFill>
            <a:ln w="12700" cap="flat" cmpd="sng" algn="ctr">
              <a:solidFill>
                <a:srgbClr val="595959">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smtClean="0">
                <a:ln>
                  <a:noFill/>
                </a:ln>
                <a:solidFill>
                  <a:srgbClr val="FFFFFF"/>
                </a:solidFill>
                <a:effectLst/>
                <a:uLnTx/>
                <a:uFillTx/>
                <a:latin typeface="Arial"/>
                <a:ea typeface="微软雅黑"/>
              </a:endParaRPr>
            </a:p>
          </p:txBody>
        </p:sp>
        <p:sp>
          <p:nvSpPr>
            <p:cNvPr id="18" name="椭圆 17"/>
            <p:cNvSpPr/>
            <p:nvPr/>
          </p:nvSpPr>
          <p:spPr>
            <a:xfrm>
              <a:off x="16624" y="8883"/>
              <a:ext cx="511" cy="511"/>
            </a:xfrm>
            <a:prstGeom prst="ellipse">
              <a:avLst/>
            </a:prstGeom>
            <a:solidFill>
              <a:srgbClr val="595959"/>
            </a:solidFill>
            <a:ln w="12700" cap="flat" cmpd="sng" algn="ctr">
              <a:solidFill>
                <a:srgbClr val="595959">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smtClean="0">
                <a:ln>
                  <a:noFill/>
                </a:ln>
                <a:solidFill>
                  <a:srgbClr val="FFFFFF"/>
                </a:solidFill>
                <a:effectLst/>
                <a:uLnTx/>
                <a:uFillTx/>
                <a:latin typeface="Arial"/>
                <a:ea typeface="微软雅黑"/>
              </a:endParaRPr>
            </a:p>
          </p:txBody>
        </p:sp>
        <p:sp>
          <p:nvSpPr>
            <p:cNvPr id="19" name="椭圆 18"/>
            <p:cNvSpPr/>
            <p:nvPr/>
          </p:nvSpPr>
          <p:spPr>
            <a:xfrm>
              <a:off x="17757" y="7950"/>
              <a:ext cx="511" cy="511"/>
            </a:xfrm>
            <a:prstGeom prst="ellipse">
              <a:avLst/>
            </a:prstGeom>
            <a:solidFill>
              <a:srgbClr val="595959"/>
            </a:solidFill>
            <a:ln w="12700" cap="flat" cmpd="sng" algn="ctr">
              <a:solidFill>
                <a:srgbClr val="595959">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smtClean="0">
                <a:ln>
                  <a:noFill/>
                </a:ln>
                <a:solidFill>
                  <a:srgbClr val="FFFFFF"/>
                </a:solidFill>
                <a:effectLst/>
                <a:uLnTx/>
                <a:uFillTx/>
                <a:latin typeface="Arial"/>
                <a:ea typeface="微软雅黑"/>
              </a:endParaRPr>
            </a:p>
          </p:txBody>
        </p:sp>
        <p:cxnSp>
          <p:nvCxnSpPr>
            <p:cNvPr id="20" name="直接连接符 19"/>
            <p:cNvCxnSpPr>
              <a:stCxn id="7" idx="2"/>
              <a:endCxn id="8" idx="0"/>
            </p:cNvCxnSpPr>
            <p:nvPr/>
          </p:nvCxnSpPr>
          <p:spPr>
            <a:xfrm flipH="1">
              <a:off x="15480" y="4938"/>
              <a:ext cx="633" cy="589"/>
            </a:xfrm>
            <a:prstGeom prst="line">
              <a:avLst/>
            </a:prstGeom>
            <a:noFill/>
            <a:ln w="6350" cap="flat" cmpd="sng" algn="ctr">
              <a:solidFill>
                <a:srgbClr val="595959"/>
              </a:solidFill>
              <a:prstDash val="solid"/>
              <a:miter lim="800000"/>
            </a:ln>
            <a:effectLst/>
          </p:spPr>
        </p:cxnSp>
        <p:cxnSp>
          <p:nvCxnSpPr>
            <p:cNvPr id="21" name="直接连接符 20"/>
            <p:cNvCxnSpPr>
              <a:stCxn id="9" idx="0"/>
              <a:endCxn id="7" idx="4"/>
            </p:cNvCxnSpPr>
            <p:nvPr/>
          </p:nvCxnSpPr>
          <p:spPr>
            <a:xfrm flipV="1">
              <a:off x="16369" y="5193"/>
              <a:ext cx="0" cy="334"/>
            </a:xfrm>
            <a:prstGeom prst="line">
              <a:avLst/>
            </a:prstGeom>
            <a:noFill/>
            <a:ln w="6350" cap="flat" cmpd="sng" algn="ctr">
              <a:solidFill>
                <a:srgbClr val="595959"/>
              </a:solidFill>
              <a:prstDash val="solid"/>
              <a:miter lim="800000"/>
            </a:ln>
            <a:effectLst/>
          </p:spPr>
        </p:cxnSp>
        <p:cxnSp>
          <p:nvCxnSpPr>
            <p:cNvPr id="22" name="直接连接符 21"/>
            <p:cNvCxnSpPr>
              <a:stCxn id="10" idx="0"/>
              <a:endCxn id="7" idx="6"/>
            </p:cNvCxnSpPr>
            <p:nvPr/>
          </p:nvCxnSpPr>
          <p:spPr>
            <a:xfrm flipH="1" flipV="1">
              <a:off x="16624" y="4938"/>
              <a:ext cx="634" cy="589"/>
            </a:xfrm>
            <a:prstGeom prst="line">
              <a:avLst/>
            </a:prstGeom>
            <a:noFill/>
            <a:ln w="6350" cap="flat" cmpd="sng" algn="ctr">
              <a:solidFill>
                <a:srgbClr val="595959"/>
              </a:solidFill>
              <a:prstDash val="solid"/>
              <a:miter lim="800000"/>
            </a:ln>
            <a:effectLst/>
          </p:spPr>
        </p:cxnSp>
        <p:cxnSp>
          <p:nvCxnSpPr>
            <p:cNvPr id="23" name="直接连接符 22"/>
            <p:cNvCxnSpPr>
              <a:stCxn id="9" idx="3"/>
              <a:endCxn id="11" idx="0"/>
            </p:cNvCxnSpPr>
            <p:nvPr/>
          </p:nvCxnSpPr>
          <p:spPr>
            <a:xfrm flipH="1">
              <a:off x="15991" y="5963"/>
              <a:ext cx="197" cy="431"/>
            </a:xfrm>
            <a:prstGeom prst="line">
              <a:avLst/>
            </a:prstGeom>
            <a:noFill/>
            <a:ln w="6350" cap="flat" cmpd="sng" algn="ctr">
              <a:solidFill>
                <a:srgbClr val="595959"/>
              </a:solidFill>
              <a:prstDash val="solid"/>
              <a:miter lim="800000"/>
            </a:ln>
            <a:effectLst/>
          </p:spPr>
        </p:cxnSp>
        <p:cxnSp>
          <p:nvCxnSpPr>
            <p:cNvPr id="24" name="直接连接符 23"/>
            <p:cNvCxnSpPr>
              <a:stCxn id="9" idx="5"/>
              <a:endCxn id="12" idx="0"/>
            </p:cNvCxnSpPr>
            <p:nvPr/>
          </p:nvCxnSpPr>
          <p:spPr>
            <a:xfrm>
              <a:off x="16549" y="5963"/>
              <a:ext cx="331" cy="431"/>
            </a:xfrm>
            <a:prstGeom prst="line">
              <a:avLst/>
            </a:prstGeom>
            <a:noFill/>
            <a:ln w="6350" cap="flat" cmpd="sng" algn="ctr">
              <a:solidFill>
                <a:srgbClr val="595959"/>
              </a:solidFill>
              <a:prstDash val="solid"/>
              <a:miter lim="800000"/>
            </a:ln>
            <a:effectLst/>
          </p:spPr>
        </p:cxnSp>
        <p:cxnSp>
          <p:nvCxnSpPr>
            <p:cNvPr id="25" name="直接连接符 24"/>
            <p:cNvCxnSpPr>
              <a:stCxn id="11" idx="3"/>
              <a:endCxn id="13" idx="0"/>
            </p:cNvCxnSpPr>
            <p:nvPr/>
          </p:nvCxnSpPr>
          <p:spPr>
            <a:xfrm flipH="1">
              <a:off x="15480" y="6830"/>
              <a:ext cx="330" cy="342"/>
            </a:xfrm>
            <a:prstGeom prst="line">
              <a:avLst/>
            </a:prstGeom>
            <a:noFill/>
            <a:ln w="6350" cap="flat" cmpd="sng" algn="ctr">
              <a:solidFill>
                <a:srgbClr val="595959"/>
              </a:solidFill>
              <a:prstDash val="solid"/>
              <a:miter lim="800000"/>
            </a:ln>
            <a:effectLst/>
          </p:spPr>
        </p:cxnSp>
        <p:cxnSp>
          <p:nvCxnSpPr>
            <p:cNvPr id="26" name="直接连接符 25"/>
            <p:cNvCxnSpPr>
              <a:stCxn id="13" idx="3"/>
              <a:endCxn id="14" idx="0"/>
            </p:cNvCxnSpPr>
            <p:nvPr/>
          </p:nvCxnSpPr>
          <p:spPr>
            <a:xfrm flipH="1">
              <a:off x="15103" y="7608"/>
              <a:ext cx="196" cy="342"/>
            </a:xfrm>
            <a:prstGeom prst="line">
              <a:avLst/>
            </a:prstGeom>
            <a:noFill/>
            <a:ln w="6350" cap="flat" cmpd="sng" algn="ctr">
              <a:solidFill>
                <a:srgbClr val="595959"/>
              </a:solidFill>
              <a:prstDash val="solid"/>
              <a:miter lim="800000"/>
            </a:ln>
            <a:effectLst/>
          </p:spPr>
        </p:cxnSp>
        <p:cxnSp>
          <p:nvCxnSpPr>
            <p:cNvPr id="27" name="直接连接符 26"/>
            <p:cNvCxnSpPr>
              <a:stCxn id="12" idx="3"/>
              <a:endCxn id="15" idx="0"/>
            </p:cNvCxnSpPr>
            <p:nvPr/>
          </p:nvCxnSpPr>
          <p:spPr>
            <a:xfrm flipH="1">
              <a:off x="16502" y="6830"/>
              <a:ext cx="197" cy="342"/>
            </a:xfrm>
            <a:prstGeom prst="line">
              <a:avLst/>
            </a:prstGeom>
            <a:noFill/>
            <a:ln w="6350" cap="flat" cmpd="sng" algn="ctr">
              <a:solidFill>
                <a:srgbClr val="595959"/>
              </a:solidFill>
              <a:prstDash val="solid"/>
              <a:miter lim="800000"/>
            </a:ln>
            <a:effectLst/>
          </p:spPr>
        </p:cxnSp>
        <p:cxnSp>
          <p:nvCxnSpPr>
            <p:cNvPr id="28" name="直接连接符 27"/>
            <p:cNvCxnSpPr>
              <a:stCxn id="12" idx="5"/>
              <a:endCxn id="16" idx="0"/>
            </p:cNvCxnSpPr>
            <p:nvPr/>
          </p:nvCxnSpPr>
          <p:spPr>
            <a:xfrm>
              <a:off x="17060" y="6830"/>
              <a:ext cx="331" cy="342"/>
            </a:xfrm>
            <a:prstGeom prst="line">
              <a:avLst/>
            </a:prstGeom>
            <a:noFill/>
            <a:ln w="6350" cap="flat" cmpd="sng" algn="ctr">
              <a:solidFill>
                <a:srgbClr val="595959"/>
              </a:solidFill>
              <a:prstDash val="solid"/>
              <a:miter lim="800000"/>
            </a:ln>
            <a:effectLst/>
          </p:spPr>
        </p:cxnSp>
        <p:cxnSp>
          <p:nvCxnSpPr>
            <p:cNvPr id="29" name="直接连接符 28"/>
            <p:cNvCxnSpPr>
              <a:stCxn id="16" idx="3"/>
              <a:endCxn id="17" idx="0"/>
            </p:cNvCxnSpPr>
            <p:nvPr/>
          </p:nvCxnSpPr>
          <p:spPr>
            <a:xfrm flipH="1">
              <a:off x="17013" y="7608"/>
              <a:ext cx="197" cy="342"/>
            </a:xfrm>
            <a:prstGeom prst="line">
              <a:avLst/>
            </a:prstGeom>
            <a:noFill/>
            <a:ln w="6350" cap="flat" cmpd="sng" algn="ctr">
              <a:solidFill>
                <a:srgbClr val="595959"/>
              </a:solidFill>
              <a:prstDash val="solid"/>
              <a:miter lim="800000"/>
            </a:ln>
            <a:effectLst/>
          </p:spPr>
        </p:cxnSp>
        <p:cxnSp>
          <p:nvCxnSpPr>
            <p:cNvPr id="30" name="直接连接符 29"/>
            <p:cNvCxnSpPr>
              <a:stCxn id="17" idx="4"/>
              <a:endCxn id="18" idx="0"/>
            </p:cNvCxnSpPr>
            <p:nvPr/>
          </p:nvCxnSpPr>
          <p:spPr>
            <a:xfrm flipH="1">
              <a:off x="16880" y="8461"/>
              <a:ext cx="133" cy="422"/>
            </a:xfrm>
            <a:prstGeom prst="line">
              <a:avLst/>
            </a:prstGeom>
            <a:noFill/>
            <a:ln w="6350" cap="flat" cmpd="sng" algn="ctr">
              <a:solidFill>
                <a:srgbClr val="595959"/>
              </a:solidFill>
              <a:prstDash val="solid"/>
              <a:miter lim="800000"/>
            </a:ln>
            <a:effectLst/>
          </p:spPr>
        </p:cxnSp>
        <p:cxnSp>
          <p:nvCxnSpPr>
            <p:cNvPr id="31" name="直接连接符 30"/>
            <p:cNvCxnSpPr>
              <a:stCxn id="16" idx="5"/>
              <a:endCxn id="19" idx="1"/>
            </p:cNvCxnSpPr>
            <p:nvPr/>
          </p:nvCxnSpPr>
          <p:spPr>
            <a:xfrm>
              <a:off x="17571" y="7608"/>
              <a:ext cx="261" cy="417"/>
            </a:xfrm>
            <a:prstGeom prst="line">
              <a:avLst/>
            </a:prstGeom>
            <a:noFill/>
            <a:ln w="6350" cap="flat" cmpd="sng" algn="ctr">
              <a:solidFill>
                <a:srgbClr val="595959"/>
              </a:solidFill>
              <a:prstDash val="solid"/>
              <a:miter lim="800000"/>
            </a:ln>
            <a:effectLst/>
          </p:spPr>
        </p:cxnSp>
        <p:sp>
          <p:nvSpPr>
            <p:cNvPr id="32" name="椭圆 31"/>
            <p:cNvSpPr/>
            <p:nvPr/>
          </p:nvSpPr>
          <p:spPr>
            <a:xfrm>
              <a:off x="17694" y="6356"/>
              <a:ext cx="511" cy="511"/>
            </a:xfrm>
            <a:prstGeom prst="ellipse">
              <a:avLst/>
            </a:prstGeom>
            <a:solidFill>
              <a:srgbClr val="595959"/>
            </a:solidFill>
            <a:ln w="12700" cap="flat" cmpd="sng" algn="ctr">
              <a:solidFill>
                <a:srgbClr val="595959">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smtClean="0">
                <a:ln>
                  <a:noFill/>
                </a:ln>
                <a:solidFill>
                  <a:srgbClr val="FFFFFF"/>
                </a:solidFill>
                <a:effectLst/>
                <a:uLnTx/>
                <a:uFillTx/>
                <a:latin typeface="Arial"/>
                <a:ea typeface="微软雅黑"/>
              </a:endParaRPr>
            </a:p>
          </p:txBody>
        </p:sp>
      </p:grpSp>
      <p:sp>
        <p:nvSpPr>
          <p:cNvPr id="33" name="文本框 32"/>
          <p:cNvSpPr txBox="1"/>
          <p:nvPr/>
        </p:nvSpPr>
        <p:spPr>
          <a:xfrm>
            <a:off x="9179447" y="4156634"/>
            <a:ext cx="421640" cy="368300"/>
          </a:xfrm>
          <a:prstGeom prst="rect">
            <a:avLst/>
          </a:prstGeom>
          <a:noFill/>
        </p:spPr>
        <p:txBody>
          <a:bodyPr wrap="square" rtlCol="0">
            <a:spAutoFit/>
          </a:bodyPr>
          <a:lstStyle/>
          <a:p>
            <a:r>
              <a:rPr lang="en-US" altLang="zh-CN" b="1">
                <a:solidFill>
                  <a:srgbClr val="000000"/>
                </a:solidFill>
                <a:latin typeface="Arial"/>
                <a:ea typeface="微软雅黑"/>
              </a:rPr>
              <a:t>y</a:t>
            </a:r>
            <a:r>
              <a:rPr lang="en-US" altLang="zh-CN" b="1" baseline="-25000">
                <a:solidFill>
                  <a:srgbClr val="000000"/>
                </a:solidFill>
                <a:latin typeface="Arial"/>
                <a:ea typeface="微软雅黑"/>
              </a:rPr>
              <a:t>i</a:t>
            </a:r>
          </a:p>
        </p:txBody>
      </p:sp>
      <p:sp>
        <p:nvSpPr>
          <p:cNvPr id="34" name="文本框 33"/>
          <p:cNvSpPr txBox="1"/>
          <p:nvPr/>
        </p:nvSpPr>
        <p:spPr>
          <a:xfrm>
            <a:off x="8541776" y="4230649"/>
            <a:ext cx="421640" cy="368300"/>
          </a:xfrm>
          <a:prstGeom prst="rect">
            <a:avLst/>
          </a:prstGeom>
          <a:noFill/>
        </p:spPr>
        <p:txBody>
          <a:bodyPr wrap="square" rtlCol="0">
            <a:spAutoFit/>
          </a:bodyPr>
          <a:lstStyle/>
          <a:p>
            <a:r>
              <a:rPr lang="en-US" altLang="zh-CN" b="1" dirty="0" err="1">
                <a:solidFill>
                  <a:srgbClr val="000000"/>
                </a:solidFill>
                <a:latin typeface="Arial"/>
                <a:ea typeface="微软雅黑"/>
              </a:rPr>
              <a:t>y</a:t>
            </a:r>
            <a:r>
              <a:rPr lang="en-US" altLang="zh-CN" b="1" baseline="-25000" dirty="0" err="1">
                <a:solidFill>
                  <a:srgbClr val="000000"/>
                </a:solidFill>
                <a:latin typeface="Arial"/>
                <a:ea typeface="微软雅黑"/>
              </a:rPr>
              <a:t>j</a:t>
            </a:r>
            <a:endParaRPr lang="en-US" altLang="zh-CN" b="1" baseline="-25000" dirty="0">
              <a:solidFill>
                <a:srgbClr val="000000"/>
              </a:solidFill>
              <a:latin typeface="Arial"/>
              <a:ea typeface="微软雅黑"/>
            </a:endParaRPr>
          </a:p>
        </p:txBody>
      </p:sp>
      <p:sp>
        <p:nvSpPr>
          <p:cNvPr id="35" name="文本框 34"/>
          <p:cNvSpPr txBox="1"/>
          <p:nvPr/>
        </p:nvSpPr>
        <p:spPr>
          <a:xfrm>
            <a:off x="9246439" y="3610833"/>
            <a:ext cx="421640" cy="368300"/>
          </a:xfrm>
          <a:prstGeom prst="rect">
            <a:avLst/>
          </a:prstGeom>
          <a:noFill/>
        </p:spPr>
        <p:txBody>
          <a:bodyPr wrap="square" rtlCol="0">
            <a:spAutoFit/>
          </a:bodyPr>
          <a:lstStyle/>
          <a:p>
            <a:r>
              <a:rPr lang="en-US" altLang="zh-CN" b="1" dirty="0">
                <a:solidFill>
                  <a:srgbClr val="000000"/>
                </a:solidFill>
                <a:latin typeface="Arial"/>
                <a:ea typeface="微软雅黑"/>
              </a:rPr>
              <a:t>x</a:t>
            </a:r>
          </a:p>
        </p:txBody>
      </p:sp>
      <p:cxnSp>
        <p:nvCxnSpPr>
          <p:cNvPr id="36" name="直接连接符 35"/>
          <p:cNvCxnSpPr>
            <a:stCxn id="10" idx="5"/>
            <a:endCxn id="32" idx="1"/>
          </p:cNvCxnSpPr>
          <p:nvPr/>
        </p:nvCxnSpPr>
        <p:spPr>
          <a:xfrm>
            <a:off x="9916682" y="4163022"/>
            <a:ext cx="210185" cy="297180"/>
          </a:xfrm>
          <a:prstGeom prst="line">
            <a:avLst/>
          </a:prstGeom>
          <a:noFill/>
          <a:ln w="6350" cap="flat" cmpd="sng" algn="ctr">
            <a:solidFill>
              <a:srgbClr val="595959"/>
            </a:solidFill>
            <a:prstDash val="solid"/>
            <a:miter lim="800000"/>
          </a:ln>
          <a:effectLst/>
        </p:spPr>
      </p:cxnSp>
    </p:spTree>
    <p:extLst>
      <p:ext uri="{BB962C8B-B14F-4D97-AF65-F5344CB8AC3E}">
        <p14:creationId xmlns:p14="http://schemas.microsoft.com/office/powerpoint/2010/main" val="277100543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树形</a:t>
            </a:r>
            <a:r>
              <a:rPr lang="en-US" altLang="zh-CN" dirty="0" smtClean="0"/>
              <a:t>DP</a:t>
            </a:r>
            <a:r>
              <a:rPr lang="zh-CN" altLang="en-US" dirty="0" smtClean="0"/>
              <a:t>求树的直径</a:t>
            </a:r>
            <a:endParaRPr lang="zh-CN" altLang="en-US" dirty="0"/>
          </a:p>
        </p:txBody>
      </p:sp>
      <p:sp>
        <p:nvSpPr>
          <p:cNvPr id="3" name="内容占位符 2"/>
          <p:cNvSpPr>
            <a:spLocks noGrp="1"/>
          </p:cNvSpPr>
          <p:nvPr>
            <p:ph idx="1"/>
          </p:nvPr>
        </p:nvSpPr>
        <p:spPr>
          <a:xfrm>
            <a:off x="431371" y="1196752"/>
            <a:ext cx="8787844" cy="4773742"/>
          </a:xfrm>
        </p:spPr>
        <p:txBody>
          <a:bodyPr/>
          <a:lstStyle/>
          <a:p>
            <a:r>
              <a:rPr lang="zh-CN" altLang="en-US" sz="2800" dirty="0" smtClean="0"/>
              <a:t>求经过结点</a:t>
            </a:r>
            <a:r>
              <a:rPr lang="en-US" altLang="zh-CN" sz="2800" dirty="0" smtClean="0"/>
              <a:t>x</a:t>
            </a:r>
            <a:r>
              <a:rPr lang="zh-CN" altLang="en-US" sz="2800" dirty="0" smtClean="0"/>
              <a:t>的最长链的长度</a:t>
            </a:r>
            <a:endParaRPr lang="zh-CN" altLang="en-US" sz="2800" dirty="0"/>
          </a:p>
          <a:p>
            <a:pPr marL="717550" indent="0"/>
            <a:r>
              <a:rPr lang="zh-CN" altLang="en-US" sz="2800" dirty="0" smtClean="0"/>
              <a:t>如果最长链在</a:t>
            </a:r>
            <a:r>
              <a:rPr lang="en-US" altLang="zh-CN" sz="2800" dirty="0" smtClean="0"/>
              <a:t>x</a:t>
            </a:r>
            <a:r>
              <a:rPr lang="zh-CN" altLang="en-US" sz="2800" dirty="0" smtClean="0"/>
              <a:t>的子树中，如绿色链，则</a:t>
            </a:r>
            <a:endParaRPr lang="en-US" altLang="zh-CN" sz="2800" dirty="0" smtClean="0"/>
          </a:p>
          <a:p>
            <a:pPr marL="717550" indent="0"/>
            <a:r>
              <a:rPr lang="zh-CN" altLang="en-US" sz="2800" dirty="0" smtClean="0"/>
              <a:t>链长为</a:t>
            </a:r>
            <a:r>
              <a:rPr lang="en-US" altLang="zh-CN" sz="2800" dirty="0" smtClean="0"/>
              <a:t>D[x]+D[</a:t>
            </a:r>
            <a:r>
              <a:rPr lang="en-US" altLang="zh-CN" sz="2800" dirty="0" err="1" smtClean="0"/>
              <a:t>yi</a:t>
            </a:r>
            <a:r>
              <a:rPr lang="en-US" altLang="zh-CN" sz="2800" dirty="0" smtClean="0"/>
              <a:t>]+edge(</a:t>
            </a:r>
            <a:r>
              <a:rPr lang="en-US" altLang="zh-CN" sz="2800" dirty="0" err="1" smtClean="0"/>
              <a:t>x,yi</a:t>
            </a:r>
            <a:r>
              <a:rPr lang="en-US" altLang="zh-CN" sz="2800" dirty="0" smtClean="0"/>
              <a:t>)</a:t>
            </a:r>
          </a:p>
          <a:p>
            <a:pPr marL="717550" indent="0"/>
            <a:r>
              <a:rPr lang="en-US" altLang="zh-CN" sz="2800" dirty="0" smtClean="0"/>
              <a:t>D[x]</a:t>
            </a:r>
            <a:r>
              <a:rPr lang="zh-CN" altLang="en-US" sz="2800" dirty="0" smtClean="0"/>
              <a:t>在搜索</a:t>
            </a:r>
            <a:r>
              <a:rPr lang="en-US" altLang="zh-CN" sz="2800" dirty="0" err="1" smtClean="0"/>
              <a:t>yi</a:t>
            </a:r>
            <a:r>
              <a:rPr lang="zh-CN" altLang="en-US" sz="2800" dirty="0" smtClean="0"/>
              <a:t>前已经求出，以</a:t>
            </a:r>
            <a:r>
              <a:rPr lang="en-US" altLang="zh-CN" sz="2800" dirty="0" err="1" smtClean="0"/>
              <a:t>yi</a:t>
            </a:r>
            <a:r>
              <a:rPr lang="zh-CN" altLang="en-US" sz="2800" dirty="0" smtClean="0"/>
              <a:t>为根的子树遍历完毕</a:t>
            </a:r>
            <a:r>
              <a:rPr lang="en-US" altLang="zh-CN" sz="2800" dirty="0" smtClean="0"/>
              <a:t>D[</a:t>
            </a:r>
            <a:r>
              <a:rPr lang="en-US" altLang="zh-CN" sz="2800" dirty="0" err="1" smtClean="0"/>
              <a:t>yi</a:t>
            </a:r>
            <a:r>
              <a:rPr lang="en-US" altLang="zh-CN" sz="2800" dirty="0" smtClean="0"/>
              <a:t>]</a:t>
            </a:r>
            <a:r>
              <a:rPr lang="zh-CN" altLang="en-US" sz="2800" dirty="0" smtClean="0"/>
              <a:t>即可</a:t>
            </a:r>
            <a:r>
              <a:rPr lang="zh-CN" altLang="en-US" sz="2800" dirty="0"/>
              <a:t>求</a:t>
            </a:r>
            <a:r>
              <a:rPr lang="zh-CN" altLang="en-US" sz="2800" dirty="0" smtClean="0"/>
              <a:t>出</a:t>
            </a:r>
            <a:endParaRPr lang="en-US" altLang="zh-CN" sz="2800" dirty="0"/>
          </a:p>
        </p:txBody>
      </p:sp>
      <p:grpSp>
        <p:nvGrpSpPr>
          <p:cNvPr id="4" name="组合 3"/>
          <p:cNvGrpSpPr/>
          <p:nvPr/>
        </p:nvGrpSpPr>
        <p:grpSpPr>
          <a:xfrm>
            <a:off x="9411620" y="1861446"/>
            <a:ext cx="2172335" cy="2992120"/>
            <a:chOff x="14847" y="4682"/>
            <a:chExt cx="3421" cy="4712"/>
          </a:xfrm>
        </p:grpSpPr>
        <p:sp>
          <p:nvSpPr>
            <p:cNvPr id="5" name="椭圆 4"/>
            <p:cNvSpPr/>
            <p:nvPr/>
          </p:nvSpPr>
          <p:spPr>
            <a:xfrm>
              <a:off x="16113" y="4682"/>
              <a:ext cx="511" cy="511"/>
            </a:xfrm>
            <a:prstGeom prst="ellipse">
              <a:avLst/>
            </a:prstGeom>
            <a:solidFill>
              <a:srgbClr val="595959"/>
            </a:solidFill>
            <a:ln w="12700" cap="flat" cmpd="sng" algn="ctr">
              <a:solidFill>
                <a:srgbClr val="595959">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smtClean="0">
                <a:ln>
                  <a:noFill/>
                </a:ln>
                <a:solidFill>
                  <a:srgbClr val="FFFFFF"/>
                </a:solidFill>
                <a:effectLst/>
                <a:uLnTx/>
                <a:uFillTx/>
                <a:latin typeface="Arial"/>
                <a:ea typeface="微软雅黑"/>
              </a:endParaRPr>
            </a:p>
          </p:txBody>
        </p:sp>
        <p:sp>
          <p:nvSpPr>
            <p:cNvPr id="6" name="椭圆 5"/>
            <p:cNvSpPr/>
            <p:nvPr/>
          </p:nvSpPr>
          <p:spPr>
            <a:xfrm>
              <a:off x="15224" y="5527"/>
              <a:ext cx="511" cy="511"/>
            </a:xfrm>
            <a:prstGeom prst="ellipse">
              <a:avLst/>
            </a:prstGeom>
            <a:solidFill>
              <a:srgbClr val="595959"/>
            </a:solidFill>
            <a:ln w="12700" cap="flat" cmpd="sng" algn="ctr">
              <a:solidFill>
                <a:srgbClr val="595959">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smtClean="0">
                <a:ln>
                  <a:noFill/>
                </a:ln>
                <a:solidFill>
                  <a:srgbClr val="FFFFFF"/>
                </a:solidFill>
                <a:effectLst/>
                <a:uLnTx/>
                <a:uFillTx/>
                <a:latin typeface="Arial"/>
                <a:ea typeface="微软雅黑"/>
              </a:endParaRPr>
            </a:p>
          </p:txBody>
        </p:sp>
        <p:sp>
          <p:nvSpPr>
            <p:cNvPr id="7" name="椭圆 6"/>
            <p:cNvSpPr/>
            <p:nvPr/>
          </p:nvSpPr>
          <p:spPr>
            <a:xfrm>
              <a:off x="16113" y="5527"/>
              <a:ext cx="511" cy="511"/>
            </a:xfrm>
            <a:prstGeom prst="ellipse">
              <a:avLst/>
            </a:prstGeom>
            <a:solidFill>
              <a:srgbClr val="595959"/>
            </a:solidFill>
            <a:ln w="12700" cap="flat" cmpd="sng" algn="ctr">
              <a:solidFill>
                <a:srgbClr val="595959">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altLang="zh-CN" sz="1800" b="0" i="0" u="none" strike="noStrike" kern="0" cap="none" spc="0" normalizeH="0" baseline="0" noProof="0" smtClean="0">
                <a:ln>
                  <a:noFill/>
                </a:ln>
                <a:solidFill>
                  <a:srgbClr val="FFFFFF"/>
                </a:solidFill>
                <a:effectLst/>
                <a:uLnTx/>
                <a:uFillTx/>
                <a:latin typeface="Arial"/>
                <a:ea typeface="微软雅黑"/>
              </a:endParaRPr>
            </a:p>
          </p:txBody>
        </p:sp>
        <p:sp>
          <p:nvSpPr>
            <p:cNvPr id="8" name="椭圆 7"/>
            <p:cNvSpPr/>
            <p:nvPr/>
          </p:nvSpPr>
          <p:spPr>
            <a:xfrm>
              <a:off x="17002" y="5527"/>
              <a:ext cx="511" cy="511"/>
            </a:xfrm>
            <a:prstGeom prst="ellipse">
              <a:avLst/>
            </a:prstGeom>
            <a:solidFill>
              <a:srgbClr val="595959"/>
            </a:solidFill>
            <a:ln w="12700" cap="flat" cmpd="sng" algn="ctr">
              <a:solidFill>
                <a:srgbClr val="595959">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smtClean="0">
                <a:ln>
                  <a:noFill/>
                </a:ln>
                <a:solidFill>
                  <a:srgbClr val="FFFFFF"/>
                </a:solidFill>
                <a:effectLst/>
                <a:uLnTx/>
                <a:uFillTx/>
                <a:latin typeface="Arial"/>
                <a:ea typeface="微软雅黑"/>
              </a:endParaRPr>
            </a:p>
          </p:txBody>
        </p:sp>
        <p:sp>
          <p:nvSpPr>
            <p:cNvPr id="9" name="椭圆 8"/>
            <p:cNvSpPr/>
            <p:nvPr/>
          </p:nvSpPr>
          <p:spPr>
            <a:xfrm>
              <a:off x="15735" y="6394"/>
              <a:ext cx="511" cy="511"/>
            </a:xfrm>
            <a:prstGeom prst="ellipse">
              <a:avLst/>
            </a:prstGeom>
            <a:solidFill>
              <a:srgbClr val="595959"/>
            </a:solidFill>
            <a:ln w="12700" cap="flat" cmpd="sng" algn="ctr">
              <a:solidFill>
                <a:srgbClr val="595959">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altLang="zh-CN" sz="1800" b="0" i="0" u="none" strike="noStrike" kern="0" cap="none" spc="0" normalizeH="0" baseline="0" noProof="0" smtClean="0">
                <a:ln>
                  <a:noFill/>
                </a:ln>
                <a:solidFill>
                  <a:srgbClr val="FFFFFF"/>
                </a:solidFill>
                <a:effectLst/>
                <a:uLnTx/>
                <a:uFillTx/>
                <a:latin typeface="Arial"/>
                <a:ea typeface="微软雅黑"/>
              </a:endParaRPr>
            </a:p>
          </p:txBody>
        </p:sp>
        <p:sp>
          <p:nvSpPr>
            <p:cNvPr id="10" name="椭圆 9"/>
            <p:cNvSpPr/>
            <p:nvPr/>
          </p:nvSpPr>
          <p:spPr>
            <a:xfrm>
              <a:off x="16624" y="6394"/>
              <a:ext cx="511" cy="511"/>
            </a:xfrm>
            <a:prstGeom prst="ellipse">
              <a:avLst/>
            </a:prstGeom>
            <a:solidFill>
              <a:srgbClr val="595959"/>
            </a:solidFill>
            <a:ln w="12700" cap="flat" cmpd="sng" algn="ctr">
              <a:solidFill>
                <a:srgbClr val="595959">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smtClean="0">
                <a:ln>
                  <a:noFill/>
                </a:ln>
                <a:solidFill>
                  <a:srgbClr val="FFFFFF"/>
                </a:solidFill>
                <a:effectLst/>
                <a:uLnTx/>
                <a:uFillTx/>
                <a:latin typeface="Arial"/>
                <a:ea typeface="微软雅黑"/>
              </a:endParaRPr>
            </a:p>
          </p:txBody>
        </p:sp>
        <p:sp>
          <p:nvSpPr>
            <p:cNvPr id="11" name="椭圆 10"/>
            <p:cNvSpPr/>
            <p:nvPr/>
          </p:nvSpPr>
          <p:spPr>
            <a:xfrm>
              <a:off x="15224" y="7172"/>
              <a:ext cx="511" cy="511"/>
            </a:xfrm>
            <a:prstGeom prst="ellipse">
              <a:avLst/>
            </a:prstGeom>
            <a:solidFill>
              <a:srgbClr val="595959"/>
            </a:solidFill>
            <a:ln w="12700" cap="flat" cmpd="sng" algn="ctr">
              <a:solidFill>
                <a:srgbClr val="595959">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smtClean="0">
                <a:ln>
                  <a:noFill/>
                </a:ln>
                <a:solidFill>
                  <a:srgbClr val="FFFFFF"/>
                </a:solidFill>
                <a:effectLst/>
                <a:uLnTx/>
                <a:uFillTx/>
                <a:latin typeface="Arial"/>
                <a:ea typeface="微软雅黑"/>
              </a:endParaRPr>
            </a:p>
          </p:txBody>
        </p:sp>
        <p:sp>
          <p:nvSpPr>
            <p:cNvPr id="12" name="椭圆 11"/>
            <p:cNvSpPr/>
            <p:nvPr/>
          </p:nvSpPr>
          <p:spPr>
            <a:xfrm>
              <a:off x="14847" y="7950"/>
              <a:ext cx="511" cy="511"/>
            </a:xfrm>
            <a:prstGeom prst="ellipse">
              <a:avLst/>
            </a:prstGeom>
            <a:solidFill>
              <a:srgbClr val="595959"/>
            </a:solidFill>
            <a:ln w="12700" cap="flat" cmpd="sng" algn="ctr">
              <a:solidFill>
                <a:srgbClr val="595959">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smtClean="0">
                <a:ln>
                  <a:noFill/>
                </a:ln>
                <a:solidFill>
                  <a:srgbClr val="FFFFFF"/>
                </a:solidFill>
                <a:effectLst/>
                <a:uLnTx/>
                <a:uFillTx/>
                <a:latin typeface="Arial"/>
                <a:ea typeface="微软雅黑"/>
              </a:endParaRPr>
            </a:p>
          </p:txBody>
        </p:sp>
        <p:sp>
          <p:nvSpPr>
            <p:cNvPr id="13" name="椭圆 12"/>
            <p:cNvSpPr/>
            <p:nvPr/>
          </p:nvSpPr>
          <p:spPr>
            <a:xfrm>
              <a:off x="16246" y="7172"/>
              <a:ext cx="511" cy="511"/>
            </a:xfrm>
            <a:prstGeom prst="ellipse">
              <a:avLst/>
            </a:prstGeom>
            <a:solidFill>
              <a:srgbClr val="595959"/>
            </a:solidFill>
            <a:ln w="12700" cap="flat" cmpd="sng" algn="ctr">
              <a:solidFill>
                <a:srgbClr val="595959">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smtClean="0">
                <a:ln>
                  <a:noFill/>
                </a:ln>
                <a:solidFill>
                  <a:srgbClr val="FFFFFF"/>
                </a:solidFill>
                <a:effectLst/>
                <a:uLnTx/>
                <a:uFillTx/>
                <a:latin typeface="Arial"/>
                <a:ea typeface="微软雅黑"/>
              </a:endParaRPr>
            </a:p>
          </p:txBody>
        </p:sp>
        <p:sp>
          <p:nvSpPr>
            <p:cNvPr id="14" name="椭圆 13"/>
            <p:cNvSpPr/>
            <p:nvPr/>
          </p:nvSpPr>
          <p:spPr>
            <a:xfrm>
              <a:off x="17135" y="7172"/>
              <a:ext cx="511" cy="511"/>
            </a:xfrm>
            <a:prstGeom prst="ellipse">
              <a:avLst/>
            </a:prstGeom>
            <a:solidFill>
              <a:srgbClr val="595959"/>
            </a:solidFill>
            <a:ln w="12700" cap="flat" cmpd="sng" algn="ctr">
              <a:solidFill>
                <a:srgbClr val="595959">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smtClean="0">
                <a:ln>
                  <a:noFill/>
                </a:ln>
                <a:solidFill>
                  <a:srgbClr val="FFFFFF"/>
                </a:solidFill>
                <a:effectLst/>
                <a:uLnTx/>
                <a:uFillTx/>
                <a:latin typeface="Arial"/>
                <a:ea typeface="微软雅黑"/>
              </a:endParaRPr>
            </a:p>
          </p:txBody>
        </p:sp>
        <p:sp>
          <p:nvSpPr>
            <p:cNvPr id="15" name="椭圆 14"/>
            <p:cNvSpPr/>
            <p:nvPr/>
          </p:nvSpPr>
          <p:spPr>
            <a:xfrm>
              <a:off x="16757" y="7950"/>
              <a:ext cx="511" cy="511"/>
            </a:xfrm>
            <a:prstGeom prst="ellipse">
              <a:avLst/>
            </a:prstGeom>
            <a:solidFill>
              <a:srgbClr val="595959"/>
            </a:solidFill>
            <a:ln w="12700" cap="flat" cmpd="sng" algn="ctr">
              <a:solidFill>
                <a:srgbClr val="595959">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smtClean="0">
                <a:ln>
                  <a:noFill/>
                </a:ln>
                <a:solidFill>
                  <a:srgbClr val="FFFFFF"/>
                </a:solidFill>
                <a:effectLst/>
                <a:uLnTx/>
                <a:uFillTx/>
                <a:latin typeface="Arial"/>
                <a:ea typeface="微软雅黑"/>
              </a:endParaRPr>
            </a:p>
          </p:txBody>
        </p:sp>
        <p:sp>
          <p:nvSpPr>
            <p:cNvPr id="16" name="椭圆 15"/>
            <p:cNvSpPr/>
            <p:nvPr/>
          </p:nvSpPr>
          <p:spPr>
            <a:xfrm>
              <a:off x="16624" y="8883"/>
              <a:ext cx="511" cy="511"/>
            </a:xfrm>
            <a:prstGeom prst="ellipse">
              <a:avLst/>
            </a:prstGeom>
            <a:solidFill>
              <a:srgbClr val="595959"/>
            </a:solidFill>
            <a:ln w="12700" cap="flat" cmpd="sng" algn="ctr">
              <a:solidFill>
                <a:srgbClr val="595959">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smtClean="0">
                <a:ln>
                  <a:noFill/>
                </a:ln>
                <a:solidFill>
                  <a:srgbClr val="FFFFFF"/>
                </a:solidFill>
                <a:effectLst/>
                <a:uLnTx/>
                <a:uFillTx/>
                <a:latin typeface="Arial"/>
                <a:ea typeface="微软雅黑"/>
              </a:endParaRPr>
            </a:p>
          </p:txBody>
        </p:sp>
        <p:sp>
          <p:nvSpPr>
            <p:cNvPr id="17" name="椭圆 16"/>
            <p:cNvSpPr/>
            <p:nvPr/>
          </p:nvSpPr>
          <p:spPr>
            <a:xfrm>
              <a:off x="17757" y="7950"/>
              <a:ext cx="511" cy="511"/>
            </a:xfrm>
            <a:prstGeom prst="ellipse">
              <a:avLst/>
            </a:prstGeom>
            <a:solidFill>
              <a:srgbClr val="595959"/>
            </a:solidFill>
            <a:ln w="12700" cap="flat" cmpd="sng" algn="ctr">
              <a:solidFill>
                <a:srgbClr val="595959">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smtClean="0">
                <a:ln>
                  <a:noFill/>
                </a:ln>
                <a:solidFill>
                  <a:srgbClr val="FFFFFF"/>
                </a:solidFill>
                <a:effectLst/>
                <a:uLnTx/>
                <a:uFillTx/>
                <a:latin typeface="Arial"/>
                <a:ea typeface="微软雅黑"/>
              </a:endParaRPr>
            </a:p>
          </p:txBody>
        </p:sp>
        <p:cxnSp>
          <p:nvCxnSpPr>
            <p:cNvPr id="18" name="直接连接符 17"/>
            <p:cNvCxnSpPr>
              <a:stCxn id="5" idx="2"/>
              <a:endCxn id="6" idx="0"/>
            </p:cNvCxnSpPr>
            <p:nvPr/>
          </p:nvCxnSpPr>
          <p:spPr>
            <a:xfrm flipH="1">
              <a:off x="15480" y="4938"/>
              <a:ext cx="633" cy="589"/>
            </a:xfrm>
            <a:prstGeom prst="line">
              <a:avLst/>
            </a:prstGeom>
            <a:noFill/>
            <a:ln w="6350" cap="flat" cmpd="sng" algn="ctr">
              <a:solidFill>
                <a:srgbClr val="595959"/>
              </a:solidFill>
              <a:prstDash val="solid"/>
              <a:miter lim="800000"/>
            </a:ln>
            <a:effectLst/>
          </p:spPr>
        </p:cxnSp>
        <p:cxnSp>
          <p:nvCxnSpPr>
            <p:cNvPr id="19" name="直接连接符 18"/>
            <p:cNvCxnSpPr>
              <a:stCxn id="7" idx="0"/>
              <a:endCxn id="5" idx="4"/>
            </p:cNvCxnSpPr>
            <p:nvPr/>
          </p:nvCxnSpPr>
          <p:spPr>
            <a:xfrm flipV="1">
              <a:off x="16369" y="5193"/>
              <a:ext cx="0" cy="334"/>
            </a:xfrm>
            <a:prstGeom prst="line">
              <a:avLst/>
            </a:prstGeom>
            <a:noFill/>
            <a:ln w="38100" cap="flat" cmpd="sng" algn="ctr">
              <a:solidFill>
                <a:srgbClr val="FF0000"/>
              </a:solidFill>
              <a:prstDash val="solid"/>
              <a:miter lim="800000"/>
            </a:ln>
            <a:effectLst/>
          </p:spPr>
        </p:cxnSp>
        <p:cxnSp>
          <p:nvCxnSpPr>
            <p:cNvPr id="20" name="直接连接符 19"/>
            <p:cNvCxnSpPr>
              <a:stCxn id="8" idx="0"/>
              <a:endCxn id="5" idx="6"/>
            </p:cNvCxnSpPr>
            <p:nvPr/>
          </p:nvCxnSpPr>
          <p:spPr>
            <a:xfrm flipH="1" flipV="1">
              <a:off x="16624" y="4938"/>
              <a:ext cx="634" cy="589"/>
            </a:xfrm>
            <a:prstGeom prst="line">
              <a:avLst/>
            </a:prstGeom>
            <a:noFill/>
            <a:ln w="28575" cap="flat" cmpd="sng" algn="ctr">
              <a:solidFill>
                <a:srgbClr val="FF0000"/>
              </a:solidFill>
              <a:prstDash val="solid"/>
              <a:miter lim="800000"/>
            </a:ln>
            <a:effectLst/>
          </p:spPr>
        </p:cxnSp>
        <p:cxnSp>
          <p:nvCxnSpPr>
            <p:cNvPr id="21" name="直接连接符 20"/>
            <p:cNvCxnSpPr>
              <a:stCxn id="7" idx="3"/>
              <a:endCxn id="9" idx="0"/>
            </p:cNvCxnSpPr>
            <p:nvPr/>
          </p:nvCxnSpPr>
          <p:spPr>
            <a:xfrm flipH="1">
              <a:off x="15991" y="5963"/>
              <a:ext cx="197" cy="431"/>
            </a:xfrm>
            <a:prstGeom prst="line">
              <a:avLst/>
            </a:prstGeom>
            <a:noFill/>
            <a:ln w="38100" cap="flat" cmpd="sng" algn="ctr">
              <a:solidFill>
                <a:srgbClr val="00B050"/>
              </a:solidFill>
              <a:prstDash val="solid"/>
              <a:miter lim="800000"/>
            </a:ln>
            <a:effectLst/>
          </p:spPr>
        </p:cxnSp>
        <p:cxnSp>
          <p:nvCxnSpPr>
            <p:cNvPr id="22" name="直接连接符 21"/>
            <p:cNvCxnSpPr>
              <a:stCxn id="7" idx="5"/>
              <a:endCxn id="10" idx="0"/>
            </p:cNvCxnSpPr>
            <p:nvPr/>
          </p:nvCxnSpPr>
          <p:spPr>
            <a:xfrm>
              <a:off x="16549" y="5963"/>
              <a:ext cx="331" cy="431"/>
            </a:xfrm>
            <a:prstGeom prst="line">
              <a:avLst/>
            </a:prstGeom>
            <a:noFill/>
            <a:ln w="38100" cap="flat" cmpd="sng" algn="ctr">
              <a:solidFill>
                <a:srgbClr val="00B050"/>
              </a:solidFill>
              <a:prstDash val="solid"/>
              <a:miter lim="800000"/>
            </a:ln>
            <a:effectLst/>
          </p:spPr>
        </p:cxnSp>
        <p:cxnSp>
          <p:nvCxnSpPr>
            <p:cNvPr id="23" name="直接连接符 22"/>
            <p:cNvCxnSpPr>
              <a:stCxn id="9" idx="3"/>
              <a:endCxn id="11" idx="0"/>
            </p:cNvCxnSpPr>
            <p:nvPr/>
          </p:nvCxnSpPr>
          <p:spPr>
            <a:xfrm flipH="1">
              <a:off x="15480" y="6830"/>
              <a:ext cx="330" cy="342"/>
            </a:xfrm>
            <a:prstGeom prst="line">
              <a:avLst/>
            </a:prstGeom>
            <a:noFill/>
            <a:ln w="38100" cap="flat" cmpd="sng" algn="ctr">
              <a:solidFill>
                <a:srgbClr val="00B050"/>
              </a:solidFill>
              <a:prstDash val="solid"/>
              <a:miter lim="800000"/>
            </a:ln>
            <a:effectLst/>
          </p:spPr>
        </p:cxnSp>
        <p:cxnSp>
          <p:nvCxnSpPr>
            <p:cNvPr id="24" name="直接连接符 23"/>
            <p:cNvCxnSpPr>
              <a:stCxn id="11" idx="3"/>
              <a:endCxn id="12" idx="0"/>
            </p:cNvCxnSpPr>
            <p:nvPr/>
          </p:nvCxnSpPr>
          <p:spPr>
            <a:xfrm flipH="1">
              <a:off x="15103" y="7608"/>
              <a:ext cx="196" cy="342"/>
            </a:xfrm>
            <a:prstGeom prst="line">
              <a:avLst/>
            </a:prstGeom>
            <a:noFill/>
            <a:ln w="38100" cap="flat" cmpd="sng" algn="ctr">
              <a:solidFill>
                <a:srgbClr val="00B050"/>
              </a:solidFill>
              <a:prstDash val="solid"/>
              <a:miter lim="800000"/>
            </a:ln>
            <a:effectLst/>
          </p:spPr>
        </p:cxnSp>
        <p:cxnSp>
          <p:nvCxnSpPr>
            <p:cNvPr id="25" name="直接连接符 24"/>
            <p:cNvCxnSpPr>
              <a:stCxn id="10" idx="3"/>
              <a:endCxn id="13" idx="0"/>
            </p:cNvCxnSpPr>
            <p:nvPr/>
          </p:nvCxnSpPr>
          <p:spPr>
            <a:xfrm flipH="1">
              <a:off x="16502" y="6830"/>
              <a:ext cx="197" cy="342"/>
            </a:xfrm>
            <a:prstGeom prst="line">
              <a:avLst/>
            </a:prstGeom>
            <a:noFill/>
            <a:ln w="38100" cap="flat" cmpd="sng" algn="ctr">
              <a:solidFill>
                <a:srgbClr val="00B050"/>
              </a:solidFill>
              <a:prstDash val="solid"/>
              <a:miter lim="800000"/>
            </a:ln>
            <a:effectLst/>
          </p:spPr>
        </p:cxnSp>
        <p:cxnSp>
          <p:nvCxnSpPr>
            <p:cNvPr id="26" name="直接连接符 25"/>
            <p:cNvCxnSpPr>
              <a:stCxn id="10" idx="5"/>
              <a:endCxn id="14" idx="0"/>
            </p:cNvCxnSpPr>
            <p:nvPr/>
          </p:nvCxnSpPr>
          <p:spPr>
            <a:xfrm>
              <a:off x="17060" y="6830"/>
              <a:ext cx="331" cy="342"/>
            </a:xfrm>
            <a:prstGeom prst="line">
              <a:avLst/>
            </a:prstGeom>
            <a:noFill/>
            <a:ln w="38100" cap="flat" cmpd="sng" algn="ctr">
              <a:solidFill>
                <a:srgbClr val="FF0000"/>
              </a:solidFill>
              <a:prstDash val="solid"/>
              <a:miter lim="800000"/>
            </a:ln>
            <a:effectLst/>
          </p:spPr>
        </p:cxnSp>
        <p:cxnSp>
          <p:nvCxnSpPr>
            <p:cNvPr id="27" name="直接连接符 26"/>
            <p:cNvCxnSpPr>
              <a:stCxn id="14" idx="3"/>
              <a:endCxn id="15" idx="0"/>
            </p:cNvCxnSpPr>
            <p:nvPr/>
          </p:nvCxnSpPr>
          <p:spPr>
            <a:xfrm flipH="1">
              <a:off x="17013" y="7608"/>
              <a:ext cx="197" cy="342"/>
            </a:xfrm>
            <a:prstGeom prst="line">
              <a:avLst/>
            </a:prstGeom>
            <a:noFill/>
            <a:ln w="38100" cap="flat" cmpd="sng" algn="ctr">
              <a:solidFill>
                <a:srgbClr val="FF0000"/>
              </a:solidFill>
              <a:prstDash val="solid"/>
              <a:miter lim="800000"/>
            </a:ln>
            <a:effectLst/>
          </p:spPr>
        </p:cxnSp>
        <p:cxnSp>
          <p:nvCxnSpPr>
            <p:cNvPr id="28" name="直接连接符 27"/>
            <p:cNvCxnSpPr>
              <a:stCxn id="15" idx="4"/>
              <a:endCxn id="16" idx="0"/>
            </p:cNvCxnSpPr>
            <p:nvPr/>
          </p:nvCxnSpPr>
          <p:spPr>
            <a:xfrm flipH="1">
              <a:off x="16880" y="8461"/>
              <a:ext cx="133" cy="422"/>
            </a:xfrm>
            <a:prstGeom prst="line">
              <a:avLst/>
            </a:prstGeom>
            <a:noFill/>
            <a:ln w="38100" cap="flat" cmpd="sng" algn="ctr">
              <a:solidFill>
                <a:srgbClr val="FF0000"/>
              </a:solidFill>
              <a:prstDash val="solid"/>
              <a:miter lim="800000"/>
            </a:ln>
            <a:effectLst/>
          </p:spPr>
        </p:cxnSp>
        <p:cxnSp>
          <p:nvCxnSpPr>
            <p:cNvPr id="29" name="直接连接符 28"/>
            <p:cNvCxnSpPr>
              <a:stCxn id="14" idx="5"/>
              <a:endCxn id="17" idx="1"/>
            </p:cNvCxnSpPr>
            <p:nvPr/>
          </p:nvCxnSpPr>
          <p:spPr>
            <a:xfrm>
              <a:off x="17571" y="7608"/>
              <a:ext cx="261" cy="417"/>
            </a:xfrm>
            <a:prstGeom prst="line">
              <a:avLst/>
            </a:prstGeom>
            <a:noFill/>
            <a:ln w="6350" cap="flat" cmpd="sng" algn="ctr">
              <a:solidFill>
                <a:srgbClr val="595959"/>
              </a:solidFill>
              <a:prstDash val="solid"/>
              <a:miter lim="800000"/>
            </a:ln>
            <a:effectLst/>
          </p:spPr>
        </p:cxnSp>
        <p:sp>
          <p:nvSpPr>
            <p:cNvPr id="30" name="椭圆 29"/>
            <p:cNvSpPr/>
            <p:nvPr/>
          </p:nvSpPr>
          <p:spPr>
            <a:xfrm>
              <a:off x="17694" y="6356"/>
              <a:ext cx="511" cy="511"/>
            </a:xfrm>
            <a:prstGeom prst="ellipse">
              <a:avLst/>
            </a:prstGeom>
            <a:solidFill>
              <a:srgbClr val="595959"/>
            </a:solidFill>
            <a:ln w="12700" cap="flat" cmpd="sng" algn="ctr">
              <a:solidFill>
                <a:srgbClr val="595959">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smtClean="0">
                <a:ln>
                  <a:noFill/>
                </a:ln>
                <a:solidFill>
                  <a:srgbClr val="FFFFFF"/>
                </a:solidFill>
                <a:effectLst/>
                <a:uLnTx/>
                <a:uFillTx/>
                <a:latin typeface="Arial"/>
                <a:ea typeface="微软雅黑"/>
              </a:endParaRPr>
            </a:p>
          </p:txBody>
        </p:sp>
      </p:grpSp>
      <p:sp>
        <p:nvSpPr>
          <p:cNvPr id="31" name="文本框 30"/>
          <p:cNvSpPr txBox="1"/>
          <p:nvPr/>
        </p:nvSpPr>
        <p:spPr>
          <a:xfrm>
            <a:off x="10711147" y="2671706"/>
            <a:ext cx="421640" cy="368300"/>
          </a:xfrm>
          <a:prstGeom prst="rect">
            <a:avLst/>
          </a:prstGeom>
          <a:noFill/>
        </p:spPr>
        <p:txBody>
          <a:bodyPr wrap="square" rtlCol="0">
            <a:spAutoFit/>
          </a:bodyPr>
          <a:lstStyle/>
          <a:p>
            <a:r>
              <a:rPr lang="en-US" altLang="zh-CN" b="1" dirty="0" err="1">
                <a:solidFill>
                  <a:srgbClr val="000000"/>
                </a:solidFill>
                <a:latin typeface="Arial"/>
                <a:ea typeface="微软雅黑"/>
              </a:rPr>
              <a:t>y</a:t>
            </a:r>
            <a:r>
              <a:rPr lang="en-US" altLang="zh-CN" b="1" baseline="-25000" dirty="0" err="1">
                <a:solidFill>
                  <a:srgbClr val="000000"/>
                </a:solidFill>
                <a:latin typeface="Arial"/>
                <a:ea typeface="微软雅黑"/>
              </a:rPr>
              <a:t>i</a:t>
            </a:r>
            <a:endParaRPr lang="en-US" altLang="zh-CN" b="1" baseline="-25000" dirty="0">
              <a:solidFill>
                <a:srgbClr val="000000"/>
              </a:solidFill>
              <a:latin typeface="Arial"/>
              <a:ea typeface="微软雅黑"/>
            </a:endParaRPr>
          </a:p>
        </p:txBody>
      </p:sp>
      <p:sp>
        <p:nvSpPr>
          <p:cNvPr id="32" name="文本框 31"/>
          <p:cNvSpPr txBox="1"/>
          <p:nvPr/>
        </p:nvSpPr>
        <p:spPr>
          <a:xfrm>
            <a:off x="9681999" y="2742508"/>
            <a:ext cx="421640" cy="368300"/>
          </a:xfrm>
          <a:prstGeom prst="rect">
            <a:avLst/>
          </a:prstGeom>
          <a:noFill/>
        </p:spPr>
        <p:txBody>
          <a:bodyPr wrap="square" rtlCol="0">
            <a:spAutoFit/>
          </a:bodyPr>
          <a:lstStyle/>
          <a:p>
            <a:r>
              <a:rPr lang="en-US" altLang="zh-CN" b="1" dirty="0" err="1">
                <a:solidFill>
                  <a:srgbClr val="000000"/>
                </a:solidFill>
                <a:latin typeface="Arial"/>
                <a:ea typeface="微软雅黑"/>
              </a:rPr>
              <a:t>y</a:t>
            </a:r>
            <a:r>
              <a:rPr lang="en-US" altLang="zh-CN" b="1" baseline="-25000" dirty="0" err="1">
                <a:solidFill>
                  <a:srgbClr val="000000"/>
                </a:solidFill>
                <a:latin typeface="Arial"/>
                <a:ea typeface="微软雅黑"/>
              </a:rPr>
              <a:t>j</a:t>
            </a:r>
            <a:endParaRPr lang="en-US" altLang="zh-CN" b="1" baseline="-25000" dirty="0">
              <a:solidFill>
                <a:srgbClr val="000000"/>
              </a:solidFill>
              <a:latin typeface="Arial"/>
              <a:ea typeface="微软雅黑"/>
            </a:endParaRPr>
          </a:p>
        </p:txBody>
      </p:sp>
      <p:sp>
        <p:nvSpPr>
          <p:cNvPr id="33" name="文本框 32"/>
          <p:cNvSpPr txBox="1"/>
          <p:nvPr/>
        </p:nvSpPr>
        <p:spPr>
          <a:xfrm>
            <a:off x="10427544" y="2267529"/>
            <a:ext cx="421640" cy="368300"/>
          </a:xfrm>
          <a:prstGeom prst="rect">
            <a:avLst/>
          </a:prstGeom>
          <a:noFill/>
        </p:spPr>
        <p:txBody>
          <a:bodyPr wrap="square" rtlCol="0">
            <a:spAutoFit/>
          </a:bodyPr>
          <a:lstStyle/>
          <a:p>
            <a:r>
              <a:rPr lang="en-US" altLang="zh-CN" b="1" dirty="0">
                <a:solidFill>
                  <a:srgbClr val="000000"/>
                </a:solidFill>
                <a:latin typeface="Arial"/>
                <a:ea typeface="微软雅黑"/>
              </a:rPr>
              <a:t>x</a:t>
            </a:r>
          </a:p>
        </p:txBody>
      </p:sp>
      <p:cxnSp>
        <p:nvCxnSpPr>
          <p:cNvPr id="34" name="直接连接符 33"/>
          <p:cNvCxnSpPr>
            <a:stCxn id="8" idx="5"/>
            <a:endCxn id="30" idx="1"/>
          </p:cNvCxnSpPr>
          <p:nvPr/>
        </p:nvCxnSpPr>
        <p:spPr>
          <a:xfrm>
            <a:off x="11056905" y="2674881"/>
            <a:ext cx="210185" cy="297180"/>
          </a:xfrm>
          <a:prstGeom prst="line">
            <a:avLst/>
          </a:prstGeom>
          <a:noFill/>
          <a:ln w="28575" cap="flat" cmpd="sng" algn="ctr">
            <a:solidFill>
              <a:srgbClr val="FF0000"/>
            </a:solidFill>
            <a:prstDash val="solid"/>
            <a:miter lim="800000"/>
          </a:ln>
          <a:effectLst/>
        </p:spPr>
      </p:cxnSp>
      <p:sp>
        <p:nvSpPr>
          <p:cNvPr id="37" name="文本框 36"/>
          <p:cNvSpPr txBox="1"/>
          <p:nvPr/>
        </p:nvSpPr>
        <p:spPr>
          <a:xfrm>
            <a:off x="11055076" y="2157373"/>
            <a:ext cx="421640" cy="368300"/>
          </a:xfrm>
          <a:prstGeom prst="rect">
            <a:avLst/>
          </a:prstGeom>
          <a:noFill/>
        </p:spPr>
        <p:txBody>
          <a:bodyPr wrap="square" rtlCol="0">
            <a:spAutoFit/>
          </a:bodyPr>
          <a:lstStyle/>
          <a:p>
            <a:r>
              <a:rPr lang="en-US" altLang="zh-CN" b="1" dirty="0" smtClean="0">
                <a:solidFill>
                  <a:srgbClr val="000000"/>
                </a:solidFill>
                <a:latin typeface="Arial"/>
                <a:ea typeface="微软雅黑"/>
              </a:rPr>
              <a:t>xi</a:t>
            </a:r>
            <a:endParaRPr lang="en-US" altLang="zh-CN" b="1" dirty="0">
              <a:solidFill>
                <a:srgbClr val="000000"/>
              </a:solidFill>
              <a:latin typeface="Arial"/>
              <a:ea typeface="微软雅黑"/>
            </a:endParaRPr>
          </a:p>
        </p:txBody>
      </p:sp>
      <p:sp>
        <p:nvSpPr>
          <p:cNvPr id="38" name="文本框 37"/>
          <p:cNvSpPr txBox="1"/>
          <p:nvPr/>
        </p:nvSpPr>
        <p:spPr>
          <a:xfrm>
            <a:off x="10251407" y="1505529"/>
            <a:ext cx="421640" cy="368300"/>
          </a:xfrm>
          <a:prstGeom prst="rect">
            <a:avLst/>
          </a:prstGeom>
          <a:noFill/>
        </p:spPr>
        <p:txBody>
          <a:bodyPr wrap="square" rtlCol="0">
            <a:spAutoFit/>
          </a:bodyPr>
          <a:lstStyle/>
          <a:p>
            <a:r>
              <a:rPr lang="en-US" altLang="zh-CN" b="1" dirty="0" err="1" smtClean="0">
                <a:solidFill>
                  <a:srgbClr val="000000"/>
                </a:solidFill>
                <a:latin typeface="Arial"/>
                <a:ea typeface="微软雅黑"/>
              </a:rPr>
              <a:t>st</a:t>
            </a:r>
            <a:endParaRPr lang="en-US" altLang="zh-CN" b="1" dirty="0">
              <a:solidFill>
                <a:srgbClr val="000000"/>
              </a:solidFill>
              <a:latin typeface="Arial"/>
              <a:ea typeface="微软雅黑"/>
            </a:endParaRPr>
          </a:p>
        </p:txBody>
      </p:sp>
    </p:spTree>
    <p:extLst>
      <p:ext uri="{BB962C8B-B14F-4D97-AF65-F5344CB8AC3E}">
        <p14:creationId xmlns:p14="http://schemas.microsoft.com/office/powerpoint/2010/main" val="412779305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树形</a:t>
            </a:r>
            <a:r>
              <a:rPr lang="en-US" altLang="zh-CN" dirty="0" smtClean="0"/>
              <a:t>DP</a:t>
            </a:r>
            <a:r>
              <a:rPr lang="zh-CN" altLang="en-US" dirty="0" smtClean="0"/>
              <a:t>求树的直径</a:t>
            </a:r>
            <a:endParaRPr lang="zh-CN" altLang="en-US" dirty="0"/>
          </a:p>
        </p:txBody>
      </p:sp>
      <p:sp>
        <p:nvSpPr>
          <p:cNvPr id="3" name="内容占位符 2"/>
          <p:cNvSpPr>
            <a:spLocks noGrp="1"/>
          </p:cNvSpPr>
          <p:nvPr>
            <p:ph idx="1"/>
          </p:nvPr>
        </p:nvSpPr>
        <p:spPr>
          <a:xfrm>
            <a:off x="431371" y="1196752"/>
            <a:ext cx="8787844" cy="4773742"/>
          </a:xfrm>
        </p:spPr>
        <p:txBody>
          <a:bodyPr/>
          <a:lstStyle/>
          <a:p>
            <a:pPr marL="0" indent="0"/>
            <a:r>
              <a:rPr lang="zh-CN" altLang="en-US" sz="2800" dirty="0" smtClean="0"/>
              <a:t>如果最长链是过</a:t>
            </a:r>
            <a:r>
              <a:rPr lang="en-US" altLang="zh-CN" sz="2800" dirty="0" smtClean="0"/>
              <a:t>x</a:t>
            </a:r>
            <a:r>
              <a:rPr lang="zh-CN" altLang="en-US" sz="2800" dirty="0" smtClean="0"/>
              <a:t>父结点</a:t>
            </a:r>
            <a:r>
              <a:rPr lang="en-US" altLang="zh-CN" sz="2800" dirty="0" err="1" smtClean="0"/>
              <a:t>st</a:t>
            </a:r>
            <a:r>
              <a:rPr lang="zh-CN" altLang="en-US" sz="2800" dirty="0" smtClean="0"/>
              <a:t>相连的</a:t>
            </a:r>
            <a:r>
              <a:rPr lang="en-US" altLang="zh-CN" sz="2800" dirty="0" smtClean="0"/>
              <a:t>xi</a:t>
            </a:r>
            <a:r>
              <a:rPr lang="zh-CN" altLang="en-US" sz="2800" dirty="0" smtClean="0"/>
              <a:t>链，如红色链。</a:t>
            </a:r>
            <a:endParaRPr lang="en-US" altLang="zh-CN" sz="2800" dirty="0" smtClean="0"/>
          </a:p>
          <a:p>
            <a:pPr marL="0" indent="0"/>
            <a:r>
              <a:rPr lang="zh-CN" altLang="en-US" sz="2800" dirty="0" smtClean="0"/>
              <a:t>则以</a:t>
            </a:r>
            <a:r>
              <a:rPr lang="en-US" altLang="zh-CN" sz="2800" dirty="0" smtClean="0"/>
              <a:t>x</a:t>
            </a:r>
            <a:r>
              <a:rPr lang="zh-CN" altLang="en-US" sz="2800" dirty="0" smtClean="0"/>
              <a:t>为根的子树遍历完毕返回</a:t>
            </a:r>
            <a:r>
              <a:rPr lang="en-US" altLang="zh-CN" sz="2800" dirty="0" err="1" smtClean="0"/>
              <a:t>st</a:t>
            </a:r>
            <a:r>
              <a:rPr lang="zh-CN" altLang="en-US" sz="2800" dirty="0" smtClean="0"/>
              <a:t>时会更新</a:t>
            </a:r>
            <a:r>
              <a:rPr lang="en-US" altLang="zh-CN" sz="2800" dirty="0" smtClean="0"/>
              <a:t>D[</a:t>
            </a:r>
            <a:r>
              <a:rPr lang="en-US" altLang="zh-CN" sz="2800" dirty="0" err="1" smtClean="0"/>
              <a:t>st</a:t>
            </a:r>
            <a:r>
              <a:rPr lang="en-US" altLang="zh-CN" sz="2800" dirty="0" smtClean="0"/>
              <a:t>]</a:t>
            </a:r>
            <a:r>
              <a:rPr lang="zh-CN" altLang="en-US" sz="2800" dirty="0" smtClean="0"/>
              <a:t>的值</a:t>
            </a:r>
            <a:endParaRPr lang="en-US" altLang="zh-CN" sz="2800" dirty="0" smtClean="0"/>
          </a:p>
          <a:p>
            <a:pPr marL="1174750" indent="-457200">
              <a:buFont typeface="Wingdings" panose="05000000000000000000" pitchFamily="2" charset="2"/>
              <a:buChar char="u"/>
            </a:pPr>
            <a:r>
              <a:rPr lang="zh-CN" altLang="en-US" sz="2800" dirty="0" smtClean="0"/>
              <a:t>遍历</a:t>
            </a:r>
            <a:r>
              <a:rPr lang="en-US" altLang="zh-CN" sz="2800" dirty="0" smtClean="0"/>
              <a:t>xi</a:t>
            </a:r>
            <a:r>
              <a:rPr lang="zh-CN" altLang="en-US" sz="2800" dirty="0" smtClean="0"/>
              <a:t>为根的子树时可求得</a:t>
            </a:r>
            <a:r>
              <a:rPr lang="en-US" altLang="zh-CN" sz="2800" dirty="0" smtClean="0"/>
              <a:t>D[xi]</a:t>
            </a:r>
            <a:r>
              <a:rPr lang="zh-CN" altLang="en-US" sz="2800" dirty="0" smtClean="0"/>
              <a:t>，</a:t>
            </a:r>
            <a:endParaRPr lang="en-US" altLang="zh-CN" sz="2800" dirty="0" smtClean="0"/>
          </a:p>
          <a:p>
            <a:pPr marL="1174750" indent="-457200">
              <a:buFont typeface="Wingdings" panose="05000000000000000000" pitchFamily="2" charset="2"/>
              <a:buChar char="u"/>
            </a:pPr>
            <a:r>
              <a:rPr lang="zh-CN" altLang="en-US" sz="2800" dirty="0" smtClean="0"/>
              <a:t>所以红链长为</a:t>
            </a:r>
            <a:r>
              <a:rPr lang="en-US" altLang="zh-CN" sz="2800" dirty="0" smtClean="0"/>
              <a:t>D[</a:t>
            </a:r>
            <a:r>
              <a:rPr lang="en-US" altLang="zh-CN" sz="2800" dirty="0" err="1" smtClean="0"/>
              <a:t>st</a:t>
            </a:r>
            <a:r>
              <a:rPr lang="en-US" altLang="zh-CN" sz="2800" dirty="0" smtClean="0"/>
              <a:t>]+D[xi]+edge(</a:t>
            </a:r>
            <a:r>
              <a:rPr lang="en-US" altLang="zh-CN" sz="2800" dirty="0" err="1" smtClean="0"/>
              <a:t>st,xi</a:t>
            </a:r>
            <a:r>
              <a:rPr lang="en-US" altLang="zh-CN" sz="2800" dirty="0" smtClean="0"/>
              <a:t>)</a:t>
            </a:r>
            <a:endParaRPr lang="zh-CN" altLang="en-US" sz="2800" dirty="0" smtClean="0"/>
          </a:p>
          <a:p>
            <a:r>
              <a:rPr lang="zh-CN" altLang="en-US" sz="2800" dirty="0" smtClean="0"/>
              <a:t>所以在遍历整棵树时维护最优值</a:t>
            </a:r>
            <a:r>
              <a:rPr lang="en-US" altLang="zh-CN" sz="2800" dirty="0" err="1" smtClean="0"/>
              <a:t>ans</a:t>
            </a:r>
            <a:r>
              <a:rPr lang="zh-CN" altLang="en-US" sz="2800" dirty="0" smtClean="0"/>
              <a:t>即可</a:t>
            </a:r>
            <a:endParaRPr lang="en-US" altLang="zh-CN" sz="2800" dirty="0" smtClean="0"/>
          </a:p>
          <a:p>
            <a:r>
              <a:rPr lang="zh-CN" altLang="en-US" sz="2800" dirty="0" smtClean="0"/>
              <a:t> </a:t>
            </a:r>
            <a:r>
              <a:rPr lang="en-US" altLang="zh-CN" sz="2800" dirty="0" err="1" smtClean="0"/>
              <a:t>ans</a:t>
            </a:r>
            <a:r>
              <a:rPr lang="en-US" altLang="zh-CN" sz="2800" dirty="0" smtClean="0"/>
              <a:t>=max(</a:t>
            </a:r>
            <a:r>
              <a:rPr lang="en-US" altLang="zh-CN" sz="2800" dirty="0" err="1" smtClean="0"/>
              <a:t>ans,d</a:t>
            </a:r>
            <a:r>
              <a:rPr lang="en-US" altLang="zh-CN" sz="2800" dirty="0" smtClean="0"/>
              <a:t>[x]+d[</a:t>
            </a:r>
            <a:r>
              <a:rPr lang="en-US" altLang="zh-CN" sz="2800" dirty="0" err="1" smtClean="0"/>
              <a:t>yi</a:t>
            </a:r>
            <a:r>
              <a:rPr lang="en-US" altLang="zh-CN" sz="2800" dirty="0" smtClean="0"/>
              <a:t>]+edge(</a:t>
            </a:r>
            <a:r>
              <a:rPr lang="en-US" altLang="zh-CN" sz="2800" dirty="0" err="1" smtClean="0"/>
              <a:t>x,yi</a:t>
            </a:r>
            <a:r>
              <a:rPr lang="en-US" altLang="zh-CN" sz="2800" dirty="0" smtClean="0"/>
              <a:t>),(1&lt;=x&lt;=N)</a:t>
            </a:r>
          </a:p>
          <a:p>
            <a:endParaRPr lang="zh-CN" altLang="en-US" sz="2800" dirty="0"/>
          </a:p>
        </p:txBody>
      </p:sp>
      <p:grpSp>
        <p:nvGrpSpPr>
          <p:cNvPr id="4" name="组合 3"/>
          <p:cNvGrpSpPr/>
          <p:nvPr/>
        </p:nvGrpSpPr>
        <p:grpSpPr>
          <a:xfrm>
            <a:off x="9411620" y="1861446"/>
            <a:ext cx="2172335" cy="2992120"/>
            <a:chOff x="14847" y="4682"/>
            <a:chExt cx="3421" cy="4712"/>
          </a:xfrm>
        </p:grpSpPr>
        <p:sp>
          <p:nvSpPr>
            <p:cNvPr id="5" name="椭圆 4"/>
            <p:cNvSpPr/>
            <p:nvPr/>
          </p:nvSpPr>
          <p:spPr>
            <a:xfrm>
              <a:off x="16113" y="4682"/>
              <a:ext cx="511" cy="511"/>
            </a:xfrm>
            <a:prstGeom prst="ellipse">
              <a:avLst/>
            </a:prstGeom>
            <a:solidFill>
              <a:srgbClr val="595959"/>
            </a:solidFill>
            <a:ln w="12700" cap="flat" cmpd="sng" algn="ctr">
              <a:solidFill>
                <a:srgbClr val="595959">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smtClean="0">
                <a:ln>
                  <a:noFill/>
                </a:ln>
                <a:solidFill>
                  <a:srgbClr val="FFFFFF"/>
                </a:solidFill>
                <a:effectLst/>
                <a:uLnTx/>
                <a:uFillTx/>
                <a:latin typeface="Arial"/>
                <a:ea typeface="微软雅黑"/>
              </a:endParaRPr>
            </a:p>
          </p:txBody>
        </p:sp>
        <p:sp>
          <p:nvSpPr>
            <p:cNvPr id="6" name="椭圆 5"/>
            <p:cNvSpPr/>
            <p:nvPr/>
          </p:nvSpPr>
          <p:spPr>
            <a:xfrm>
              <a:off x="15224" y="5527"/>
              <a:ext cx="511" cy="511"/>
            </a:xfrm>
            <a:prstGeom prst="ellipse">
              <a:avLst/>
            </a:prstGeom>
            <a:solidFill>
              <a:srgbClr val="595959"/>
            </a:solidFill>
            <a:ln w="12700" cap="flat" cmpd="sng" algn="ctr">
              <a:solidFill>
                <a:srgbClr val="595959">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smtClean="0">
                <a:ln>
                  <a:noFill/>
                </a:ln>
                <a:solidFill>
                  <a:srgbClr val="FFFFFF"/>
                </a:solidFill>
                <a:effectLst/>
                <a:uLnTx/>
                <a:uFillTx/>
                <a:latin typeface="Arial"/>
                <a:ea typeface="微软雅黑"/>
              </a:endParaRPr>
            </a:p>
          </p:txBody>
        </p:sp>
        <p:sp>
          <p:nvSpPr>
            <p:cNvPr id="7" name="椭圆 6"/>
            <p:cNvSpPr/>
            <p:nvPr/>
          </p:nvSpPr>
          <p:spPr>
            <a:xfrm>
              <a:off x="16113" y="5527"/>
              <a:ext cx="511" cy="511"/>
            </a:xfrm>
            <a:prstGeom prst="ellipse">
              <a:avLst/>
            </a:prstGeom>
            <a:solidFill>
              <a:srgbClr val="595959"/>
            </a:solidFill>
            <a:ln w="12700" cap="flat" cmpd="sng" algn="ctr">
              <a:solidFill>
                <a:srgbClr val="595959">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altLang="zh-CN" sz="1800" b="0" i="0" u="none" strike="noStrike" kern="0" cap="none" spc="0" normalizeH="0" baseline="0" noProof="0" smtClean="0">
                <a:ln>
                  <a:noFill/>
                </a:ln>
                <a:solidFill>
                  <a:srgbClr val="FFFFFF"/>
                </a:solidFill>
                <a:effectLst/>
                <a:uLnTx/>
                <a:uFillTx/>
                <a:latin typeface="Arial"/>
                <a:ea typeface="微软雅黑"/>
              </a:endParaRPr>
            </a:p>
          </p:txBody>
        </p:sp>
        <p:sp>
          <p:nvSpPr>
            <p:cNvPr id="8" name="椭圆 7"/>
            <p:cNvSpPr/>
            <p:nvPr/>
          </p:nvSpPr>
          <p:spPr>
            <a:xfrm>
              <a:off x="17002" y="5527"/>
              <a:ext cx="511" cy="511"/>
            </a:xfrm>
            <a:prstGeom prst="ellipse">
              <a:avLst/>
            </a:prstGeom>
            <a:solidFill>
              <a:srgbClr val="595959"/>
            </a:solidFill>
            <a:ln w="12700" cap="flat" cmpd="sng" algn="ctr">
              <a:solidFill>
                <a:srgbClr val="595959">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smtClean="0">
                <a:ln>
                  <a:noFill/>
                </a:ln>
                <a:solidFill>
                  <a:srgbClr val="FFFFFF"/>
                </a:solidFill>
                <a:effectLst/>
                <a:uLnTx/>
                <a:uFillTx/>
                <a:latin typeface="Arial"/>
                <a:ea typeface="微软雅黑"/>
              </a:endParaRPr>
            </a:p>
          </p:txBody>
        </p:sp>
        <p:sp>
          <p:nvSpPr>
            <p:cNvPr id="9" name="椭圆 8"/>
            <p:cNvSpPr/>
            <p:nvPr/>
          </p:nvSpPr>
          <p:spPr>
            <a:xfrm>
              <a:off x="15735" y="6394"/>
              <a:ext cx="511" cy="511"/>
            </a:xfrm>
            <a:prstGeom prst="ellipse">
              <a:avLst/>
            </a:prstGeom>
            <a:solidFill>
              <a:srgbClr val="595959"/>
            </a:solidFill>
            <a:ln w="12700" cap="flat" cmpd="sng" algn="ctr">
              <a:solidFill>
                <a:srgbClr val="595959">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altLang="zh-CN" sz="1800" b="0" i="0" u="none" strike="noStrike" kern="0" cap="none" spc="0" normalizeH="0" baseline="0" noProof="0" smtClean="0">
                <a:ln>
                  <a:noFill/>
                </a:ln>
                <a:solidFill>
                  <a:srgbClr val="FFFFFF"/>
                </a:solidFill>
                <a:effectLst/>
                <a:uLnTx/>
                <a:uFillTx/>
                <a:latin typeface="Arial"/>
                <a:ea typeface="微软雅黑"/>
              </a:endParaRPr>
            </a:p>
          </p:txBody>
        </p:sp>
        <p:sp>
          <p:nvSpPr>
            <p:cNvPr id="10" name="椭圆 9"/>
            <p:cNvSpPr/>
            <p:nvPr/>
          </p:nvSpPr>
          <p:spPr>
            <a:xfrm>
              <a:off x="16624" y="6394"/>
              <a:ext cx="511" cy="511"/>
            </a:xfrm>
            <a:prstGeom prst="ellipse">
              <a:avLst/>
            </a:prstGeom>
            <a:solidFill>
              <a:srgbClr val="595959"/>
            </a:solidFill>
            <a:ln w="12700" cap="flat" cmpd="sng" algn="ctr">
              <a:solidFill>
                <a:srgbClr val="595959">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smtClean="0">
                <a:ln>
                  <a:noFill/>
                </a:ln>
                <a:solidFill>
                  <a:srgbClr val="FFFFFF"/>
                </a:solidFill>
                <a:effectLst/>
                <a:uLnTx/>
                <a:uFillTx/>
                <a:latin typeface="Arial"/>
                <a:ea typeface="微软雅黑"/>
              </a:endParaRPr>
            </a:p>
          </p:txBody>
        </p:sp>
        <p:sp>
          <p:nvSpPr>
            <p:cNvPr id="11" name="椭圆 10"/>
            <p:cNvSpPr/>
            <p:nvPr/>
          </p:nvSpPr>
          <p:spPr>
            <a:xfrm>
              <a:off x="15224" y="7172"/>
              <a:ext cx="511" cy="511"/>
            </a:xfrm>
            <a:prstGeom prst="ellipse">
              <a:avLst/>
            </a:prstGeom>
            <a:solidFill>
              <a:srgbClr val="595959"/>
            </a:solidFill>
            <a:ln w="12700" cap="flat" cmpd="sng" algn="ctr">
              <a:solidFill>
                <a:srgbClr val="595959">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smtClean="0">
                <a:ln>
                  <a:noFill/>
                </a:ln>
                <a:solidFill>
                  <a:srgbClr val="FFFFFF"/>
                </a:solidFill>
                <a:effectLst/>
                <a:uLnTx/>
                <a:uFillTx/>
                <a:latin typeface="Arial"/>
                <a:ea typeface="微软雅黑"/>
              </a:endParaRPr>
            </a:p>
          </p:txBody>
        </p:sp>
        <p:sp>
          <p:nvSpPr>
            <p:cNvPr id="12" name="椭圆 11"/>
            <p:cNvSpPr/>
            <p:nvPr/>
          </p:nvSpPr>
          <p:spPr>
            <a:xfrm>
              <a:off x="14847" y="7950"/>
              <a:ext cx="511" cy="511"/>
            </a:xfrm>
            <a:prstGeom prst="ellipse">
              <a:avLst/>
            </a:prstGeom>
            <a:solidFill>
              <a:srgbClr val="595959"/>
            </a:solidFill>
            <a:ln w="12700" cap="flat" cmpd="sng" algn="ctr">
              <a:solidFill>
                <a:srgbClr val="595959">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smtClean="0">
                <a:ln>
                  <a:noFill/>
                </a:ln>
                <a:solidFill>
                  <a:srgbClr val="FFFFFF"/>
                </a:solidFill>
                <a:effectLst/>
                <a:uLnTx/>
                <a:uFillTx/>
                <a:latin typeface="Arial"/>
                <a:ea typeface="微软雅黑"/>
              </a:endParaRPr>
            </a:p>
          </p:txBody>
        </p:sp>
        <p:sp>
          <p:nvSpPr>
            <p:cNvPr id="13" name="椭圆 12"/>
            <p:cNvSpPr/>
            <p:nvPr/>
          </p:nvSpPr>
          <p:spPr>
            <a:xfrm>
              <a:off x="16246" y="7172"/>
              <a:ext cx="511" cy="511"/>
            </a:xfrm>
            <a:prstGeom prst="ellipse">
              <a:avLst/>
            </a:prstGeom>
            <a:solidFill>
              <a:srgbClr val="595959"/>
            </a:solidFill>
            <a:ln w="12700" cap="flat" cmpd="sng" algn="ctr">
              <a:solidFill>
                <a:srgbClr val="595959">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smtClean="0">
                <a:ln>
                  <a:noFill/>
                </a:ln>
                <a:solidFill>
                  <a:srgbClr val="FFFFFF"/>
                </a:solidFill>
                <a:effectLst/>
                <a:uLnTx/>
                <a:uFillTx/>
                <a:latin typeface="Arial"/>
                <a:ea typeface="微软雅黑"/>
              </a:endParaRPr>
            </a:p>
          </p:txBody>
        </p:sp>
        <p:sp>
          <p:nvSpPr>
            <p:cNvPr id="14" name="椭圆 13"/>
            <p:cNvSpPr/>
            <p:nvPr/>
          </p:nvSpPr>
          <p:spPr>
            <a:xfrm>
              <a:off x="17135" y="7172"/>
              <a:ext cx="511" cy="511"/>
            </a:xfrm>
            <a:prstGeom prst="ellipse">
              <a:avLst/>
            </a:prstGeom>
            <a:solidFill>
              <a:srgbClr val="595959"/>
            </a:solidFill>
            <a:ln w="12700" cap="flat" cmpd="sng" algn="ctr">
              <a:solidFill>
                <a:srgbClr val="595959">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smtClean="0">
                <a:ln>
                  <a:noFill/>
                </a:ln>
                <a:solidFill>
                  <a:srgbClr val="FFFFFF"/>
                </a:solidFill>
                <a:effectLst/>
                <a:uLnTx/>
                <a:uFillTx/>
                <a:latin typeface="Arial"/>
                <a:ea typeface="微软雅黑"/>
              </a:endParaRPr>
            </a:p>
          </p:txBody>
        </p:sp>
        <p:sp>
          <p:nvSpPr>
            <p:cNvPr id="15" name="椭圆 14"/>
            <p:cNvSpPr/>
            <p:nvPr/>
          </p:nvSpPr>
          <p:spPr>
            <a:xfrm>
              <a:off x="16757" y="7950"/>
              <a:ext cx="511" cy="511"/>
            </a:xfrm>
            <a:prstGeom prst="ellipse">
              <a:avLst/>
            </a:prstGeom>
            <a:solidFill>
              <a:srgbClr val="595959"/>
            </a:solidFill>
            <a:ln w="12700" cap="flat" cmpd="sng" algn="ctr">
              <a:solidFill>
                <a:srgbClr val="595959">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smtClean="0">
                <a:ln>
                  <a:noFill/>
                </a:ln>
                <a:solidFill>
                  <a:srgbClr val="FFFFFF"/>
                </a:solidFill>
                <a:effectLst/>
                <a:uLnTx/>
                <a:uFillTx/>
                <a:latin typeface="Arial"/>
                <a:ea typeface="微软雅黑"/>
              </a:endParaRPr>
            </a:p>
          </p:txBody>
        </p:sp>
        <p:sp>
          <p:nvSpPr>
            <p:cNvPr id="16" name="椭圆 15"/>
            <p:cNvSpPr/>
            <p:nvPr/>
          </p:nvSpPr>
          <p:spPr>
            <a:xfrm>
              <a:off x="16624" y="8883"/>
              <a:ext cx="511" cy="511"/>
            </a:xfrm>
            <a:prstGeom prst="ellipse">
              <a:avLst/>
            </a:prstGeom>
            <a:solidFill>
              <a:srgbClr val="595959"/>
            </a:solidFill>
            <a:ln w="12700" cap="flat" cmpd="sng" algn="ctr">
              <a:solidFill>
                <a:srgbClr val="595959">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smtClean="0">
                <a:ln>
                  <a:noFill/>
                </a:ln>
                <a:solidFill>
                  <a:srgbClr val="FFFFFF"/>
                </a:solidFill>
                <a:effectLst/>
                <a:uLnTx/>
                <a:uFillTx/>
                <a:latin typeface="Arial"/>
                <a:ea typeface="微软雅黑"/>
              </a:endParaRPr>
            </a:p>
          </p:txBody>
        </p:sp>
        <p:sp>
          <p:nvSpPr>
            <p:cNvPr id="17" name="椭圆 16"/>
            <p:cNvSpPr/>
            <p:nvPr/>
          </p:nvSpPr>
          <p:spPr>
            <a:xfrm>
              <a:off x="17757" y="7950"/>
              <a:ext cx="511" cy="511"/>
            </a:xfrm>
            <a:prstGeom prst="ellipse">
              <a:avLst/>
            </a:prstGeom>
            <a:solidFill>
              <a:srgbClr val="595959"/>
            </a:solidFill>
            <a:ln w="12700" cap="flat" cmpd="sng" algn="ctr">
              <a:solidFill>
                <a:srgbClr val="595959">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smtClean="0">
                <a:ln>
                  <a:noFill/>
                </a:ln>
                <a:solidFill>
                  <a:srgbClr val="FFFFFF"/>
                </a:solidFill>
                <a:effectLst/>
                <a:uLnTx/>
                <a:uFillTx/>
                <a:latin typeface="Arial"/>
                <a:ea typeface="微软雅黑"/>
              </a:endParaRPr>
            </a:p>
          </p:txBody>
        </p:sp>
        <p:cxnSp>
          <p:nvCxnSpPr>
            <p:cNvPr id="18" name="直接连接符 17"/>
            <p:cNvCxnSpPr>
              <a:stCxn id="5" idx="2"/>
              <a:endCxn id="6" idx="0"/>
            </p:cNvCxnSpPr>
            <p:nvPr/>
          </p:nvCxnSpPr>
          <p:spPr>
            <a:xfrm flipH="1">
              <a:off x="15480" y="4938"/>
              <a:ext cx="633" cy="589"/>
            </a:xfrm>
            <a:prstGeom prst="line">
              <a:avLst/>
            </a:prstGeom>
            <a:noFill/>
            <a:ln w="6350" cap="flat" cmpd="sng" algn="ctr">
              <a:solidFill>
                <a:srgbClr val="595959"/>
              </a:solidFill>
              <a:prstDash val="solid"/>
              <a:miter lim="800000"/>
            </a:ln>
            <a:effectLst/>
          </p:spPr>
        </p:cxnSp>
        <p:cxnSp>
          <p:nvCxnSpPr>
            <p:cNvPr id="19" name="直接连接符 18"/>
            <p:cNvCxnSpPr>
              <a:stCxn id="7" idx="0"/>
              <a:endCxn id="5" idx="4"/>
            </p:cNvCxnSpPr>
            <p:nvPr/>
          </p:nvCxnSpPr>
          <p:spPr>
            <a:xfrm flipV="1">
              <a:off x="16369" y="5193"/>
              <a:ext cx="0" cy="334"/>
            </a:xfrm>
            <a:prstGeom prst="line">
              <a:avLst/>
            </a:prstGeom>
            <a:noFill/>
            <a:ln w="38100" cap="flat" cmpd="sng" algn="ctr">
              <a:solidFill>
                <a:srgbClr val="FF0000"/>
              </a:solidFill>
              <a:prstDash val="solid"/>
              <a:miter lim="800000"/>
            </a:ln>
            <a:effectLst/>
          </p:spPr>
        </p:cxnSp>
        <p:cxnSp>
          <p:nvCxnSpPr>
            <p:cNvPr id="20" name="直接连接符 19"/>
            <p:cNvCxnSpPr>
              <a:stCxn id="8" idx="0"/>
              <a:endCxn id="5" idx="6"/>
            </p:cNvCxnSpPr>
            <p:nvPr/>
          </p:nvCxnSpPr>
          <p:spPr>
            <a:xfrm flipH="1" flipV="1">
              <a:off x="16624" y="4938"/>
              <a:ext cx="634" cy="589"/>
            </a:xfrm>
            <a:prstGeom prst="line">
              <a:avLst/>
            </a:prstGeom>
            <a:noFill/>
            <a:ln w="28575" cap="flat" cmpd="sng" algn="ctr">
              <a:solidFill>
                <a:srgbClr val="FF0000"/>
              </a:solidFill>
              <a:prstDash val="solid"/>
              <a:miter lim="800000"/>
            </a:ln>
            <a:effectLst/>
          </p:spPr>
        </p:cxnSp>
        <p:cxnSp>
          <p:nvCxnSpPr>
            <p:cNvPr id="21" name="直接连接符 20"/>
            <p:cNvCxnSpPr>
              <a:stCxn id="7" idx="3"/>
              <a:endCxn id="9" idx="0"/>
            </p:cNvCxnSpPr>
            <p:nvPr/>
          </p:nvCxnSpPr>
          <p:spPr>
            <a:xfrm flipH="1">
              <a:off x="15991" y="5963"/>
              <a:ext cx="197" cy="431"/>
            </a:xfrm>
            <a:prstGeom prst="line">
              <a:avLst/>
            </a:prstGeom>
            <a:noFill/>
            <a:ln w="38100" cap="flat" cmpd="sng" algn="ctr">
              <a:solidFill>
                <a:srgbClr val="00B050"/>
              </a:solidFill>
              <a:prstDash val="solid"/>
              <a:miter lim="800000"/>
            </a:ln>
            <a:effectLst/>
          </p:spPr>
        </p:cxnSp>
        <p:cxnSp>
          <p:nvCxnSpPr>
            <p:cNvPr id="22" name="直接连接符 21"/>
            <p:cNvCxnSpPr>
              <a:stCxn id="7" idx="5"/>
              <a:endCxn id="10" idx="0"/>
            </p:cNvCxnSpPr>
            <p:nvPr/>
          </p:nvCxnSpPr>
          <p:spPr>
            <a:xfrm>
              <a:off x="16549" y="5963"/>
              <a:ext cx="331" cy="431"/>
            </a:xfrm>
            <a:prstGeom prst="line">
              <a:avLst/>
            </a:prstGeom>
            <a:noFill/>
            <a:ln w="38100" cap="flat" cmpd="sng" algn="ctr">
              <a:solidFill>
                <a:srgbClr val="FF0000"/>
              </a:solidFill>
              <a:prstDash val="solid"/>
              <a:miter lim="800000"/>
            </a:ln>
            <a:effectLst/>
          </p:spPr>
        </p:cxnSp>
        <p:cxnSp>
          <p:nvCxnSpPr>
            <p:cNvPr id="23" name="直接连接符 22"/>
            <p:cNvCxnSpPr>
              <a:stCxn id="9" idx="3"/>
              <a:endCxn id="11" idx="0"/>
            </p:cNvCxnSpPr>
            <p:nvPr/>
          </p:nvCxnSpPr>
          <p:spPr>
            <a:xfrm flipH="1">
              <a:off x="15480" y="6830"/>
              <a:ext cx="330" cy="342"/>
            </a:xfrm>
            <a:prstGeom prst="line">
              <a:avLst/>
            </a:prstGeom>
            <a:noFill/>
            <a:ln w="38100" cap="flat" cmpd="sng" algn="ctr">
              <a:solidFill>
                <a:srgbClr val="00B050"/>
              </a:solidFill>
              <a:prstDash val="solid"/>
              <a:miter lim="800000"/>
            </a:ln>
            <a:effectLst/>
          </p:spPr>
        </p:cxnSp>
        <p:cxnSp>
          <p:nvCxnSpPr>
            <p:cNvPr id="24" name="直接连接符 23"/>
            <p:cNvCxnSpPr>
              <a:stCxn id="11" idx="3"/>
              <a:endCxn id="12" idx="0"/>
            </p:cNvCxnSpPr>
            <p:nvPr/>
          </p:nvCxnSpPr>
          <p:spPr>
            <a:xfrm flipH="1">
              <a:off x="15103" y="7608"/>
              <a:ext cx="196" cy="342"/>
            </a:xfrm>
            <a:prstGeom prst="line">
              <a:avLst/>
            </a:prstGeom>
            <a:noFill/>
            <a:ln w="38100" cap="flat" cmpd="sng" algn="ctr">
              <a:solidFill>
                <a:srgbClr val="00B050"/>
              </a:solidFill>
              <a:prstDash val="solid"/>
              <a:miter lim="800000"/>
            </a:ln>
            <a:effectLst/>
          </p:spPr>
        </p:cxnSp>
        <p:cxnSp>
          <p:nvCxnSpPr>
            <p:cNvPr id="25" name="直接连接符 24"/>
            <p:cNvCxnSpPr>
              <a:stCxn id="10" idx="3"/>
              <a:endCxn id="13" idx="0"/>
            </p:cNvCxnSpPr>
            <p:nvPr/>
          </p:nvCxnSpPr>
          <p:spPr>
            <a:xfrm flipH="1">
              <a:off x="16502" y="6830"/>
              <a:ext cx="197" cy="342"/>
            </a:xfrm>
            <a:prstGeom prst="line">
              <a:avLst/>
            </a:prstGeom>
            <a:noFill/>
            <a:ln w="38100" cap="flat" cmpd="sng" algn="ctr">
              <a:solidFill>
                <a:srgbClr val="00B050"/>
              </a:solidFill>
              <a:prstDash val="solid"/>
              <a:miter lim="800000"/>
            </a:ln>
            <a:effectLst/>
          </p:spPr>
        </p:cxnSp>
        <p:cxnSp>
          <p:nvCxnSpPr>
            <p:cNvPr id="26" name="直接连接符 25"/>
            <p:cNvCxnSpPr>
              <a:stCxn id="10" idx="5"/>
              <a:endCxn id="14" idx="0"/>
            </p:cNvCxnSpPr>
            <p:nvPr/>
          </p:nvCxnSpPr>
          <p:spPr>
            <a:xfrm>
              <a:off x="17060" y="6830"/>
              <a:ext cx="331" cy="342"/>
            </a:xfrm>
            <a:prstGeom prst="line">
              <a:avLst/>
            </a:prstGeom>
            <a:noFill/>
            <a:ln w="38100" cap="flat" cmpd="sng" algn="ctr">
              <a:solidFill>
                <a:srgbClr val="FF0000"/>
              </a:solidFill>
              <a:prstDash val="solid"/>
              <a:miter lim="800000"/>
            </a:ln>
            <a:effectLst/>
          </p:spPr>
        </p:cxnSp>
        <p:cxnSp>
          <p:nvCxnSpPr>
            <p:cNvPr id="27" name="直接连接符 26"/>
            <p:cNvCxnSpPr>
              <a:stCxn id="14" idx="3"/>
              <a:endCxn id="15" idx="0"/>
            </p:cNvCxnSpPr>
            <p:nvPr/>
          </p:nvCxnSpPr>
          <p:spPr>
            <a:xfrm flipH="1">
              <a:off x="17013" y="7608"/>
              <a:ext cx="197" cy="342"/>
            </a:xfrm>
            <a:prstGeom prst="line">
              <a:avLst/>
            </a:prstGeom>
            <a:noFill/>
            <a:ln w="38100" cap="flat" cmpd="sng" algn="ctr">
              <a:solidFill>
                <a:srgbClr val="FF0000"/>
              </a:solidFill>
              <a:prstDash val="solid"/>
              <a:miter lim="800000"/>
            </a:ln>
            <a:effectLst/>
          </p:spPr>
        </p:cxnSp>
        <p:cxnSp>
          <p:nvCxnSpPr>
            <p:cNvPr id="28" name="直接连接符 27"/>
            <p:cNvCxnSpPr>
              <a:stCxn id="15" idx="4"/>
              <a:endCxn id="16" idx="0"/>
            </p:cNvCxnSpPr>
            <p:nvPr/>
          </p:nvCxnSpPr>
          <p:spPr>
            <a:xfrm flipH="1">
              <a:off x="16880" y="8461"/>
              <a:ext cx="133" cy="422"/>
            </a:xfrm>
            <a:prstGeom prst="line">
              <a:avLst/>
            </a:prstGeom>
            <a:noFill/>
            <a:ln w="38100" cap="flat" cmpd="sng" algn="ctr">
              <a:solidFill>
                <a:srgbClr val="FF0000"/>
              </a:solidFill>
              <a:prstDash val="solid"/>
              <a:miter lim="800000"/>
            </a:ln>
            <a:effectLst/>
          </p:spPr>
        </p:cxnSp>
        <p:cxnSp>
          <p:nvCxnSpPr>
            <p:cNvPr id="29" name="直接连接符 28"/>
            <p:cNvCxnSpPr>
              <a:stCxn id="14" idx="5"/>
              <a:endCxn id="17" idx="1"/>
            </p:cNvCxnSpPr>
            <p:nvPr/>
          </p:nvCxnSpPr>
          <p:spPr>
            <a:xfrm>
              <a:off x="17571" y="7608"/>
              <a:ext cx="261" cy="417"/>
            </a:xfrm>
            <a:prstGeom prst="line">
              <a:avLst/>
            </a:prstGeom>
            <a:noFill/>
            <a:ln w="6350" cap="flat" cmpd="sng" algn="ctr">
              <a:solidFill>
                <a:srgbClr val="595959"/>
              </a:solidFill>
              <a:prstDash val="solid"/>
              <a:miter lim="800000"/>
            </a:ln>
            <a:effectLst/>
          </p:spPr>
        </p:cxnSp>
        <p:sp>
          <p:nvSpPr>
            <p:cNvPr id="30" name="椭圆 29"/>
            <p:cNvSpPr/>
            <p:nvPr/>
          </p:nvSpPr>
          <p:spPr>
            <a:xfrm>
              <a:off x="17694" y="6356"/>
              <a:ext cx="511" cy="511"/>
            </a:xfrm>
            <a:prstGeom prst="ellipse">
              <a:avLst/>
            </a:prstGeom>
            <a:solidFill>
              <a:srgbClr val="595959"/>
            </a:solidFill>
            <a:ln w="12700" cap="flat" cmpd="sng" algn="ctr">
              <a:solidFill>
                <a:srgbClr val="595959">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smtClean="0">
                <a:ln>
                  <a:noFill/>
                </a:ln>
                <a:solidFill>
                  <a:srgbClr val="FFFFFF"/>
                </a:solidFill>
                <a:effectLst/>
                <a:uLnTx/>
                <a:uFillTx/>
                <a:latin typeface="Arial"/>
                <a:ea typeface="微软雅黑"/>
              </a:endParaRPr>
            </a:p>
          </p:txBody>
        </p:sp>
      </p:grpSp>
      <p:sp>
        <p:nvSpPr>
          <p:cNvPr id="31" name="文本框 30"/>
          <p:cNvSpPr txBox="1"/>
          <p:nvPr/>
        </p:nvSpPr>
        <p:spPr>
          <a:xfrm>
            <a:off x="10711147" y="2671706"/>
            <a:ext cx="421640" cy="368300"/>
          </a:xfrm>
          <a:prstGeom prst="rect">
            <a:avLst/>
          </a:prstGeom>
          <a:noFill/>
        </p:spPr>
        <p:txBody>
          <a:bodyPr wrap="square" rtlCol="0">
            <a:spAutoFit/>
          </a:bodyPr>
          <a:lstStyle/>
          <a:p>
            <a:r>
              <a:rPr lang="en-US" altLang="zh-CN" b="1" dirty="0" err="1">
                <a:solidFill>
                  <a:srgbClr val="000000"/>
                </a:solidFill>
                <a:latin typeface="Arial"/>
                <a:ea typeface="微软雅黑"/>
              </a:rPr>
              <a:t>y</a:t>
            </a:r>
            <a:r>
              <a:rPr lang="en-US" altLang="zh-CN" b="1" baseline="-25000" dirty="0" err="1">
                <a:solidFill>
                  <a:srgbClr val="000000"/>
                </a:solidFill>
                <a:latin typeface="Arial"/>
                <a:ea typeface="微软雅黑"/>
              </a:rPr>
              <a:t>i</a:t>
            </a:r>
            <a:endParaRPr lang="en-US" altLang="zh-CN" b="1" baseline="-25000" dirty="0">
              <a:solidFill>
                <a:srgbClr val="000000"/>
              </a:solidFill>
              <a:latin typeface="Arial"/>
              <a:ea typeface="微软雅黑"/>
            </a:endParaRPr>
          </a:p>
        </p:txBody>
      </p:sp>
      <p:sp>
        <p:nvSpPr>
          <p:cNvPr id="32" name="文本框 31"/>
          <p:cNvSpPr txBox="1"/>
          <p:nvPr/>
        </p:nvSpPr>
        <p:spPr>
          <a:xfrm>
            <a:off x="9681999" y="2742508"/>
            <a:ext cx="421640" cy="368300"/>
          </a:xfrm>
          <a:prstGeom prst="rect">
            <a:avLst/>
          </a:prstGeom>
          <a:noFill/>
        </p:spPr>
        <p:txBody>
          <a:bodyPr wrap="square" rtlCol="0">
            <a:spAutoFit/>
          </a:bodyPr>
          <a:lstStyle/>
          <a:p>
            <a:r>
              <a:rPr lang="en-US" altLang="zh-CN" b="1" dirty="0" err="1">
                <a:solidFill>
                  <a:srgbClr val="000000"/>
                </a:solidFill>
                <a:latin typeface="Arial"/>
                <a:ea typeface="微软雅黑"/>
              </a:rPr>
              <a:t>y</a:t>
            </a:r>
            <a:r>
              <a:rPr lang="en-US" altLang="zh-CN" b="1" baseline="-25000" dirty="0" err="1">
                <a:solidFill>
                  <a:srgbClr val="000000"/>
                </a:solidFill>
                <a:latin typeface="Arial"/>
                <a:ea typeface="微软雅黑"/>
              </a:rPr>
              <a:t>j</a:t>
            </a:r>
            <a:endParaRPr lang="en-US" altLang="zh-CN" b="1" baseline="-25000" dirty="0">
              <a:solidFill>
                <a:srgbClr val="000000"/>
              </a:solidFill>
              <a:latin typeface="Arial"/>
              <a:ea typeface="微软雅黑"/>
            </a:endParaRPr>
          </a:p>
        </p:txBody>
      </p:sp>
      <p:sp>
        <p:nvSpPr>
          <p:cNvPr id="33" name="文本框 32"/>
          <p:cNvSpPr txBox="1"/>
          <p:nvPr/>
        </p:nvSpPr>
        <p:spPr>
          <a:xfrm>
            <a:off x="10427544" y="2267529"/>
            <a:ext cx="421640" cy="368300"/>
          </a:xfrm>
          <a:prstGeom prst="rect">
            <a:avLst/>
          </a:prstGeom>
          <a:noFill/>
        </p:spPr>
        <p:txBody>
          <a:bodyPr wrap="square" rtlCol="0">
            <a:spAutoFit/>
          </a:bodyPr>
          <a:lstStyle/>
          <a:p>
            <a:r>
              <a:rPr lang="en-US" altLang="zh-CN" b="1" dirty="0">
                <a:solidFill>
                  <a:srgbClr val="000000"/>
                </a:solidFill>
                <a:latin typeface="Arial"/>
                <a:ea typeface="微软雅黑"/>
              </a:rPr>
              <a:t>x</a:t>
            </a:r>
          </a:p>
        </p:txBody>
      </p:sp>
      <p:cxnSp>
        <p:nvCxnSpPr>
          <p:cNvPr id="34" name="直接连接符 33"/>
          <p:cNvCxnSpPr>
            <a:stCxn id="8" idx="5"/>
            <a:endCxn id="30" idx="1"/>
          </p:cNvCxnSpPr>
          <p:nvPr/>
        </p:nvCxnSpPr>
        <p:spPr>
          <a:xfrm>
            <a:off x="11056905" y="2674881"/>
            <a:ext cx="210185" cy="297180"/>
          </a:xfrm>
          <a:prstGeom prst="line">
            <a:avLst/>
          </a:prstGeom>
          <a:noFill/>
          <a:ln w="28575" cap="flat" cmpd="sng" algn="ctr">
            <a:solidFill>
              <a:srgbClr val="FF0000"/>
            </a:solidFill>
            <a:prstDash val="solid"/>
            <a:miter lim="800000"/>
          </a:ln>
          <a:effectLst/>
        </p:spPr>
      </p:cxnSp>
      <p:sp>
        <p:nvSpPr>
          <p:cNvPr id="37" name="文本框 36"/>
          <p:cNvSpPr txBox="1"/>
          <p:nvPr/>
        </p:nvSpPr>
        <p:spPr>
          <a:xfrm>
            <a:off x="11055076" y="2157373"/>
            <a:ext cx="421640" cy="368300"/>
          </a:xfrm>
          <a:prstGeom prst="rect">
            <a:avLst/>
          </a:prstGeom>
          <a:noFill/>
        </p:spPr>
        <p:txBody>
          <a:bodyPr wrap="square" rtlCol="0">
            <a:spAutoFit/>
          </a:bodyPr>
          <a:lstStyle/>
          <a:p>
            <a:r>
              <a:rPr lang="en-US" altLang="zh-CN" b="1" dirty="0" smtClean="0">
                <a:solidFill>
                  <a:srgbClr val="000000"/>
                </a:solidFill>
                <a:latin typeface="Arial"/>
                <a:ea typeface="微软雅黑"/>
              </a:rPr>
              <a:t>xi</a:t>
            </a:r>
            <a:endParaRPr lang="en-US" altLang="zh-CN" b="1" dirty="0">
              <a:solidFill>
                <a:srgbClr val="000000"/>
              </a:solidFill>
              <a:latin typeface="Arial"/>
              <a:ea typeface="微软雅黑"/>
            </a:endParaRPr>
          </a:p>
        </p:txBody>
      </p:sp>
      <p:sp>
        <p:nvSpPr>
          <p:cNvPr id="38" name="文本框 37"/>
          <p:cNvSpPr txBox="1"/>
          <p:nvPr/>
        </p:nvSpPr>
        <p:spPr>
          <a:xfrm>
            <a:off x="10251407" y="1505529"/>
            <a:ext cx="421640" cy="368300"/>
          </a:xfrm>
          <a:prstGeom prst="rect">
            <a:avLst/>
          </a:prstGeom>
          <a:noFill/>
        </p:spPr>
        <p:txBody>
          <a:bodyPr wrap="square" rtlCol="0">
            <a:spAutoFit/>
          </a:bodyPr>
          <a:lstStyle/>
          <a:p>
            <a:r>
              <a:rPr lang="en-US" altLang="zh-CN" b="1" dirty="0" err="1" smtClean="0">
                <a:solidFill>
                  <a:srgbClr val="000000"/>
                </a:solidFill>
                <a:latin typeface="Arial"/>
                <a:ea typeface="微软雅黑"/>
              </a:rPr>
              <a:t>st</a:t>
            </a:r>
            <a:endParaRPr lang="en-US" altLang="zh-CN" b="1" dirty="0">
              <a:solidFill>
                <a:srgbClr val="000000"/>
              </a:solidFill>
              <a:latin typeface="Arial"/>
              <a:ea typeface="微软雅黑"/>
            </a:endParaRPr>
          </a:p>
        </p:txBody>
      </p:sp>
    </p:spTree>
    <p:extLst>
      <p:ext uri="{BB962C8B-B14F-4D97-AF65-F5344CB8AC3E}">
        <p14:creationId xmlns:p14="http://schemas.microsoft.com/office/powerpoint/2010/main" val="248451056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树形</a:t>
            </a:r>
            <a:r>
              <a:rPr lang="en-US" altLang="zh-CN" dirty="0" smtClean="0"/>
              <a:t>DP</a:t>
            </a:r>
            <a:r>
              <a:rPr lang="zh-CN" altLang="en-US" dirty="0" smtClean="0"/>
              <a:t>求直径</a:t>
            </a:r>
            <a:endParaRPr lang="zh-CN" altLang="en-US" dirty="0"/>
          </a:p>
        </p:txBody>
      </p:sp>
      <p:sp>
        <p:nvSpPr>
          <p:cNvPr id="3" name="内容占位符 2"/>
          <p:cNvSpPr>
            <a:spLocks noGrp="1"/>
          </p:cNvSpPr>
          <p:nvPr>
            <p:ph idx="1"/>
          </p:nvPr>
        </p:nvSpPr>
        <p:spPr/>
        <p:txBody>
          <a:bodyPr/>
          <a:lstStyle/>
          <a:p>
            <a:pPr marL="0" indent="0">
              <a:buNone/>
            </a:pPr>
            <a:r>
              <a:rPr lang="en-US" altLang="zh-CN" sz="2400" dirty="0"/>
              <a:t>void </a:t>
            </a:r>
            <a:r>
              <a:rPr lang="en-US" altLang="zh-CN" sz="2400" dirty="0" err="1" smtClean="0"/>
              <a:t>tree_dp</a:t>
            </a:r>
            <a:r>
              <a:rPr lang="en-US" altLang="zh-CN" sz="2400" dirty="0" smtClean="0"/>
              <a:t>(</a:t>
            </a:r>
            <a:r>
              <a:rPr lang="en-US" altLang="zh-CN" sz="2400" dirty="0" err="1" smtClean="0"/>
              <a:t>int</a:t>
            </a:r>
            <a:r>
              <a:rPr lang="en-US" altLang="zh-CN" sz="2400" dirty="0" smtClean="0"/>
              <a:t> </a:t>
            </a:r>
            <a:r>
              <a:rPr lang="en-US" altLang="zh-CN" sz="2400" dirty="0" err="1" smtClean="0"/>
              <a:t>x,int</a:t>
            </a:r>
            <a:r>
              <a:rPr lang="en-US" altLang="zh-CN" sz="2400" dirty="0" smtClean="0"/>
              <a:t> </a:t>
            </a:r>
            <a:r>
              <a:rPr lang="en-US" altLang="zh-CN" sz="2400" dirty="0" err="1" smtClean="0"/>
              <a:t>fa,int</a:t>
            </a:r>
            <a:r>
              <a:rPr lang="en-US" altLang="zh-CN" sz="2400" dirty="0" smtClean="0"/>
              <a:t> &amp;</a:t>
            </a:r>
            <a:r>
              <a:rPr lang="en-US" altLang="zh-CN" sz="2400" dirty="0" err="1" smtClean="0"/>
              <a:t>dim_long</a:t>
            </a:r>
            <a:r>
              <a:rPr lang="en-US" altLang="zh-CN" sz="2400" dirty="0" smtClean="0"/>
              <a:t>){</a:t>
            </a:r>
            <a:endParaRPr lang="en-US" altLang="zh-CN" sz="2400" dirty="0"/>
          </a:p>
          <a:p>
            <a:pPr marL="0" indent="0">
              <a:buNone/>
            </a:pPr>
            <a:r>
              <a:rPr lang="en-US" altLang="zh-CN" sz="2400" dirty="0" smtClean="0"/>
              <a:t>    for(</a:t>
            </a:r>
            <a:r>
              <a:rPr lang="en-US" altLang="zh-CN" sz="2400" dirty="0" err="1" smtClean="0"/>
              <a:t>int</a:t>
            </a:r>
            <a:r>
              <a:rPr lang="en-US" altLang="zh-CN" sz="2400" dirty="0" smtClean="0"/>
              <a:t> </a:t>
            </a:r>
            <a:r>
              <a:rPr lang="en-US" altLang="zh-CN" sz="2400" dirty="0" err="1"/>
              <a:t>i</a:t>
            </a:r>
            <a:r>
              <a:rPr lang="en-US" altLang="zh-CN" sz="2400" dirty="0"/>
              <a:t>=head[x</a:t>
            </a:r>
            <a:r>
              <a:rPr lang="en-US" altLang="zh-CN" sz="2400" dirty="0" smtClean="0"/>
              <a:t>]; </a:t>
            </a:r>
            <a:r>
              <a:rPr lang="en-US" altLang="zh-CN" sz="2400" dirty="0" err="1" smtClean="0"/>
              <a:t>i</a:t>
            </a:r>
            <a:r>
              <a:rPr lang="en-US" altLang="zh-CN" sz="2400" dirty="0" smtClean="0"/>
              <a:t>; </a:t>
            </a:r>
            <a:r>
              <a:rPr lang="en-US" altLang="zh-CN" sz="2400" dirty="0" err="1" smtClean="0"/>
              <a:t>i</a:t>
            </a:r>
            <a:r>
              <a:rPr lang="en-US" altLang="zh-CN" sz="2400" dirty="0" smtClean="0"/>
              <a:t>=Next[</a:t>
            </a:r>
            <a:r>
              <a:rPr lang="en-US" altLang="zh-CN" sz="2400" dirty="0" err="1" smtClean="0"/>
              <a:t>i</a:t>
            </a:r>
            <a:r>
              <a:rPr lang="en-US" altLang="zh-CN" sz="2400" dirty="0" smtClean="0"/>
              <a:t>]) </a:t>
            </a:r>
            <a:r>
              <a:rPr lang="en-US" altLang="zh-CN" sz="2400" dirty="0"/>
              <a:t>{</a:t>
            </a:r>
          </a:p>
          <a:p>
            <a:pPr marL="0" indent="0">
              <a:buNone/>
            </a:pPr>
            <a:r>
              <a:rPr lang="en-US" altLang="zh-CN" sz="2400" dirty="0"/>
              <a:t>        </a:t>
            </a:r>
            <a:r>
              <a:rPr lang="en-US" altLang="zh-CN" sz="2400" dirty="0" err="1"/>
              <a:t>int</a:t>
            </a:r>
            <a:r>
              <a:rPr lang="en-US" altLang="zh-CN" sz="2400" dirty="0"/>
              <a:t> y=</a:t>
            </a:r>
            <a:r>
              <a:rPr lang="en-US" altLang="zh-CN" sz="2400" dirty="0" err="1"/>
              <a:t>ver</a:t>
            </a:r>
            <a:r>
              <a:rPr lang="en-US" altLang="zh-CN" sz="2400" dirty="0"/>
              <a:t>[</a:t>
            </a:r>
            <a:r>
              <a:rPr lang="en-US" altLang="zh-CN" sz="2400" dirty="0" err="1"/>
              <a:t>i</a:t>
            </a:r>
            <a:r>
              <a:rPr lang="en-US" altLang="zh-CN" sz="2400" dirty="0" smtClean="0"/>
              <a:t>],w=edge[</a:t>
            </a:r>
            <a:r>
              <a:rPr lang="en-US" altLang="zh-CN" sz="2400" dirty="0" err="1" smtClean="0"/>
              <a:t>i</a:t>
            </a:r>
            <a:r>
              <a:rPr lang="en-US" altLang="zh-CN" sz="2400" dirty="0" smtClean="0"/>
              <a:t>];</a:t>
            </a:r>
            <a:endParaRPr lang="en-US" altLang="zh-CN" sz="2400" dirty="0"/>
          </a:p>
          <a:p>
            <a:pPr marL="0" indent="0">
              <a:buNone/>
            </a:pPr>
            <a:r>
              <a:rPr lang="en-US" altLang="zh-CN" sz="2400" dirty="0"/>
              <a:t>        </a:t>
            </a:r>
            <a:r>
              <a:rPr lang="en-US" altLang="zh-CN" sz="2400" dirty="0" smtClean="0"/>
              <a:t>if(y==</a:t>
            </a:r>
            <a:r>
              <a:rPr lang="en-US" altLang="zh-CN" sz="2400" dirty="0" err="1" smtClean="0"/>
              <a:t>fa</a:t>
            </a:r>
            <a:r>
              <a:rPr lang="en-US" altLang="zh-CN" sz="2400" dirty="0" smtClean="0"/>
              <a:t>) </a:t>
            </a:r>
            <a:r>
              <a:rPr lang="en-US" altLang="zh-CN" sz="2400" dirty="0"/>
              <a:t>continue;</a:t>
            </a:r>
          </a:p>
          <a:p>
            <a:pPr marL="0" indent="0">
              <a:buNone/>
            </a:pPr>
            <a:r>
              <a:rPr lang="en-US" altLang="zh-CN" sz="2400" dirty="0"/>
              <a:t>        </a:t>
            </a:r>
            <a:r>
              <a:rPr lang="en-US" altLang="zh-CN" sz="2400" dirty="0" err="1" smtClean="0"/>
              <a:t>tree_dp</a:t>
            </a:r>
            <a:r>
              <a:rPr lang="en-US" altLang="zh-CN" sz="2400" dirty="0" smtClean="0"/>
              <a:t>(</a:t>
            </a:r>
            <a:r>
              <a:rPr lang="en-US" altLang="zh-CN" sz="2400" dirty="0" err="1" smtClean="0"/>
              <a:t>y,x</a:t>
            </a:r>
            <a:r>
              <a:rPr lang="en-US" altLang="zh-CN" sz="2400" dirty="0" smtClean="0"/>
              <a:t>);</a:t>
            </a:r>
            <a:endParaRPr lang="en-US" altLang="zh-CN" sz="2400" dirty="0"/>
          </a:p>
          <a:p>
            <a:pPr marL="0" indent="0">
              <a:buNone/>
            </a:pPr>
            <a:r>
              <a:rPr lang="en-US" altLang="zh-CN" sz="2400" dirty="0"/>
              <a:t>        </a:t>
            </a:r>
            <a:r>
              <a:rPr lang="en-US" altLang="zh-CN" sz="2400" dirty="0" err="1" smtClean="0"/>
              <a:t>dim_long</a:t>
            </a:r>
            <a:r>
              <a:rPr lang="en-US" altLang="zh-CN" sz="2400" dirty="0" smtClean="0"/>
              <a:t>=max(</a:t>
            </a:r>
            <a:r>
              <a:rPr lang="en-US" altLang="zh-CN" sz="2400" dirty="0" err="1" smtClean="0"/>
              <a:t>dim_long,d</a:t>
            </a:r>
            <a:r>
              <a:rPr lang="en-US" altLang="zh-CN" sz="2400" dirty="0" smtClean="0"/>
              <a:t>[x</a:t>
            </a:r>
            <a:r>
              <a:rPr lang="en-US" altLang="zh-CN" sz="2400" dirty="0"/>
              <a:t>]+d[y</a:t>
            </a:r>
            <a:r>
              <a:rPr lang="en-US" altLang="zh-CN" sz="2400" dirty="0" smtClean="0"/>
              <a:t>]+w);</a:t>
            </a:r>
          </a:p>
          <a:p>
            <a:pPr marL="0" indent="0">
              <a:buNone/>
            </a:pPr>
            <a:r>
              <a:rPr lang="en-US" altLang="zh-CN" sz="2400" dirty="0" smtClean="0"/>
              <a:t>       </a:t>
            </a:r>
            <a:r>
              <a:rPr lang="en-US" altLang="zh-CN" sz="2000" dirty="0" smtClean="0"/>
              <a:t>//</a:t>
            </a:r>
            <a:r>
              <a:rPr lang="zh-CN" altLang="en-US" sz="2000" dirty="0" smtClean="0"/>
              <a:t>用当前以</a:t>
            </a:r>
            <a:r>
              <a:rPr lang="en-US" altLang="zh-CN" sz="2000" dirty="0" smtClean="0"/>
              <a:t>x</a:t>
            </a:r>
            <a:r>
              <a:rPr lang="zh-CN" altLang="en-US" sz="2000" dirty="0" smtClean="0"/>
              <a:t>为端点的子树最长链</a:t>
            </a:r>
            <a:r>
              <a:rPr lang="en-US" altLang="zh-CN" sz="2000" dirty="0" smtClean="0"/>
              <a:t>+</a:t>
            </a:r>
            <a:r>
              <a:rPr lang="zh-CN" altLang="en-US" sz="2000" dirty="0" smtClean="0"/>
              <a:t>以</a:t>
            </a:r>
            <a:r>
              <a:rPr lang="en-US" altLang="zh-CN" sz="2000" dirty="0" smtClean="0"/>
              <a:t>y</a:t>
            </a:r>
            <a:r>
              <a:rPr lang="zh-CN" altLang="en-US" sz="2000" dirty="0" smtClean="0"/>
              <a:t>为端点的最长链</a:t>
            </a:r>
            <a:r>
              <a:rPr lang="en-US" altLang="zh-CN" sz="2000" dirty="0" smtClean="0"/>
              <a:t>+(</a:t>
            </a:r>
            <a:r>
              <a:rPr lang="en-US" altLang="zh-CN" sz="2000" dirty="0" err="1" smtClean="0"/>
              <a:t>x,y</a:t>
            </a:r>
            <a:r>
              <a:rPr lang="en-US" altLang="zh-CN" sz="2000" dirty="0" smtClean="0"/>
              <a:t>)</a:t>
            </a:r>
            <a:r>
              <a:rPr lang="zh-CN" altLang="en-US" sz="2000" dirty="0" smtClean="0"/>
              <a:t>的边权值更新答案</a:t>
            </a:r>
            <a:endParaRPr lang="en-US" altLang="zh-CN" sz="2000" dirty="0"/>
          </a:p>
          <a:p>
            <a:pPr marL="0" indent="0">
              <a:buNone/>
            </a:pPr>
            <a:r>
              <a:rPr lang="en-US" altLang="zh-CN" sz="2400" dirty="0"/>
              <a:t>        d[x]=max(d[x],d[y</a:t>
            </a:r>
            <a:r>
              <a:rPr lang="en-US" altLang="zh-CN" sz="2400" dirty="0" smtClean="0"/>
              <a:t>]+w);//</a:t>
            </a:r>
            <a:r>
              <a:rPr lang="zh-CN" altLang="en-US" sz="2400" dirty="0" smtClean="0"/>
              <a:t>更新以</a:t>
            </a:r>
            <a:r>
              <a:rPr lang="en-US" altLang="zh-CN" sz="2400" dirty="0" smtClean="0"/>
              <a:t>x</a:t>
            </a:r>
            <a:r>
              <a:rPr lang="zh-CN" altLang="en-US" sz="2400" dirty="0" smtClean="0"/>
              <a:t>为端点的最长链</a:t>
            </a:r>
            <a:endParaRPr lang="en-US" altLang="zh-CN" sz="2400" dirty="0"/>
          </a:p>
          <a:p>
            <a:pPr marL="0" indent="0">
              <a:buNone/>
            </a:pPr>
            <a:r>
              <a:rPr lang="en-US" altLang="zh-CN" sz="2400" dirty="0"/>
              <a:t>    }</a:t>
            </a:r>
          </a:p>
          <a:p>
            <a:pPr marL="0" indent="0">
              <a:buNone/>
            </a:pPr>
            <a:r>
              <a:rPr lang="en-US" altLang="zh-CN" sz="2400" dirty="0"/>
              <a:t>}</a:t>
            </a:r>
          </a:p>
          <a:p>
            <a:pPr marL="0" indent="0">
              <a:buNone/>
            </a:pPr>
            <a:endParaRPr lang="zh-CN" altLang="en-US" sz="2400" dirty="0"/>
          </a:p>
        </p:txBody>
      </p:sp>
    </p:spTree>
    <p:extLst>
      <p:ext uri="{BB962C8B-B14F-4D97-AF65-F5344CB8AC3E}">
        <p14:creationId xmlns:p14="http://schemas.microsoft.com/office/powerpoint/2010/main" val="158762238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求直径两种方法对比</a:t>
            </a:r>
            <a:endParaRPr lang="zh-CN" altLang="en-US" dirty="0"/>
          </a:p>
        </p:txBody>
      </p:sp>
      <p:sp>
        <p:nvSpPr>
          <p:cNvPr id="3" name="内容占位符 2"/>
          <p:cNvSpPr>
            <a:spLocks noGrp="1"/>
          </p:cNvSpPr>
          <p:nvPr>
            <p:ph idx="1"/>
          </p:nvPr>
        </p:nvSpPr>
        <p:spPr/>
        <p:txBody>
          <a:bodyPr/>
          <a:lstStyle/>
          <a:p>
            <a:r>
              <a:rPr lang="zh-CN" altLang="en-US" dirty="0" smtClean="0"/>
              <a:t>时间复杂度均为</a:t>
            </a:r>
            <a:r>
              <a:rPr lang="en-US" altLang="zh-CN" dirty="0" smtClean="0">
                <a:latin typeface="Consolas" panose="020B0609020204030204" pitchFamily="49" charset="0"/>
              </a:rPr>
              <a:t>O(n),</a:t>
            </a:r>
            <a:r>
              <a:rPr lang="zh-CN" altLang="en-US" dirty="0" smtClean="0">
                <a:latin typeface="Consolas" panose="020B0609020204030204" pitchFamily="49" charset="0"/>
              </a:rPr>
              <a:t>动规只需要一遍，稍优</a:t>
            </a:r>
            <a:endParaRPr lang="en-US" altLang="zh-CN" dirty="0" smtClean="0">
              <a:latin typeface="Consolas" panose="020B0609020204030204" pitchFamily="49" charset="0"/>
            </a:endParaRPr>
          </a:p>
          <a:p>
            <a:r>
              <a:rPr lang="zh-CN" altLang="en-US" dirty="0" smtClean="0">
                <a:latin typeface="Consolas" panose="020B0609020204030204" pitchFamily="49" charset="0"/>
              </a:rPr>
              <a:t>空间复杂度相当</a:t>
            </a:r>
            <a:r>
              <a:rPr lang="en-US" altLang="zh-CN" dirty="0" smtClean="0">
                <a:latin typeface="Consolas" panose="020B0609020204030204" pitchFamily="49" charset="0"/>
              </a:rPr>
              <a:t>O(n)</a:t>
            </a:r>
          </a:p>
          <a:p>
            <a:r>
              <a:rPr lang="zh-CN" altLang="en-US" dirty="0" smtClean="0">
                <a:latin typeface="Consolas" panose="020B0609020204030204" pitchFamily="49" charset="0"/>
              </a:rPr>
              <a:t>贪心算法更容易记直径路径</a:t>
            </a:r>
            <a:endParaRPr lang="zh-CN" altLang="en-US" dirty="0">
              <a:latin typeface="Consolas" panose="020B0609020204030204" pitchFamily="49" charset="0"/>
            </a:endParaRPr>
          </a:p>
        </p:txBody>
      </p:sp>
    </p:spTree>
    <p:extLst>
      <p:ext uri="{BB962C8B-B14F-4D97-AF65-F5344CB8AC3E}">
        <p14:creationId xmlns:p14="http://schemas.microsoft.com/office/powerpoint/2010/main" val="170802018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r>
              <a:rPr lang="zh-CN" altLang="en-US" dirty="0"/>
              <a:t>应用</a:t>
            </a:r>
          </a:p>
        </p:txBody>
      </p:sp>
      <p:sp>
        <p:nvSpPr>
          <p:cNvPr id="3" name="副标题 2"/>
          <p:cNvSpPr>
            <a:spLocks noGrp="1"/>
          </p:cNvSpPr>
          <p:nvPr>
            <p:ph type="subTitle" idx="1"/>
          </p:nvPr>
        </p:nvSpPr>
        <p:spPr>
          <a:xfrm>
            <a:off x="1154955" y="4777381"/>
            <a:ext cx="8825658" cy="861420"/>
          </a:xfrm>
        </p:spPr>
        <p:txBody>
          <a:bodyPr/>
          <a:lstStyle/>
          <a:p>
            <a:pPr algn="r"/>
            <a:r>
              <a:rPr lang="en-US" altLang="zh-CN" dirty="0" smtClean="0">
                <a:solidFill>
                  <a:schemeClr val="tx1"/>
                </a:solidFill>
              </a:rPr>
              <a:t>cogs3483</a:t>
            </a:r>
            <a:r>
              <a:rPr lang="zh-CN" altLang="en-US" dirty="0" smtClean="0">
                <a:solidFill>
                  <a:schemeClr val="tx1"/>
                </a:solidFill>
              </a:rPr>
              <a:t>巡逻</a:t>
            </a:r>
            <a:endParaRPr lang="zh-CN" altLang="en-US" dirty="0">
              <a:solidFill>
                <a:schemeClr val="tx1"/>
              </a:solidFill>
            </a:endParaRPr>
          </a:p>
        </p:txBody>
      </p:sp>
    </p:spTree>
    <p:extLst>
      <p:ext uri="{BB962C8B-B14F-4D97-AF65-F5344CB8AC3E}">
        <p14:creationId xmlns:p14="http://schemas.microsoft.com/office/powerpoint/2010/main" val="339153812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图片 8"/>
          <p:cNvPicPr>
            <a:picLocks noChangeAspect="1"/>
          </p:cNvPicPr>
          <p:nvPr/>
        </p:nvPicPr>
        <p:blipFill>
          <a:blip r:embed="rId2"/>
          <a:stretch>
            <a:fillRect/>
          </a:stretch>
        </p:blipFill>
        <p:spPr>
          <a:xfrm>
            <a:off x="8666241" y="1339833"/>
            <a:ext cx="2805664" cy="2745327"/>
          </a:xfrm>
          <a:prstGeom prst="rect">
            <a:avLst/>
          </a:prstGeom>
        </p:spPr>
      </p:pic>
      <p:sp>
        <p:nvSpPr>
          <p:cNvPr id="2" name="标题 1"/>
          <p:cNvSpPr>
            <a:spLocks noGrp="1"/>
          </p:cNvSpPr>
          <p:nvPr>
            <p:ph type="title"/>
          </p:nvPr>
        </p:nvSpPr>
        <p:spPr/>
        <p:txBody>
          <a:bodyPr/>
          <a:lstStyle/>
          <a:p>
            <a:r>
              <a:rPr lang="en-US" altLang="zh-CN" dirty="0"/>
              <a:t>【</a:t>
            </a:r>
            <a:r>
              <a:rPr lang="zh-CN" altLang="en-US" dirty="0"/>
              <a:t>问题描述</a:t>
            </a:r>
            <a:r>
              <a:rPr lang="en-US" altLang="zh-CN" dirty="0" smtClean="0"/>
              <a:t>】</a:t>
            </a:r>
            <a:endParaRPr lang="zh-CN" altLang="en-US" dirty="0"/>
          </a:p>
        </p:txBody>
      </p:sp>
      <p:sp>
        <p:nvSpPr>
          <p:cNvPr id="8" name="文本框 7"/>
          <p:cNvSpPr txBox="1"/>
          <p:nvPr/>
        </p:nvSpPr>
        <p:spPr>
          <a:xfrm>
            <a:off x="431371" y="1222838"/>
            <a:ext cx="7749233" cy="2862322"/>
          </a:xfrm>
          <a:prstGeom prst="rect">
            <a:avLst/>
          </a:prstGeom>
          <a:noFill/>
        </p:spPr>
        <p:txBody>
          <a:bodyPr wrap="square" rtlCol="0">
            <a:spAutoFit/>
          </a:bodyPr>
          <a:lstStyle/>
          <a:p>
            <a:r>
              <a:rPr lang="zh-CN" altLang="en-US" sz="2000" dirty="0" smtClean="0"/>
              <a:t>在</a:t>
            </a:r>
            <a:r>
              <a:rPr lang="zh-CN" altLang="en-US" sz="2000" dirty="0"/>
              <a:t>一个地区中有 </a:t>
            </a:r>
            <a:r>
              <a:rPr lang="en-US" altLang="zh-CN" sz="2000" dirty="0"/>
              <a:t>n </a:t>
            </a:r>
            <a:r>
              <a:rPr lang="zh-CN" altLang="en-US" sz="2000" dirty="0"/>
              <a:t>个村庄，编号为</a:t>
            </a:r>
            <a:r>
              <a:rPr lang="en-US" altLang="zh-CN" sz="2000" dirty="0"/>
              <a:t>1,2,…,n</a:t>
            </a:r>
            <a:r>
              <a:rPr lang="zh-CN" altLang="en-US" sz="2000" dirty="0"/>
              <a:t>。有 </a:t>
            </a:r>
            <a:r>
              <a:rPr lang="en-US" altLang="zh-CN" sz="2000" dirty="0"/>
              <a:t>n–1 </a:t>
            </a:r>
            <a:r>
              <a:rPr lang="zh-CN" altLang="en-US" sz="2000" dirty="0"/>
              <a:t>条道路连接着这些村庄，每条道路刚好连接两个村庄，从任何一个村庄，都可以通过这些道路到达其他任一个村庄。每条道路的长度均为 </a:t>
            </a:r>
            <a:r>
              <a:rPr lang="en-US" altLang="zh-CN" sz="2000" dirty="0"/>
              <a:t>1 </a:t>
            </a:r>
            <a:r>
              <a:rPr lang="zh-CN" altLang="en-US" sz="2000" dirty="0"/>
              <a:t>个单位。 为保证该地区的安全，巡警车每天要到所有的道路上巡逻。警察局设在编号 为 </a:t>
            </a:r>
            <a:r>
              <a:rPr lang="en-US" altLang="zh-CN" sz="2000" dirty="0"/>
              <a:t>1 </a:t>
            </a:r>
            <a:r>
              <a:rPr lang="zh-CN" altLang="en-US" sz="2000" dirty="0"/>
              <a:t>的村庄里，每天巡警车总是从警察局出发，最终又回到警察局。 下图表示一个有 </a:t>
            </a:r>
            <a:r>
              <a:rPr lang="en-US" altLang="zh-CN" sz="2000" dirty="0"/>
              <a:t>8 </a:t>
            </a:r>
            <a:r>
              <a:rPr lang="zh-CN" altLang="en-US" sz="2000" dirty="0"/>
              <a:t>个村庄的地区，其中村庄用圆表示（其中村庄 </a:t>
            </a:r>
            <a:r>
              <a:rPr lang="en-US" altLang="zh-CN" sz="2000" dirty="0"/>
              <a:t>1 </a:t>
            </a:r>
            <a:r>
              <a:rPr lang="zh-CN" altLang="en-US" sz="2000" dirty="0"/>
              <a:t>用黑色</a:t>
            </a:r>
            <a:r>
              <a:rPr lang="zh-CN" altLang="en-US" sz="2000" dirty="0" smtClean="0"/>
              <a:t>的圆</a:t>
            </a:r>
            <a:r>
              <a:rPr lang="zh-CN" altLang="en-US" sz="2000" dirty="0"/>
              <a:t>表示），道路是连接这些圆的线段。为了遍历所有的道路，巡警车需要走的</a:t>
            </a:r>
            <a:r>
              <a:rPr lang="zh-CN" altLang="en-US" sz="2000" dirty="0" smtClean="0"/>
              <a:t>距离</a:t>
            </a:r>
            <a:r>
              <a:rPr lang="zh-CN" altLang="en-US" sz="2000" dirty="0"/>
              <a:t>为 </a:t>
            </a:r>
            <a:r>
              <a:rPr lang="en-US" altLang="zh-CN" sz="2000" dirty="0"/>
              <a:t>14 </a:t>
            </a:r>
            <a:r>
              <a:rPr lang="zh-CN" altLang="en-US" sz="2000" dirty="0"/>
              <a:t>个单位，每条道路都需要经过两次。</a:t>
            </a:r>
          </a:p>
        </p:txBody>
      </p:sp>
    </p:spTree>
    <p:extLst>
      <p:ext uri="{BB962C8B-B14F-4D97-AF65-F5344CB8AC3E}">
        <p14:creationId xmlns:p14="http://schemas.microsoft.com/office/powerpoint/2010/main" val="80519594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p:txBody>
          <a:bodyPr/>
          <a:lstStyle/>
          <a:p>
            <a:r>
              <a:rPr lang="en-US" altLang="zh-CN" dirty="0"/>
              <a:t>【</a:t>
            </a:r>
            <a:r>
              <a:rPr lang="zh-CN" altLang="en-US" dirty="0"/>
              <a:t>题目描述</a:t>
            </a:r>
            <a:r>
              <a:rPr lang="en-US" altLang="zh-CN" dirty="0"/>
              <a:t>】</a:t>
            </a:r>
            <a:endParaRPr lang="zh-CN" altLang="en-US" dirty="0"/>
          </a:p>
        </p:txBody>
      </p:sp>
      <p:sp>
        <p:nvSpPr>
          <p:cNvPr id="5" name="内容占位符 4"/>
          <p:cNvSpPr>
            <a:spLocks noGrp="1"/>
          </p:cNvSpPr>
          <p:nvPr>
            <p:ph idx="1"/>
          </p:nvPr>
        </p:nvSpPr>
        <p:spPr>
          <a:xfrm>
            <a:off x="609600" y="1196752"/>
            <a:ext cx="10972800" cy="4824536"/>
          </a:xfrm>
        </p:spPr>
        <p:txBody>
          <a:bodyPr/>
          <a:lstStyle/>
          <a:p>
            <a:r>
              <a:rPr lang="zh-CN" altLang="en-US" sz="2400" dirty="0"/>
              <a:t>小 </a:t>
            </a:r>
            <a:r>
              <a:rPr lang="en-US" altLang="zh-CN" sz="2400" dirty="0"/>
              <a:t>Q </a:t>
            </a:r>
            <a:r>
              <a:rPr lang="zh-CN" altLang="en-US" sz="2400" dirty="0"/>
              <a:t>最近学习了一些图论知识</a:t>
            </a:r>
            <a:r>
              <a:rPr lang="zh-CN" altLang="en-US" sz="2400" dirty="0" smtClean="0"/>
              <a:t>。</a:t>
            </a:r>
            <a:endParaRPr lang="zh-CN" altLang="en-US" sz="2400" dirty="0"/>
          </a:p>
          <a:p>
            <a:r>
              <a:rPr lang="zh-CN" altLang="en-US" sz="2400" dirty="0"/>
              <a:t>根据课本，有如下定义</a:t>
            </a:r>
            <a:r>
              <a:rPr lang="zh-CN" altLang="en-US" sz="2400" dirty="0" smtClean="0"/>
              <a:t>。</a:t>
            </a:r>
            <a:endParaRPr lang="zh-CN" altLang="en-US" sz="2400" dirty="0"/>
          </a:p>
          <a:p>
            <a:r>
              <a:rPr lang="zh-CN" altLang="en-US" sz="2400" dirty="0"/>
              <a:t>树：无回路且连通的无向图，每条边都有正整数的权值来表示其长度。</a:t>
            </a:r>
          </a:p>
          <a:p>
            <a:r>
              <a:rPr lang="zh-CN" altLang="en-US" sz="2400" dirty="0" smtClean="0"/>
              <a:t>如果</a:t>
            </a:r>
            <a:r>
              <a:rPr lang="zh-CN" altLang="en-US" sz="2400" dirty="0"/>
              <a:t>一棵树有 </a:t>
            </a:r>
            <a:r>
              <a:rPr lang="en-US" altLang="zh-CN" sz="2400" dirty="0"/>
              <a:t>n </a:t>
            </a:r>
            <a:r>
              <a:rPr lang="zh-CN" altLang="en-US" sz="2400" dirty="0"/>
              <a:t>个节点，可以证明其有且仅有 </a:t>
            </a:r>
            <a:r>
              <a:rPr lang="en-US" altLang="zh-CN" sz="2400" dirty="0"/>
              <a:t>n−1 </a:t>
            </a:r>
            <a:r>
              <a:rPr lang="zh-CN" altLang="en-US" sz="2400" dirty="0"/>
              <a:t>条边</a:t>
            </a:r>
            <a:r>
              <a:rPr lang="zh-CN" altLang="en-US" sz="2400" dirty="0" smtClean="0"/>
              <a:t>。</a:t>
            </a:r>
            <a:endParaRPr lang="zh-CN" altLang="en-US" sz="2400" dirty="0"/>
          </a:p>
          <a:p>
            <a:r>
              <a:rPr lang="zh-CN" altLang="en-US" sz="2400" dirty="0"/>
              <a:t>路径：一棵树上，任意两个节点之间最多有一条简单路径</a:t>
            </a:r>
            <a:r>
              <a:rPr lang="zh-CN" altLang="en-US" sz="2400" dirty="0" smtClean="0"/>
              <a:t>。</a:t>
            </a:r>
            <a:endParaRPr lang="zh-CN" altLang="en-US" sz="2400" dirty="0"/>
          </a:p>
          <a:p>
            <a:r>
              <a:rPr lang="zh-CN" altLang="en-US" sz="2400" dirty="0"/>
              <a:t>我们用 </a:t>
            </a:r>
            <a:r>
              <a:rPr lang="en-US" altLang="zh-CN" sz="2400" dirty="0"/>
              <a:t>dis(</a:t>
            </a:r>
            <a:r>
              <a:rPr lang="en-US" altLang="zh-CN" sz="2400" dirty="0" err="1"/>
              <a:t>a,b</a:t>
            </a:r>
            <a:r>
              <a:rPr lang="en-US" altLang="zh-CN" sz="2400" dirty="0"/>
              <a:t>) </a:t>
            </a:r>
            <a:r>
              <a:rPr lang="zh-CN" altLang="en-US" sz="2400" dirty="0"/>
              <a:t>表示点 </a:t>
            </a:r>
            <a:r>
              <a:rPr lang="en-US" altLang="zh-CN" sz="2400" dirty="0"/>
              <a:t>a </a:t>
            </a:r>
            <a:r>
              <a:rPr lang="zh-CN" altLang="en-US" sz="2400" dirty="0"/>
              <a:t>和点 </a:t>
            </a:r>
            <a:r>
              <a:rPr lang="en-US" altLang="zh-CN" sz="2400" dirty="0"/>
              <a:t>b </a:t>
            </a:r>
            <a:r>
              <a:rPr lang="zh-CN" altLang="en-US" sz="2400" dirty="0"/>
              <a:t>的路径上各边长度之和</a:t>
            </a:r>
            <a:r>
              <a:rPr lang="zh-CN" altLang="en-US" sz="2400" dirty="0" smtClean="0"/>
              <a:t>。</a:t>
            </a:r>
            <a:endParaRPr lang="zh-CN" altLang="en-US" sz="2400" dirty="0"/>
          </a:p>
          <a:p>
            <a:r>
              <a:rPr lang="zh-CN" altLang="en-US" sz="2400" dirty="0"/>
              <a:t>称 </a:t>
            </a:r>
            <a:r>
              <a:rPr lang="en-US" altLang="zh-CN" sz="2400" dirty="0"/>
              <a:t>dis(</a:t>
            </a:r>
            <a:r>
              <a:rPr lang="en-US" altLang="zh-CN" sz="2400" dirty="0" err="1"/>
              <a:t>a,b</a:t>
            </a:r>
            <a:r>
              <a:rPr lang="en-US" altLang="zh-CN" sz="2400" dirty="0"/>
              <a:t>) </a:t>
            </a:r>
            <a:r>
              <a:rPr lang="zh-CN" altLang="en-US" sz="2400" dirty="0"/>
              <a:t>为 </a:t>
            </a:r>
            <a:r>
              <a:rPr lang="en-US" altLang="zh-CN" sz="2400" dirty="0"/>
              <a:t>a</a:t>
            </a:r>
            <a:r>
              <a:rPr lang="zh-CN" altLang="en-US" sz="2400" dirty="0"/>
              <a:t>、</a:t>
            </a:r>
            <a:r>
              <a:rPr lang="en-US" altLang="zh-CN" sz="2400" dirty="0"/>
              <a:t>b </a:t>
            </a:r>
            <a:r>
              <a:rPr lang="zh-CN" altLang="en-US" sz="2400" dirty="0"/>
              <a:t>两个节点间的距离</a:t>
            </a:r>
            <a:r>
              <a:rPr lang="zh-CN" altLang="en-US" sz="2400" dirty="0" smtClean="0"/>
              <a:t>。</a:t>
            </a:r>
            <a:endParaRPr lang="zh-CN" altLang="en-US" sz="2400" dirty="0"/>
          </a:p>
          <a:p>
            <a:r>
              <a:rPr lang="zh-CN" altLang="en-US" sz="2400" dirty="0"/>
              <a:t>直径：一棵树上，最长的路径为树的直径</a:t>
            </a:r>
            <a:r>
              <a:rPr lang="zh-CN" altLang="en-US" sz="2400" dirty="0" smtClean="0"/>
              <a:t>。</a:t>
            </a:r>
            <a:endParaRPr lang="zh-CN" altLang="en-US" sz="2400" dirty="0"/>
          </a:p>
          <a:p>
            <a:r>
              <a:rPr lang="zh-CN" altLang="en-US" sz="2400" dirty="0"/>
              <a:t>树的直径可能不是唯一的</a:t>
            </a:r>
            <a:r>
              <a:rPr lang="zh-CN" altLang="en-US" sz="2400" dirty="0" smtClean="0"/>
              <a:t>。</a:t>
            </a:r>
            <a:endParaRPr lang="zh-CN" altLang="en-US" sz="2400" dirty="0"/>
          </a:p>
          <a:p>
            <a:r>
              <a:rPr lang="zh-CN" altLang="en-US" sz="2400" dirty="0"/>
              <a:t>现在小 </a:t>
            </a:r>
            <a:r>
              <a:rPr lang="en-US" altLang="zh-CN" sz="2400" dirty="0"/>
              <a:t>Q </a:t>
            </a:r>
            <a:r>
              <a:rPr lang="zh-CN" altLang="en-US" sz="2400" dirty="0"/>
              <a:t>想知道，对于给定的一棵树，其直径的长度是多少，以及有多少条边满足所有的直径都经过该边</a:t>
            </a:r>
          </a:p>
        </p:txBody>
      </p:sp>
    </p:spTree>
    <p:extLst>
      <p:ext uri="{BB962C8B-B14F-4D97-AF65-F5344CB8AC3E}">
        <p14:creationId xmlns:p14="http://schemas.microsoft.com/office/powerpoint/2010/main" val="93249877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图片 2"/>
          <p:cNvPicPr>
            <a:picLocks noChangeAspect="1"/>
          </p:cNvPicPr>
          <p:nvPr/>
        </p:nvPicPr>
        <p:blipFill>
          <a:blip r:embed="rId2"/>
          <a:stretch>
            <a:fillRect/>
          </a:stretch>
        </p:blipFill>
        <p:spPr>
          <a:xfrm>
            <a:off x="2545674" y="3840137"/>
            <a:ext cx="8122474" cy="2743531"/>
          </a:xfrm>
          <a:prstGeom prst="rect">
            <a:avLst/>
          </a:prstGeom>
        </p:spPr>
      </p:pic>
      <p:sp>
        <p:nvSpPr>
          <p:cNvPr id="2" name="标题 1"/>
          <p:cNvSpPr>
            <a:spLocks noGrp="1"/>
          </p:cNvSpPr>
          <p:nvPr>
            <p:ph type="title"/>
          </p:nvPr>
        </p:nvSpPr>
        <p:spPr/>
        <p:txBody>
          <a:bodyPr/>
          <a:lstStyle/>
          <a:p>
            <a:r>
              <a:rPr lang="en-US" altLang="zh-CN" dirty="0"/>
              <a:t>【</a:t>
            </a:r>
            <a:r>
              <a:rPr lang="zh-CN" altLang="en-US" dirty="0"/>
              <a:t>问题描述</a:t>
            </a:r>
            <a:r>
              <a:rPr lang="en-US" altLang="zh-CN" dirty="0"/>
              <a:t>】</a:t>
            </a:r>
            <a:endParaRPr lang="zh-CN" altLang="en-US" dirty="0"/>
          </a:p>
        </p:txBody>
      </p:sp>
      <p:sp>
        <p:nvSpPr>
          <p:cNvPr id="8" name="文本框 7"/>
          <p:cNvSpPr txBox="1"/>
          <p:nvPr/>
        </p:nvSpPr>
        <p:spPr>
          <a:xfrm>
            <a:off x="534155" y="1285592"/>
            <a:ext cx="10999960" cy="2554545"/>
          </a:xfrm>
          <a:prstGeom prst="rect">
            <a:avLst/>
          </a:prstGeom>
          <a:noFill/>
        </p:spPr>
        <p:txBody>
          <a:bodyPr wrap="square" rtlCol="0">
            <a:spAutoFit/>
          </a:bodyPr>
          <a:lstStyle/>
          <a:p>
            <a:r>
              <a:rPr lang="zh-CN" altLang="en-US" sz="2000" dirty="0" smtClean="0"/>
              <a:t>       为了</a:t>
            </a:r>
            <a:r>
              <a:rPr lang="zh-CN" altLang="en-US" sz="2000" dirty="0"/>
              <a:t>减少总的巡逻距离，该地区准备在这些村庄之间建立 </a:t>
            </a:r>
            <a:r>
              <a:rPr lang="en-US" altLang="zh-CN" sz="2000" dirty="0"/>
              <a:t>K </a:t>
            </a:r>
            <a:r>
              <a:rPr lang="zh-CN" altLang="en-US" sz="2000" dirty="0"/>
              <a:t>条新的道路， 每条新道路可以连接任意两个村庄。两条新道路可以在同一个村庄会合或结束 （见下面的图例（</a:t>
            </a:r>
            <a:r>
              <a:rPr lang="en-US" altLang="zh-CN" sz="2000" dirty="0"/>
              <a:t>c</a:t>
            </a:r>
            <a:r>
              <a:rPr lang="zh-CN" altLang="en-US" sz="2000" dirty="0"/>
              <a:t>））。 一条新道路甚至可以是一个环，即，其两端连接到同一个村庄。 由于资金有限，</a:t>
            </a:r>
            <a:r>
              <a:rPr lang="en-US" altLang="zh-CN" sz="2000" dirty="0"/>
              <a:t>K </a:t>
            </a:r>
            <a:r>
              <a:rPr lang="zh-CN" altLang="en-US" sz="2000" dirty="0"/>
              <a:t>只能是 </a:t>
            </a:r>
            <a:r>
              <a:rPr lang="en-US" altLang="zh-CN" sz="2000" dirty="0"/>
              <a:t>1 </a:t>
            </a:r>
            <a:r>
              <a:rPr lang="zh-CN" altLang="en-US" sz="2000" dirty="0"/>
              <a:t>或 </a:t>
            </a:r>
            <a:r>
              <a:rPr lang="en-US" altLang="zh-CN" sz="2000" dirty="0"/>
              <a:t>2</a:t>
            </a:r>
            <a:r>
              <a:rPr lang="zh-CN" altLang="en-US" sz="2000" dirty="0"/>
              <a:t>。同时，为了不浪费资金，每天巡警车必须经过新建的道路正好一次。 下图给出了一些建立新道路的例子</a:t>
            </a:r>
            <a:r>
              <a:rPr lang="zh-CN" altLang="en-US" sz="2000" dirty="0" smtClean="0"/>
              <a:t>：</a:t>
            </a:r>
            <a:endParaRPr lang="en-US" altLang="zh-CN" sz="2000" dirty="0" smtClean="0"/>
          </a:p>
          <a:p>
            <a:r>
              <a:rPr lang="zh-CN" altLang="en-US" sz="2000" dirty="0"/>
              <a:t>在</a:t>
            </a:r>
            <a:r>
              <a:rPr lang="en-US" altLang="zh-CN" sz="2000" dirty="0"/>
              <a:t>(a)</a:t>
            </a:r>
            <a:r>
              <a:rPr lang="zh-CN" altLang="en-US" sz="2000" dirty="0"/>
              <a:t>中，新建了一条道路，总的距离是 </a:t>
            </a:r>
            <a:r>
              <a:rPr lang="en-US" altLang="zh-CN" sz="2000" dirty="0"/>
              <a:t>11</a:t>
            </a:r>
            <a:r>
              <a:rPr lang="zh-CN" altLang="en-US" sz="2000" dirty="0"/>
              <a:t>。在</a:t>
            </a:r>
            <a:r>
              <a:rPr lang="en-US" altLang="zh-CN" sz="2000" dirty="0"/>
              <a:t>(b)</a:t>
            </a:r>
            <a:r>
              <a:rPr lang="zh-CN" altLang="en-US" sz="2000" dirty="0"/>
              <a:t>中，新建了两条道路，总的巡逻距离是 </a:t>
            </a:r>
            <a:r>
              <a:rPr lang="en-US" altLang="zh-CN" sz="2000" dirty="0"/>
              <a:t>10</a:t>
            </a:r>
            <a:r>
              <a:rPr lang="zh-CN" altLang="en-US" sz="2000" dirty="0"/>
              <a:t>。在</a:t>
            </a:r>
            <a:r>
              <a:rPr lang="en-US" altLang="zh-CN" sz="2000" dirty="0"/>
              <a:t>(c)</a:t>
            </a:r>
            <a:r>
              <a:rPr lang="zh-CN" altLang="en-US" sz="2000" dirty="0"/>
              <a:t>中，新建了两条道路，但由于巡警车要经过每条新道路正好一次，总的距离变为了 </a:t>
            </a:r>
            <a:r>
              <a:rPr lang="en-US" altLang="zh-CN" sz="2000" dirty="0"/>
              <a:t>15</a:t>
            </a:r>
            <a:r>
              <a:rPr lang="zh-CN" altLang="en-US" sz="2000" dirty="0" smtClean="0"/>
              <a:t>。</a:t>
            </a:r>
            <a:endParaRPr lang="zh-CN" altLang="en-US" sz="2000" dirty="0"/>
          </a:p>
          <a:p>
            <a:r>
              <a:rPr lang="zh-CN" altLang="en-US" sz="2000" dirty="0" smtClean="0"/>
              <a:t>       试</a:t>
            </a:r>
            <a:r>
              <a:rPr lang="zh-CN" altLang="en-US" sz="2000" dirty="0"/>
              <a:t>编写一个程序，读取村庄间道路的信息和需要新建的道路数，计算出最佳的新建道路的方案使得总的巡逻距离最小，并输出这个最小的巡逻距离</a:t>
            </a:r>
            <a:r>
              <a:rPr lang="zh-CN" altLang="en-US" sz="2000" dirty="0" smtClean="0"/>
              <a:t>。</a:t>
            </a:r>
            <a:r>
              <a:rPr lang="en-US" altLang="zh-CN" sz="2000" dirty="0"/>
              <a:t>3≤n≤2×10</a:t>
            </a:r>
            <a:r>
              <a:rPr lang="en-US" altLang="zh-CN" sz="2000" baseline="30000" dirty="0"/>
              <a:t>6</a:t>
            </a:r>
            <a:r>
              <a:rPr lang="en-US" altLang="zh-CN" sz="2000" dirty="0"/>
              <a:t> ,K∈{1,2}</a:t>
            </a:r>
            <a:endParaRPr lang="zh-CN" altLang="en-US" sz="2000" dirty="0"/>
          </a:p>
        </p:txBody>
      </p:sp>
    </p:spTree>
    <p:extLst>
      <p:ext uri="{BB962C8B-B14F-4D97-AF65-F5344CB8AC3E}">
        <p14:creationId xmlns:p14="http://schemas.microsoft.com/office/powerpoint/2010/main" val="314843235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a:t>
            </a:r>
            <a:r>
              <a:rPr lang="zh-CN" altLang="en-US" dirty="0" smtClean="0"/>
              <a:t>输入</a:t>
            </a:r>
            <a:r>
              <a:rPr lang="zh-CN" altLang="en-US" dirty="0"/>
              <a:t>输出</a:t>
            </a:r>
            <a:r>
              <a:rPr lang="zh-CN" altLang="en-US" dirty="0" smtClean="0"/>
              <a:t>格式</a:t>
            </a:r>
            <a:r>
              <a:rPr lang="en-US" altLang="zh-CN" dirty="0" smtClean="0"/>
              <a:t>】</a:t>
            </a:r>
            <a:endParaRPr lang="zh-CN" altLang="en-US" dirty="0"/>
          </a:p>
        </p:txBody>
      </p:sp>
      <p:sp>
        <p:nvSpPr>
          <p:cNvPr id="3" name="内容占位符 2"/>
          <p:cNvSpPr>
            <a:spLocks noGrp="1"/>
          </p:cNvSpPr>
          <p:nvPr>
            <p:ph idx="1"/>
          </p:nvPr>
        </p:nvSpPr>
        <p:spPr/>
        <p:txBody>
          <a:bodyPr/>
          <a:lstStyle/>
          <a:p>
            <a:r>
              <a:rPr lang="en-US" altLang="zh-CN" dirty="0"/>
              <a:t>【</a:t>
            </a:r>
            <a:r>
              <a:rPr lang="zh-CN" altLang="en-US" dirty="0"/>
              <a:t>输入格式</a:t>
            </a:r>
            <a:r>
              <a:rPr lang="en-US" altLang="zh-CN" dirty="0"/>
              <a:t>】</a:t>
            </a:r>
          </a:p>
          <a:p>
            <a:r>
              <a:rPr lang="zh-CN" altLang="en-US" dirty="0"/>
              <a:t>第一行包含两个整数 </a:t>
            </a:r>
            <a:r>
              <a:rPr lang="en-US" altLang="zh-CN" dirty="0" err="1"/>
              <a:t>n,K</a:t>
            </a:r>
            <a:r>
              <a:rPr lang="en-US" altLang="zh-CN" dirty="0"/>
              <a:t>(K∈[1,2])</a:t>
            </a:r>
            <a:r>
              <a:rPr lang="zh-CN" altLang="en-US" dirty="0"/>
              <a:t>。接下来 </a:t>
            </a:r>
            <a:r>
              <a:rPr lang="en-US" altLang="zh-CN" dirty="0"/>
              <a:t>n–1 </a:t>
            </a:r>
            <a:r>
              <a:rPr lang="zh-CN" altLang="en-US" dirty="0"/>
              <a:t>行，每行两个整数 </a:t>
            </a:r>
            <a:r>
              <a:rPr lang="en-US" altLang="zh-CN" dirty="0" err="1"/>
              <a:t>a,b</a:t>
            </a:r>
            <a:r>
              <a:rPr lang="zh-CN" altLang="en-US" dirty="0"/>
              <a:t>， 表示村庄 </a:t>
            </a:r>
            <a:r>
              <a:rPr lang="en-US" altLang="zh-CN" dirty="0"/>
              <a:t>a </a:t>
            </a:r>
            <a:r>
              <a:rPr lang="zh-CN" altLang="en-US" dirty="0"/>
              <a:t>与 </a:t>
            </a:r>
            <a:r>
              <a:rPr lang="en-US" altLang="zh-CN" dirty="0"/>
              <a:t>b </a:t>
            </a:r>
            <a:r>
              <a:rPr lang="zh-CN" altLang="en-US" dirty="0"/>
              <a:t>之间有一条道路 </a:t>
            </a:r>
            <a:r>
              <a:rPr lang="en-US" altLang="zh-CN" dirty="0"/>
              <a:t>1≤a,b≤n</a:t>
            </a:r>
            <a:r>
              <a:rPr lang="zh-CN" altLang="en-US" dirty="0" smtClean="0"/>
              <a:t>。</a:t>
            </a:r>
            <a:endParaRPr lang="zh-CN" altLang="en-US" dirty="0"/>
          </a:p>
          <a:p>
            <a:r>
              <a:rPr lang="en-US" altLang="zh-CN" dirty="0"/>
              <a:t>【</a:t>
            </a:r>
            <a:r>
              <a:rPr lang="zh-CN" altLang="en-US" dirty="0"/>
              <a:t>输出格式</a:t>
            </a:r>
            <a:r>
              <a:rPr lang="en-US" altLang="zh-CN" dirty="0"/>
              <a:t>】</a:t>
            </a:r>
          </a:p>
          <a:p>
            <a:r>
              <a:rPr lang="zh-CN" altLang="en-US" dirty="0"/>
              <a:t>输出一个整数，表示新建了 </a:t>
            </a:r>
            <a:r>
              <a:rPr lang="en-US" altLang="zh-CN" dirty="0"/>
              <a:t>K </a:t>
            </a:r>
            <a:r>
              <a:rPr lang="zh-CN" altLang="en-US" dirty="0"/>
              <a:t>条道路后能达到的最小巡逻距离。</a:t>
            </a:r>
          </a:p>
        </p:txBody>
      </p:sp>
    </p:spTree>
    <p:extLst>
      <p:ext uri="{BB962C8B-B14F-4D97-AF65-F5344CB8AC3E}">
        <p14:creationId xmlns:p14="http://schemas.microsoft.com/office/powerpoint/2010/main" val="91467864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a:t>
            </a:r>
            <a:r>
              <a:rPr lang="zh-CN" altLang="en-US" dirty="0" smtClean="0"/>
              <a:t>样例输入</a:t>
            </a:r>
            <a:r>
              <a:rPr lang="zh-CN" altLang="en-US" dirty="0"/>
              <a:t>输出</a:t>
            </a:r>
            <a:r>
              <a:rPr lang="en-US" altLang="zh-CN" dirty="0" smtClean="0"/>
              <a:t>1】</a:t>
            </a:r>
            <a:endParaRPr lang="zh-CN" altLang="en-US" dirty="0"/>
          </a:p>
        </p:txBody>
      </p:sp>
      <p:sp>
        <p:nvSpPr>
          <p:cNvPr id="3" name="内容占位符 2"/>
          <p:cNvSpPr>
            <a:spLocks noGrp="1"/>
          </p:cNvSpPr>
          <p:nvPr>
            <p:ph idx="1"/>
          </p:nvPr>
        </p:nvSpPr>
        <p:spPr>
          <a:xfrm>
            <a:off x="609600" y="1196752"/>
            <a:ext cx="2680447" cy="4824536"/>
          </a:xfrm>
        </p:spPr>
        <p:txBody>
          <a:bodyPr/>
          <a:lstStyle/>
          <a:p>
            <a:pPr marL="0" indent="0">
              <a:buNone/>
            </a:pPr>
            <a:r>
              <a:rPr lang="en-US" altLang="zh-CN" sz="2400" dirty="0"/>
              <a:t>【</a:t>
            </a:r>
            <a:r>
              <a:rPr lang="zh-CN" altLang="en-US" sz="2400" dirty="0"/>
              <a:t>样例输入</a:t>
            </a:r>
            <a:r>
              <a:rPr lang="en-US" altLang="zh-CN" sz="2400" dirty="0"/>
              <a:t>1】</a:t>
            </a:r>
          </a:p>
          <a:p>
            <a:pPr marL="0" indent="0">
              <a:buNone/>
            </a:pPr>
            <a:r>
              <a:rPr lang="en-US" altLang="zh-CN" sz="2400" dirty="0"/>
              <a:t>8 1</a:t>
            </a:r>
          </a:p>
          <a:p>
            <a:pPr marL="0" indent="0">
              <a:buNone/>
            </a:pPr>
            <a:r>
              <a:rPr lang="en-US" altLang="zh-CN" sz="2400" dirty="0"/>
              <a:t>1 2</a:t>
            </a:r>
          </a:p>
          <a:p>
            <a:pPr marL="0" indent="0">
              <a:buNone/>
            </a:pPr>
            <a:r>
              <a:rPr lang="en-US" altLang="zh-CN" sz="2400" dirty="0"/>
              <a:t>3 1</a:t>
            </a:r>
          </a:p>
          <a:p>
            <a:pPr marL="0" indent="0">
              <a:buNone/>
            </a:pPr>
            <a:r>
              <a:rPr lang="en-US" altLang="zh-CN" sz="2400" dirty="0"/>
              <a:t>3 4</a:t>
            </a:r>
          </a:p>
          <a:p>
            <a:pPr marL="0" indent="0">
              <a:buNone/>
            </a:pPr>
            <a:r>
              <a:rPr lang="en-US" altLang="zh-CN" sz="2400" dirty="0"/>
              <a:t>5 3</a:t>
            </a:r>
          </a:p>
          <a:p>
            <a:pPr marL="0" indent="0">
              <a:buNone/>
            </a:pPr>
            <a:r>
              <a:rPr lang="en-US" altLang="zh-CN" sz="2400" dirty="0"/>
              <a:t>7 5</a:t>
            </a:r>
          </a:p>
          <a:p>
            <a:pPr marL="0" indent="0">
              <a:buNone/>
            </a:pPr>
            <a:r>
              <a:rPr lang="en-US" altLang="zh-CN" sz="2400" dirty="0"/>
              <a:t>8 5</a:t>
            </a:r>
          </a:p>
          <a:p>
            <a:pPr marL="0" indent="0">
              <a:buNone/>
            </a:pPr>
            <a:r>
              <a:rPr lang="en-US" altLang="zh-CN" sz="2400" dirty="0"/>
              <a:t>5 6</a:t>
            </a:r>
          </a:p>
          <a:p>
            <a:pPr marL="0" indent="0">
              <a:buNone/>
            </a:pPr>
            <a:r>
              <a:rPr lang="en-US" altLang="zh-CN" sz="2400" dirty="0"/>
              <a:t>【</a:t>
            </a:r>
            <a:r>
              <a:rPr lang="zh-CN" altLang="en-US" sz="2400" dirty="0"/>
              <a:t>样例输出</a:t>
            </a:r>
            <a:r>
              <a:rPr lang="en-US" altLang="zh-CN" sz="2400" dirty="0"/>
              <a:t>1】</a:t>
            </a:r>
          </a:p>
          <a:p>
            <a:pPr marL="0" indent="0">
              <a:buNone/>
            </a:pPr>
            <a:r>
              <a:rPr lang="en-US" altLang="zh-CN" sz="2400" dirty="0"/>
              <a:t>11</a:t>
            </a:r>
            <a:endParaRPr lang="zh-CN" altLang="en-US" sz="2400" dirty="0"/>
          </a:p>
        </p:txBody>
      </p:sp>
    </p:spTree>
    <p:extLst>
      <p:ext uri="{BB962C8B-B14F-4D97-AF65-F5344CB8AC3E}">
        <p14:creationId xmlns:p14="http://schemas.microsoft.com/office/powerpoint/2010/main" val="53743441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算法分析</a:t>
            </a:r>
            <a:endParaRPr lang="zh-CN" altLang="en-US" dirty="0"/>
          </a:p>
        </p:txBody>
      </p:sp>
      <p:sp>
        <p:nvSpPr>
          <p:cNvPr id="3" name="内容占位符 2"/>
          <p:cNvSpPr>
            <a:spLocks noGrp="1"/>
          </p:cNvSpPr>
          <p:nvPr>
            <p:ph idx="1"/>
          </p:nvPr>
        </p:nvSpPr>
        <p:spPr>
          <a:xfrm>
            <a:off x="898207" y="1173355"/>
            <a:ext cx="10515600" cy="4351338"/>
          </a:xfrm>
        </p:spPr>
        <p:txBody>
          <a:bodyPr>
            <a:normAutofit fontScale="70000" lnSpcReduction="20000"/>
          </a:bodyPr>
          <a:lstStyle/>
          <a:p>
            <a:r>
              <a:rPr lang="zh-CN" altLang="en-US" dirty="0"/>
              <a:t>不建立新道路时，从 </a:t>
            </a:r>
            <a:r>
              <a:rPr lang="en-US" altLang="zh-CN" dirty="0"/>
              <a:t>1 </a:t>
            </a:r>
            <a:r>
              <a:rPr lang="zh-CN" altLang="en-US" dirty="0"/>
              <a:t>号结点出发，遍历整棵树恰好经过每条边两次，路线的总长度为 </a:t>
            </a:r>
            <a:r>
              <a:rPr lang="en-US" altLang="zh-CN" dirty="0"/>
              <a:t>2(</a:t>
            </a:r>
            <a:r>
              <a:rPr lang="zh-CN" altLang="en-US" dirty="0"/>
              <a:t>𝑛 − </a:t>
            </a:r>
            <a:r>
              <a:rPr lang="en-US" altLang="zh-CN" dirty="0"/>
              <a:t>1)</a:t>
            </a:r>
            <a:r>
              <a:rPr lang="zh-CN" altLang="en-US" dirty="0"/>
              <a:t>。</a:t>
            </a:r>
          </a:p>
          <a:p>
            <a:r>
              <a:rPr lang="zh-CN" altLang="en-US" dirty="0" smtClean="0"/>
              <a:t>首先</a:t>
            </a:r>
            <a:r>
              <a:rPr lang="zh-CN" altLang="en-US" dirty="0"/>
              <a:t>，考虑 𝐾 </a:t>
            </a:r>
            <a:r>
              <a:rPr lang="en-US" altLang="zh-CN" dirty="0"/>
              <a:t>= 1 </a:t>
            </a:r>
            <a:r>
              <a:rPr lang="zh-CN" altLang="en-US" dirty="0"/>
              <a:t>的情况，此时需要建立 </a:t>
            </a:r>
            <a:r>
              <a:rPr lang="en-US" altLang="zh-CN" dirty="0"/>
              <a:t>1 </a:t>
            </a:r>
            <a:r>
              <a:rPr lang="zh-CN" altLang="en-US" dirty="0"/>
              <a:t>条新道路。因为树中无环，新增加一条道路后就会有环，而要求必须要经过插入的新道路恰好一次。</a:t>
            </a:r>
          </a:p>
          <a:p>
            <a:r>
              <a:rPr lang="zh-CN" altLang="en-US" dirty="0" smtClean="0"/>
              <a:t>我们</a:t>
            </a:r>
            <a:r>
              <a:rPr lang="zh-CN" altLang="en-US" dirty="0"/>
              <a:t>可以利用新插入的新道路作为快捷路径，那么可以按照如下方法利用这条新道路</a:t>
            </a:r>
          </a:p>
          <a:p>
            <a:pPr lvl="1"/>
            <a:r>
              <a:rPr lang="zh-CN" altLang="en-US" dirty="0"/>
              <a:t>从</a:t>
            </a:r>
            <a:r>
              <a:rPr lang="zh-CN" altLang="en-US" dirty="0" smtClean="0"/>
              <a:t>结点 </a:t>
            </a:r>
            <a:r>
              <a:rPr lang="zh-CN" altLang="en-US" dirty="0"/>
              <a:t>𝑥 走若干步后到达结点 𝑦，然后从新道路 </a:t>
            </a:r>
            <a:r>
              <a:rPr lang="en-US" altLang="zh-CN" dirty="0"/>
              <a:t>(</a:t>
            </a:r>
            <a:r>
              <a:rPr lang="zh-CN" altLang="en-US" dirty="0"/>
              <a:t>𝑦</a:t>
            </a:r>
            <a:r>
              <a:rPr lang="en-US" altLang="zh-CN" dirty="0"/>
              <a:t>, </a:t>
            </a:r>
            <a:r>
              <a:rPr lang="zh-CN" altLang="en-US" dirty="0"/>
              <a:t>𝑥</a:t>
            </a:r>
            <a:r>
              <a:rPr lang="en-US" altLang="zh-CN" dirty="0"/>
              <a:t>) </a:t>
            </a:r>
            <a:r>
              <a:rPr lang="zh-CN" altLang="en-US" dirty="0"/>
              <a:t>回到结点 𝑥。</a:t>
            </a:r>
          </a:p>
          <a:p>
            <a:pPr lvl="1"/>
            <a:r>
              <a:rPr lang="zh-CN" altLang="en-US" dirty="0" smtClean="0"/>
              <a:t>从结点 </a:t>
            </a:r>
            <a:r>
              <a:rPr lang="zh-CN" altLang="en-US" dirty="0"/>
              <a:t>𝑥 沿着新道路 </a:t>
            </a:r>
            <a:r>
              <a:rPr lang="en-US" altLang="zh-CN" dirty="0"/>
              <a:t>(</a:t>
            </a:r>
            <a:r>
              <a:rPr lang="zh-CN" altLang="en-US" dirty="0"/>
              <a:t>𝑥</a:t>
            </a:r>
            <a:r>
              <a:rPr lang="en-US" altLang="zh-CN" dirty="0"/>
              <a:t>, </a:t>
            </a:r>
            <a:r>
              <a:rPr lang="zh-CN" altLang="en-US" dirty="0"/>
              <a:t>𝑦</a:t>
            </a:r>
            <a:r>
              <a:rPr lang="en-US" altLang="zh-CN" dirty="0"/>
              <a:t>) </a:t>
            </a:r>
            <a:r>
              <a:rPr lang="zh-CN" altLang="en-US" dirty="0"/>
              <a:t>到达结点 𝑦，然后沿着结点 𝑦 到结点 𝑥 的路径返回。无论以何种方式巡逻，从 𝑥 到 𝑦 的路径上的每条边都减少了一次巡逻。</a:t>
            </a:r>
          </a:p>
          <a:p>
            <a:r>
              <a:rPr lang="zh-CN" altLang="en-US" dirty="0" smtClean="0"/>
              <a:t>为了</a:t>
            </a:r>
            <a:r>
              <a:rPr lang="zh-CN" altLang="en-US" dirty="0"/>
              <a:t>最小化总步数，显然在原树的直径的两个端点建立一条新道路最合适。若直径的长度为 𝐿，则最小的步数为 </a:t>
            </a:r>
            <a:r>
              <a:rPr lang="en-US" altLang="zh-CN" dirty="0"/>
              <a:t>2(</a:t>
            </a:r>
            <a:r>
              <a:rPr lang="zh-CN" altLang="en-US" dirty="0"/>
              <a:t>𝑛 − </a:t>
            </a:r>
            <a:r>
              <a:rPr lang="en-US" altLang="zh-CN" dirty="0"/>
              <a:t>1) − (</a:t>
            </a:r>
            <a:r>
              <a:rPr lang="zh-CN" altLang="en-US" dirty="0"/>
              <a:t>𝐿 − </a:t>
            </a:r>
            <a:r>
              <a:rPr lang="en-US" altLang="zh-CN" dirty="0"/>
              <a:t>1)</a:t>
            </a:r>
            <a:r>
              <a:rPr lang="zh-CN" altLang="en-US" dirty="0"/>
              <a:t>。</a:t>
            </a:r>
          </a:p>
          <a:p>
            <a:endParaRPr lang="zh-CN" altLang="en-US" dirty="0"/>
          </a:p>
        </p:txBody>
      </p:sp>
    </p:spTree>
    <p:extLst>
      <p:ext uri="{BB962C8B-B14F-4D97-AF65-F5344CB8AC3E}">
        <p14:creationId xmlns:p14="http://schemas.microsoft.com/office/powerpoint/2010/main" val="11139949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算法分析</a:t>
            </a:r>
            <a:endParaRPr lang="zh-CN" altLang="en-US" dirty="0"/>
          </a:p>
        </p:txBody>
      </p:sp>
      <p:sp>
        <p:nvSpPr>
          <p:cNvPr id="3" name="内容占位符 2"/>
          <p:cNvSpPr>
            <a:spLocks noGrp="1"/>
          </p:cNvSpPr>
          <p:nvPr>
            <p:ph idx="1"/>
          </p:nvPr>
        </p:nvSpPr>
        <p:spPr>
          <a:xfrm>
            <a:off x="793701" y="1090784"/>
            <a:ext cx="10740413" cy="2900704"/>
          </a:xfrm>
        </p:spPr>
        <p:txBody>
          <a:bodyPr>
            <a:normAutofit/>
          </a:bodyPr>
          <a:lstStyle/>
          <a:p>
            <a:r>
              <a:rPr lang="zh-CN" altLang="en-US" sz="2000" dirty="0"/>
              <a:t>当 𝐾 </a:t>
            </a:r>
            <a:r>
              <a:rPr lang="en-US" altLang="zh-CN" sz="2000" dirty="0"/>
              <a:t>= 2 </a:t>
            </a:r>
            <a:r>
              <a:rPr lang="zh-CN" altLang="en-US" sz="2000" dirty="0"/>
              <a:t>时，我们在 𝐾 </a:t>
            </a:r>
            <a:r>
              <a:rPr lang="en-US" altLang="zh-CN" sz="2000" dirty="0"/>
              <a:t>= 1 </a:t>
            </a:r>
            <a:r>
              <a:rPr lang="zh-CN" altLang="en-US" sz="2000" dirty="0"/>
              <a:t>的基础上再增加一条新道路，新增加道路后会产生一个新的环。</a:t>
            </a:r>
          </a:p>
          <a:p>
            <a:r>
              <a:rPr lang="zh-CN" altLang="en-US" sz="2000" dirty="0" smtClean="0"/>
              <a:t>如果</a:t>
            </a:r>
            <a:r>
              <a:rPr lang="zh-CN" altLang="en-US" sz="2000" dirty="0"/>
              <a:t>两个环不重叠，那么第二条新道路和第一条新道路的情况类似，步数还能减少 𝐿</a:t>
            </a:r>
            <a:r>
              <a:rPr lang="en-US" altLang="zh-CN" sz="2000" dirty="0"/>
              <a:t>2 − 1</a:t>
            </a:r>
            <a:r>
              <a:rPr lang="zh-CN" altLang="en-US" sz="2000" dirty="0"/>
              <a:t>。</a:t>
            </a:r>
          </a:p>
          <a:p>
            <a:r>
              <a:rPr lang="zh-CN" altLang="en-US" sz="2000" dirty="0" smtClean="0"/>
              <a:t>如果</a:t>
            </a:r>
            <a:r>
              <a:rPr lang="zh-CN" altLang="en-US" sz="2000" dirty="0"/>
              <a:t>两个环重叠，那么对于重叠部分的道路在两条新道路的作用下共被减少了两次巡逻，那重叠部分的道路还会被巡逻到吗？显然不能。</a:t>
            </a:r>
          </a:p>
          <a:p>
            <a:r>
              <a:rPr lang="zh-CN" altLang="en-US" sz="2000" dirty="0" smtClean="0"/>
              <a:t>所以</a:t>
            </a:r>
            <a:r>
              <a:rPr lang="zh-CN" altLang="en-US" sz="2000" dirty="0"/>
              <a:t>为了巡逻重叠部分的道路，我们只能从重叠部分进入然后回来，重叠部分需要访问两次。</a:t>
            </a:r>
          </a:p>
        </p:txBody>
      </p:sp>
      <p:grpSp>
        <p:nvGrpSpPr>
          <p:cNvPr id="105" name="组合 104"/>
          <p:cNvGrpSpPr/>
          <p:nvPr/>
        </p:nvGrpSpPr>
        <p:grpSpPr>
          <a:xfrm>
            <a:off x="1068140" y="3414107"/>
            <a:ext cx="2551783" cy="2593007"/>
            <a:chOff x="726077" y="1000351"/>
            <a:chExt cx="3092601" cy="3168557"/>
          </a:xfrm>
        </p:grpSpPr>
        <p:cxnSp>
          <p:nvCxnSpPr>
            <p:cNvPr id="5" name="直接连接符 4">
              <a:extLst>
                <a:ext uri="{FF2B5EF4-FFF2-40B4-BE49-F238E27FC236}">
                  <a16:creationId xmlns="" xmlns:a16="http://schemas.microsoft.com/office/drawing/2014/main" id="{07ABB3EA-699A-6134-60D8-C20686E8E31F}"/>
                </a:ext>
              </a:extLst>
            </p:cNvPr>
            <p:cNvCxnSpPr>
              <a:cxnSpLocks/>
            </p:cNvCxnSpPr>
            <p:nvPr/>
          </p:nvCxnSpPr>
          <p:spPr>
            <a:xfrm flipH="1" flipV="1">
              <a:off x="2879510" y="1647530"/>
              <a:ext cx="693588" cy="1421323"/>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直接连接符 5">
              <a:extLst>
                <a:ext uri="{FF2B5EF4-FFF2-40B4-BE49-F238E27FC236}">
                  <a16:creationId xmlns="" xmlns:a16="http://schemas.microsoft.com/office/drawing/2014/main" id="{5747B89F-5FDE-B1FA-9076-7150526DDDFB}"/>
                </a:ext>
              </a:extLst>
            </p:cNvPr>
            <p:cNvCxnSpPr>
              <a:cxnSpLocks/>
            </p:cNvCxnSpPr>
            <p:nvPr/>
          </p:nvCxnSpPr>
          <p:spPr>
            <a:xfrm>
              <a:off x="2055951" y="3370434"/>
              <a:ext cx="1001547" cy="438474"/>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直接连接符 6">
              <a:extLst>
                <a:ext uri="{FF2B5EF4-FFF2-40B4-BE49-F238E27FC236}">
                  <a16:creationId xmlns="" xmlns:a16="http://schemas.microsoft.com/office/drawing/2014/main" id="{BFB7F330-1D22-75D6-0EF5-18B6FF5C8824}"/>
                </a:ext>
              </a:extLst>
            </p:cNvPr>
            <p:cNvCxnSpPr>
              <a:cxnSpLocks/>
            </p:cNvCxnSpPr>
            <p:nvPr/>
          </p:nvCxnSpPr>
          <p:spPr>
            <a:xfrm flipV="1">
              <a:off x="2055951" y="2399535"/>
              <a:ext cx="0" cy="97089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直接连接符 7">
              <a:extLst>
                <a:ext uri="{FF2B5EF4-FFF2-40B4-BE49-F238E27FC236}">
                  <a16:creationId xmlns="" xmlns:a16="http://schemas.microsoft.com/office/drawing/2014/main" id="{739E999D-714A-A908-1721-C52A38C4FE28}"/>
                </a:ext>
              </a:extLst>
            </p:cNvPr>
            <p:cNvCxnSpPr>
              <a:cxnSpLocks/>
            </p:cNvCxnSpPr>
            <p:nvPr/>
          </p:nvCxnSpPr>
          <p:spPr>
            <a:xfrm flipV="1">
              <a:off x="1410121" y="3370434"/>
              <a:ext cx="645830" cy="618474"/>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直接连接符 8">
              <a:extLst>
                <a:ext uri="{FF2B5EF4-FFF2-40B4-BE49-F238E27FC236}">
                  <a16:creationId xmlns="" xmlns:a16="http://schemas.microsoft.com/office/drawing/2014/main" id="{DD5F1255-6FCC-3461-233D-88ADE21916A0}"/>
                </a:ext>
              </a:extLst>
            </p:cNvPr>
            <p:cNvCxnSpPr>
              <a:cxnSpLocks/>
            </p:cNvCxnSpPr>
            <p:nvPr/>
          </p:nvCxnSpPr>
          <p:spPr>
            <a:xfrm flipH="1" flipV="1">
              <a:off x="1645903" y="1508341"/>
              <a:ext cx="410048" cy="8848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直接连接符 9">
              <a:extLst>
                <a:ext uri="{FF2B5EF4-FFF2-40B4-BE49-F238E27FC236}">
                  <a16:creationId xmlns="" xmlns:a16="http://schemas.microsoft.com/office/drawing/2014/main" id="{4D9B07E7-5225-1AD2-EAF5-EDC6CC8B77E1}"/>
                </a:ext>
              </a:extLst>
            </p:cNvPr>
            <p:cNvCxnSpPr>
              <a:cxnSpLocks/>
            </p:cNvCxnSpPr>
            <p:nvPr/>
          </p:nvCxnSpPr>
          <p:spPr>
            <a:xfrm flipV="1">
              <a:off x="2055951" y="1648466"/>
              <a:ext cx="789874" cy="75106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直接连接符 10">
              <a:extLst>
                <a:ext uri="{FF2B5EF4-FFF2-40B4-BE49-F238E27FC236}">
                  <a16:creationId xmlns="" xmlns:a16="http://schemas.microsoft.com/office/drawing/2014/main" id="{F66CDC25-2F8F-AA33-DC2C-655108F7D1B9}"/>
                </a:ext>
              </a:extLst>
            </p:cNvPr>
            <p:cNvCxnSpPr>
              <a:cxnSpLocks/>
            </p:cNvCxnSpPr>
            <p:nvPr/>
          </p:nvCxnSpPr>
          <p:spPr>
            <a:xfrm flipV="1">
              <a:off x="3057498" y="3109589"/>
              <a:ext cx="533679" cy="6993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直接连接符 11">
              <a:extLst>
                <a:ext uri="{FF2B5EF4-FFF2-40B4-BE49-F238E27FC236}">
                  <a16:creationId xmlns="" xmlns:a16="http://schemas.microsoft.com/office/drawing/2014/main" id="{C51A38CC-9E8C-29ED-CF8F-B22DF7AB7916}"/>
                </a:ext>
              </a:extLst>
            </p:cNvPr>
            <p:cNvCxnSpPr>
              <a:cxnSpLocks/>
            </p:cNvCxnSpPr>
            <p:nvPr/>
          </p:nvCxnSpPr>
          <p:spPr>
            <a:xfrm>
              <a:off x="906077" y="2386484"/>
              <a:ext cx="1149874" cy="665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椭圆 12">
              <a:extLst>
                <a:ext uri="{FF2B5EF4-FFF2-40B4-BE49-F238E27FC236}">
                  <a16:creationId xmlns="" xmlns:a16="http://schemas.microsoft.com/office/drawing/2014/main" id="{EE1E31C2-5886-4410-0A27-9FD1CF910A51}"/>
                </a:ext>
              </a:extLst>
            </p:cNvPr>
            <p:cNvSpPr/>
            <p:nvPr/>
          </p:nvSpPr>
          <p:spPr>
            <a:xfrm>
              <a:off x="1200992" y="3808908"/>
              <a:ext cx="360000" cy="360000"/>
            </a:xfrm>
            <a:prstGeom prst="ellipse">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solidFill>
                  <a:schemeClr val="tx1"/>
                </a:solidFill>
                <a:latin typeface="华文中宋" panose="02010600040101010101" pitchFamily="2" charset="-122"/>
                <a:ea typeface="华文中宋" panose="02010600040101010101" pitchFamily="2" charset="-122"/>
              </a:endParaRPr>
            </a:p>
          </p:txBody>
        </p:sp>
        <p:sp>
          <p:nvSpPr>
            <p:cNvPr id="14" name="椭圆 13">
              <a:extLst>
                <a:ext uri="{FF2B5EF4-FFF2-40B4-BE49-F238E27FC236}">
                  <a16:creationId xmlns="" xmlns:a16="http://schemas.microsoft.com/office/drawing/2014/main" id="{177224E0-0C83-B31C-6E00-6FA51BE72621}"/>
                </a:ext>
              </a:extLst>
            </p:cNvPr>
            <p:cNvSpPr/>
            <p:nvPr/>
          </p:nvSpPr>
          <p:spPr>
            <a:xfrm>
              <a:off x="726077" y="2219535"/>
              <a:ext cx="360000" cy="360000"/>
            </a:xfrm>
            <a:prstGeom prst="ellipse">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200">
                <a:solidFill>
                  <a:schemeClr val="tx1"/>
                </a:solidFill>
                <a:latin typeface="华文中宋" panose="02010600040101010101" pitchFamily="2" charset="-122"/>
                <a:ea typeface="华文中宋" panose="02010600040101010101" pitchFamily="2" charset="-122"/>
              </a:endParaRPr>
            </a:p>
          </p:txBody>
        </p:sp>
        <p:sp>
          <p:nvSpPr>
            <p:cNvPr id="15" name="椭圆 14">
              <a:extLst>
                <a:ext uri="{FF2B5EF4-FFF2-40B4-BE49-F238E27FC236}">
                  <a16:creationId xmlns="" xmlns:a16="http://schemas.microsoft.com/office/drawing/2014/main" id="{274EF1E5-58CF-6BD2-BE05-BC86AB4BA288}"/>
                </a:ext>
              </a:extLst>
            </p:cNvPr>
            <p:cNvSpPr/>
            <p:nvPr/>
          </p:nvSpPr>
          <p:spPr>
            <a:xfrm>
              <a:off x="1410121" y="1274924"/>
              <a:ext cx="360000" cy="360000"/>
            </a:xfrm>
            <a:prstGeom prst="ellipse">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200">
                <a:solidFill>
                  <a:schemeClr val="tx1"/>
                </a:solidFill>
                <a:latin typeface="华文中宋" panose="02010600040101010101" pitchFamily="2" charset="-122"/>
                <a:ea typeface="华文中宋" panose="02010600040101010101" pitchFamily="2" charset="-122"/>
              </a:endParaRPr>
            </a:p>
          </p:txBody>
        </p:sp>
        <p:sp>
          <p:nvSpPr>
            <p:cNvPr id="16" name="椭圆 15">
              <a:extLst>
                <a:ext uri="{FF2B5EF4-FFF2-40B4-BE49-F238E27FC236}">
                  <a16:creationId xmlns="" xmlns:a16="http://schemas.microsoft.com/office/drawing/2014/main" id="{EAFE6AEA-D531-EE47-2371-FE841CC330F9}"/>
                </a:ext>
              </a:extLst>
            </p:cNvPr>
            <p:cNvSpPr/>
            <p:nvPr/>
          </p:nvSpPr>
          <p:spPr>
            <a:xfrm>
              <a:off x="2697498" y="1468466"/>
              <a:ext cx="360000" cy="360000"/>
            </a:xfrm>
            <a:prstGeom prst="ellipse">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solidFill>
                  <a:schemeClr val="tx1"/>
                </a:solidFill>
                <a:latin typeface="华文中宋" panose="02010600040101010101" pitchFamily="2" charset="-122"/>
                <a:ea typeface="华文中宋" panose="02010600040101010101" pitchFamily="2" charset="-122"/>
              </a:endParaRPr>
            </a:p>
          </p:txBody>
        </p:sp>
        <p:sp>
          <p:nvSpPr>
            <p:cNvPr id="17" name="椭圆 16">
              <a:extLst>
                <a:ext uri="{FF2B5EF4-FFF2-40B4-BE49-F238E27FC236}">
                  <a16:creationId xmlns="" xmlns:a16="http://schemas.microsoft.com/office/drawing/2014/main" id="{5C6C5E10-92EA-E054-E2E9-A98F66CD05A2}"/>
                </a:ext>
              </a:extLst>
            </p:cNvPr>
            <p:cNvSpPr/>
            <p:nvPr/>
          </p:nvSpPr>
          <p:spPr>
            <a:xfrm>
              <a:off x="2877498" y="3628908"/>
              <a:ext cx="360000" cy="360000"/>
            </a:xfrm>
            <a:prstGeom prst="ellipse">
              <a:avLst/>
            </a:prstGeom>
            <a:solidFill>
              <a:schemeClr val="bg1">
                <a:lumMod val="50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solidFill>
                  <a:schemeClr val="tx1"/>
                </a:solidFill>
                <a:latin typeface="华文中宋" panose="02010600040101010101" pitchFamily="2" charset="-122"/>
                <a:ea typeface="华文中宋" panose="02010600040101010101" pitchFamily="2" charset="-122"/>
              </a:endParaRPr>
            </a:p>
          </p:txBody>
        </p:sp>
        <p:sp>
          <p:nvSpPr>
            <p:cNvPr id="18" name="椭圆 17">
              <a:extLst>
                <a:ext uri="{FF2B5EF4-FFF2-40B4-BE49-F238E27FC236}">
                  <a16:creationId xmlns="" xmlns:a16="http://schemas.microsoft.com/office/drawing/2014/main" id="{57F81055-493A-E341-D4F8-62904E20D419}"/>
                </a:ext>
              </a:extLst>
            </p:cNvPr>
            <p:cNvSpPr/>
            <p:nvPr/>
          </p:nvSpPr>
          <p:spPr>
            <a:xfrm>
              <a:off x="1875951" y="3190434"/>
              <a:ext cx="360000" cy="360000"/>
            </a:xfrm>
            <a:prstGeom prst="ellipse">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solidFill>
                  <a:schemeClr val="tx1"/>
                </a:solidFill>
                <a:latin typeface="华文中宋" panose="02010600040101010101" pitchFamily="2" charset="-122"/>
                <a:ea typeface="华文中宋" panose="02010600040101010101" pitchFamily="2" charset="-122"/>
              </a:endParaRPr>
            </a:p>
          </p:txBody>
        </p:sp>
        <p:sp>
          <p:nvSpPr>
            <p:cNvPr id="19" name="椭圆 18">
              <a:extLst>
                <a:ext uri="{FF2B5EF4-FFF2-40B4-BE49-F238E27FC236}">
                  <a16:creationId xmlns="" xmlns:a16="http://schemas.microsoft.com/office/drawing/2014/main" id="{D112597E-CA1A-5AC3-E120-FAC2D6C8BBC9}"/>
                </a:ext>
              </a:extLst>
            </p:cNvPr>
            <p:cNvSpPr/>
            <p:nvPr/>
          </p:nvSpPr>
          <p:spPr>
            <a:xfrm>
              <a:off x="3393066" y="2888853"/>
              <a:ext cx="360000" cy="360000"/>
            </a:xfrm>
            <a:prstGeom prst="ellipse">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solidFill>
                  <a:schemeClr val="tx1"/>
                </a:solidFill>
                <a:latin typeface="华文中宋" panose="02010600040101010101" pitchFamily="2" charset="-122"/>
                <a:ea typeface="华文中宋" panose="02010600040101010101" pitchFamily="2" charset="-122"/>
              </a:endParaRPr>
            </a:p>
          </p:txBody>
        </p:sp>
        <p:sp>
          <p:nvSpPr>
            <p:cNvPr id="20" name="椭圆 19">
              <a:extLst>
                <a:ext uri="{FF2B5EF4-FFF2-40B4-BE49-F238E27FC236}">
                  <a16:creationId xmlns="" xmlns:a16="http://schemas.microsoft.com/office/drawing/2014/main" id="{81D54ABA-2475-F490-5AD6-4892662E06C2}"/>
                </a:ext>
              </a:extLst>
            </p:cNvPr>
            <p:cNvSpPr/>
            <p:nvPr/>
          </p:nvSpPr>
          <p:spPr>
            <a:xfrm>
              <a:off x="1875951" y="2219535"/>
              <a:ext cx="360000" cy="360000"/>
            </a:xfrm>
            <a:prstGeom prst="ellipse">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solidFill>
                  <a:schemeClr val="tx1"/>
                </a:solidFill>
                <a:latin typeface="华文中宋" panose="02010600040101010101" pitchFamily="2" charset="-122"/>
                <a:ea typeface="华文中宋" panose="02010600040101010101" pitchFamily="2" charset="-122"/>
              </a:endParaRPr>
            </a:p>
          </p:txBody>
        </p:sp>
        <mc:AlternateContent xmlns:mc="http://schemas.openxmlformats.org/markup-compatibility/2006" xmlns:a14="http://schemas.microsoft.com/office/drawing/2010/main">
          <mc:Choice Requires="a14">
            <p:sp>
              <p:nvSpPr>
                <p:cNvPr id="21" name="文本框 20">
                  <a:extLst>
                    <a:ext uri="{FF2B5EF4-FFF2-40B4-BE49-F238E27FC236}">
                      <a16:creationId xmlns="" xmlns:a16="http://schemas.microsoft.com/office/drawing/2014/main" id="{B4FFDFDF-718E-601D-C8A0-C627A88F18F8}"/>
                    </a:ext>
                  </a:extLst>
                </p:cNvPr>
                <p:cNvSpPr txBox="1"/>
                <p:nvPr/>
              </p:nvSpPr>
              <p:spPr>
                <a:xfrm>
                  <a:off x="2872824" y="3248853"/>
                  <a:ext cx="386388" cy="40011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altLang="zh-CN" sz="2000" b="0" i="1" smtClean="0">
                            <a:latin typeface="Cambria Math" panose="02040503050406030204" pitchFamily="18" charset="0"/>
                          </a:rPr>
                          <m:t>1</m:t>
                        </m:r>
                      </m:oMath>
                    </m:oMathPara>
                  </a14:m>
                  <a:endParaRPr lang="zh-CN" altLang="en-US" sz="2000"/>
                </a:p>
              </p:txBody>
            </p:sp>
          </mc:Choice>
          <mc:Fallback xmlns="">
            <p:sp>
              <p:nvSpPr>
                <p:cNvPr id="21" name="文本框 20">
                  <a:extLst>
                    <a:ext uri="{FF2B5EF4-FFF2-40B4-BE49-F238E27FC236}">
                      <a16:creationId xmlns:a16="http://schemas.microsoft.com/office/drawing/2014/main" xmlns:a14="http://schemas.microsoft.com/office/drawing/2010/main" xmlns="" id="{B4FFDFDF-718E-601D-C8A0-C627A88F18F8}"/>
                    </a:ext>
                  </a:extLst>
                </p:cNvPr>
                <p:cNvSpPr txBox="1">
                  <a:spLocks noRot="1" noChangeAspect="1" noMove="1" noResize="1" noEditPoints="1" noAdjustHandles="1" noChangeArrowheads="1" noChangeShapeType="1" noTextEdit="1"/>
                </p:cNvSpPr>
                <p:nvPr/>
              </p:nvSpPr>
              <p:spPr>
                <a:xfrm>
                  <a:off x="2872824" y="3248853"/>
                  <a:ext cx="386388" cy="400110"/>
                </a:xfrm>
                <a:prstGeom prst="rect">
                  <a:avLst/>
                </a:prstGeom>
                <a:blipFill rotWithShape="0">
                  <a:blip r:embed="rId2"/>
                  <a:stretch>
                    <a:fillRect b="-14815"/>
                  </a:stretch>
                </a:blipFill>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22" name="文本框 21">
                  <a:extLst>
                    <a:ext uri="{FF2B5EF4-FFF2-40B4-BE49-F238E27FC236}">
                      <a16:creationId xmlns="" xmlns:a16="http://schemas.microsoft.com/office/drawing/2014/main" id="{F9EAD866-81D1-01E2-C594-4C51DDC5C7F3}"/>
                    </a:ext>
                  </a:extLst>
                </p:cNvPr>
                <p:cNvSpPr txBox="1"/>
                <p:nvPr/>
              </p:nvSpPr>
              <p:spPr>
                <a:xfrm>
                  <a:off x="3432290" y="2488743"/>
                  <a:ext cx="386388" cy="40011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altLang="zh-CN" sz="2000" b="0" i="1" smtClean="0">
                            <a:latin typeface="Cambria Math" panose="02040503050406030204" pitchFamily="18" charset="0"/>
                          </a:rPr>
                          <m:t>2</m:t>
                        </m:r>
                      </m:oMath>
                    </m:oMathPara>
                  </a14:m>
                  <a:endParaRPr lang="zh-CN" altLang="en-US" sz="2000"/>
                </a:p>
              </p:txBody>
            </p:sp>
          </mc:Choice>
          <mc:Fallback xmlns="">
            <p:sp>
              <p:nvSpPr>
                <p:cNvPr id="22" name="文本框 21">
                  <a:extLst>
                    <a:ext uri="{FF2B5EF4-FFF2-40B4-BE49-F238E27FC236}">
                      <a16:creationId xmlns:a16="http://schemas.microsoft.com/office/drawing/2014/main" xmlns:a14="http://schemas.microsoft.com/office/drawing/2010/main" xmlns="" id="{F9EAD866-81D1-01E2-C594-4C51DDC5C7F3}"/>
                    </a:ext>
                  </a:extLst>
                </p:cNvPr>
                <p:cNvSpPr txBox="1">
                  <a:spLocks noRot="1" noChangeAspect="1" noMove="1" noResize="1" noEditPoints="1" noAdjustHandles="1" noChangeArrowheads="1" noChangeShapeType="1" noTextEdit="1"/>
                </p:cNvSpPr>
                <p:nvPr/>
              </p:nvSpPr>
              <p:spPr>
                <a:xfrm>
                  <a:off x="3432290" y="2488743"/>
                  <a:ext cx="386388" cy="400110"/>
                </a:xfrm>
                <a:prstGeom prst="rect">
                  <a:avLst/>
                </a:prstGeom>
                <a:blipFill rotWithShape="0">
                  <a:blip r:embed="rId3"/>
                  <a:stretch>
                    <a:fillRect b="-14815"/>
                  </a:stretch>
                </a:blipFill>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23" name="文本框 22">
                  <a:extLst>
                    <a:ext uri="{FF2B5EF4-FFF2-40B4-BE49-F238E27FC236}">
                      <a16:creationId xmlns="" xmlns:a16="http://schemas.microsoft.com/office/drawing/2014/main" id="{2F6E7DC4-EE99-EABB-F64D-C064075D1F74}"/>
                    </a:ext>
                  </a:extLst>
                </p:cNvPr>
                <p:cNvSpPr txBox="1"/>
                <p:nvPr/>
              </p:nvSpPr>
              <p:spPr>
                <a:xfrm>
                  <a:off x="2411668" y="1158356"/>
                  <a:ext cx="386388" cy="40011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altLang="zh-CN" sz="2000" b="0" i="1" smtClean="0">
                            <a:latin typeface="Cambria Math" panose="02040503050406030204" pitchFamily="18" charset="0"/>
                          </a:rPr>
                          <m:t>8</m:t>
                        </m:r>
                      </m:oMath>
                    </m:oMathPara>
                  </a14:m>
                  <a:endParaRPr lang="zh-CN" altLang="en-US" sz="2000"/>
                </a:p>
              </p:txBody>
            </p:sp>
          </mc:Choice>
          <mc:Fallback xmlns="">
            <p:sp>
              <p:nvSpPr>
                <p:cNvPr id="23" name="文本框 22">
                  <a:extLst>
                    <a:ext uri="{FF2B5EF4-FFF2-40B4-BE49-F238E27FC236}">
                      <a16:creationId xmlns:a16="http://schemas.microsoft.com/office/drawing/2014/main" xmlns:a14="http://schemas.microsoft.com/office/drawing/2010/main" xmlns="" id="{2F6E7DC4-EE99-EABB-F64D-C064075D1F74}"/>
                    </a:ext>
                  </a:extLst>
                </p:cNvPr>
                <p:cNvSpPr txBox="1">
                  <a:spLocks noRot="1" noChangeAspect="1" noMove="1" noResize="1" noEditPoints="1" noAdjustHandles="1" noChangeArrowheads="1" noChangeShapeType="1" noTextEdit="1"/>
                </p:cNvSpPr>
                <p:nvPr/>
              </p:nvSpPr>
              <p:spPr>
                <a:xfrm>
                  <a:off x="2411668" y="1158356"/>
                  <a:ext cx="386388" cy="400110"/>
                </a:xfrm>
                <a:prstGeom prst="rect">
                  <a:avLst/>
                </a:prstGeom>
                <a:blipFill rotWithShape="0">
                  <a:blip r:embed="rId4"/>
                  <a:stretch>
                    <a:fillRect b="-14815"/>
                  </a:stretch>
                </a:blipFill>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24" name="文本框 23">
                  <a:extLst>
                    <a:ext uri="{FF2B5EF4-FFF2-40B4-BE49-F238E27FC236}">
                      <a16:creationId xmlns="" xmlns:a16="http://schemas.microsoft.com/office/drawing/2014/main" id="{5E98B4B4-5C34-FA89-442D-9DE527A033AD}"/>
                    </a:ext>
                  </a:extLst>
                </p:cNvPr>
                <p:cNvSpPr txBox="1"/>
                <p:nvPr/>
              </p:nvSpPr>
              <p:spPr>
                <a:xfrm>
                  <a:off x="1067932" y="1000351"/>
                  <a:ext cx="386388" cy="40011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altLang="zh-CN" sz="2000" b="0" i="1" smtClean="0">
                            <a:latin typeface="Cambria Math" panose="02040503050406030204" pitchFamily="18" charset="0"/>
                          </a:rPr>
                          <m:t>7</m:t>
                        </m:r>
                      </m:oMath>
                    </m:oMathPara>
                  </a14:m>
                  <a:endParaRPr lang="zh-CN" altLang="en-US" sz="2000"/>
                </a:p>
              </p:txBody>
            </p:sp>
          </mc:Choice>
          <mc:Fallback xmlns="">
            <p:sp>
              <p:nvSpPr>
                <p:cNvPr id="24" name="文本框 23">
                  <a:extLst>
                    <a:ext uri="{FF2B5EF4-FFF2-40B4-BE49-F238E27FC236}">
                      <a16:creationId xmlns:a16="http://schemas.microsoft.com/office/drawing/2014/main" xmlns:a14="http://schemas.microsoft.com/office/drawing/2010/main" xmlns="" id="{5E98B4B4-5C34-FA89-442D-9DE527A033AD}"/>
                    </a:ext>
                  </a:extLst>
                </p:cNvPr>
                <p:cNvSpPr txBox="1">
                  <a:spLocks noRot="1" noChangeAspect="1" noMove="1" noResize="1" noEditPoints="1" noAdjustHandles="1" noChangeArrowheads="1" noChangeShapeType="1" noTextEdit="1"/>
                </p:cNvSpPr>
                <p:nvPr/>
              </p:nvSpPr>
              <p:spPr>
                <a:xfrm>
                  <a:off x="1067932" y="1000351"/>
                  <a:ext cx="386388" cy="400110"/>
                </a:xfrm>
                <a:prstGeom prst="rect">
                  <a:avLst/>
                </a:prstGeom>
                <a:blipFill rotWithShape="0">
                  <a:blip r:embed="rId5"/>
                  <a:stretch>
                    <a:fillRect b="-14815"/>
                  </a:stretch>
                </a:blipFill>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25" name="文本框 24">
                  <a:extLst>
                    <a:ext uri="{FF2B5EF4-FFF2-40B4-BE49-F238E27FC236}">
                      <a16:creationId xmlns="" xmlns:a16="http://schemas.microsoft.com/office/drawing/2014/main" id="{A7485432-7FBC-72BE-4F34-F4BAEEFB6CE5}"/>
                    </a:ext>
                  </a:extLst>
                </p:cNvPr>
                <p:cNvSpPr txBox="1"/>
                <p:nvPr/>
              </p:nvSpPr>
              <p:spPr>
                <a:xfrm>
                  <a:off x="736804" y="1823945"/>
                  <a:ext cx="386388" cy="40011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altLang="zh-CN" sz="2000" b="0" i="1" smtClean="0">
                            <a:latin typeface="Cambria Math" panose="02040503050406030204" pitchFamily="18" charset="0"/>
                          </a:rPr>
                          <m:t>6</m:t>
                        </m:r>
                      </m:oMath>
                    </m:oMathPara>
                  </a14:m>
                  <a:endParaRPr lang="zh-CN" altLang="en-US" sz="2000"/>
                </a:p>
              </p:txBody>
            </p:sp>
          </mc:Choice>
          <mc:Fallback xmlns="">
            <p:sp>
              <p:nvSpPr>
                <p:cNvPr id="25" name="文本框 24">
                  <a:extLst>
                    <a:ext uri="{FF2B5EF4-FFF2-40B4-BE49-F238E27FC236}">
                      <a16:creationId xmlns:a16="http://schemas.microsoft.com/office/drawing/2014/main" xmlns:a14="http://schemas.microsoft.com/office/drawing/2010/main" xmlns="" id="{A7485432-7FBC-72BE-4F34-F4BAEEFB6CE5}"/>
                    </a:ext>
                  </a:extLst>
                </p:cNvPr>
                <p:cNvSpPr txBox="1">
                  <a:spLocks noRot="1" noChangeAspect="1" noMove="1" noResize="1" noEditPoints="1" noAdjustHandles="1" noChangeArrowheads="1" noChangeShapeType="1" noTextEdit="1"/>
                </p:cNvSpPr>
                <p:nvPr/>
              </p:nvSpPr>
              <p:spPr>
                <a:xfrm>
                  <a:off x="736804" y="1823945"/>
                  <a:ext cx="386388" cy="400110"/>
                </a:xfrm>
                <a:prstGeom prst="rect">
                  <a:avLst/>
                </a:prstGeom>
                <a:blipFill rotWithShape="0">
                  <a:blip r:embed="rId6"/>
                  <a:stretch>
                    <a:fillRect b="-16981"/>
                  </a:stretch>
                </a:blipFill>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26" name="文本框 25">
                  <a:extLst>
                    <a:ext uri="{FF2B5EF4-FFF2-40B4-BE49-F238E27FC236}">
                      <a16:creationId xmlns="" xmlns:a16="http://schemas.microsoft.com/office/drawing/2014/main" id="{E108B527-9CF9-179A-E572-2B16D362FF38}"/>
                    </a:ext>
                  </a:extLst>
                </p:cNvPr>
                <p:cNvSpPr txBox="1"/>
                <p:nvPr/>
              </p:nvSpPr>
              <p:spPr>
                <a:xfrm>
                  <a:off x="2171064" y="2349365"/>
                  <a:ext cx="386388" cy="40011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altLang="zh-CN" sz="2000" b="0" i="1" smtClean="0">
                            <a:latin typeface="Cambria Math" panose="02040503050406030204" pitchFamily="18" charset="0"/>
                          </a:rPr>
                          <m:t>5</m:t>
                        </m:r>
                      </m:oMath>
                    </m:oMathPara>
                  </a14:m>
                  <a:endParaRPr lang="zh-CN" altLang="en-US" sz="2000"/>
                </a:p>
              </p:txBody>
            </p:sp>
          </mc:Choice>
          <mc:Fallback xmlns="">
            <p:sp>
              <p:nvSpPr>
                <p:cNvPr id="26" name="文本框 25">
                  <a:extLst>
                    <a:ext uri="{FF2B5EF4-FFF2-40B4-BE49-F238E27FC236}">
                      <a16:creationId xmlns:a16="http://schemas.microsoft.com/office/drawing/2014/main" xmlns:a14="http://schemas.microsoft.com/office/drawing/2010/main" xmlns="" id="{E108B527-9CF9-179A-E572-2B16D362FF38}"/>
                    </a:ext>
                  </a:extLst>
                </p:cNvPr>
                <p:cNvSpPr txBox="1">
                  <a:spLocks noRot="1" noChangeAspect="1" noMove="1" noResize="1" noEditPoints="1" noAdjustHandles="1" noChangeArrowheads="1" noChangeShapeType="1" noTextEdit="1"/>
                </p:cNvSpPr>
                <p:nvPr/>
              </p:nvSpPr>
              <p:spPr>
                <a:xfrm>
                  <a:off x="2171064" y="2349365"/>
                  <a:ext cx="386388" cy="400110"/>
                </a:xfrm>
                <a:prstGeom prst="rect">
                  <a:avLst/>
                </a:prstGeom>
                <a:blipFill rotWithShape="0">
                  <a:blip r:embed="rId7"/>
                  <a:stretch>
                    <a:fillRect r="-1923" b="-16667"/>
                  </a:stretch>
                </a:blipFill>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27" name="文本框 26">
                  <a:extLst>
                    <a:ext uri="{FF2B5EF4-FFF2-40B4-BE49-F238E27FC236}">
                      <a16:creationId xmlns="" xmlns:a16="http://schemas.microsoft.com/office/drawing/2014/main" id="{7BDA2D37-9C97-A3B2-C58C-CEB9A1ED666B}"/>
                    </a:ext>
                  </a:extLst>
                </p:cNvPr>
                <p:cNvSpPr txBox="1"/>
                <p:nvPr/>
              </p:nvSpPr>
              <p:spPr>
                <a:xfrm>
                  <a:off x="979330" y="3479616"/>
                  <a:ext cx="386388" cy="40011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altLang="zh-CN" sz="2000" b="0" i="1" smtClean="0">
                            <a:latin typeface="Cambria Math" panose="02040503050406030204" pitchFamily="18" charset="0"/>
                          </a:rPr>
                          <m:t>4</m:t>
                        </m:r>
                      </m:oMath>
                    </m:oMathPara>
                  </a14:m>
                  <a:endParaRPr lang="zh-CN" altLang="en-US" sz="2000"/>
                </a:p>
              </p:txBody>
            </p:sp>
          </mc:Choice>
          <mc:Fallback xmlns="">
            <p:sp>
              <p:nvSpPr>
                <p:cNvPr id="27" name="文本框 26">
                  <a:extLst>
                    <a:ext uri="{FF2B5EF4-FFF2-40B4-BE49-F238E27FC236}">
                      <a16:creationId xmlns:a16="http://schemas.microsoft.com/office/drawing/2014/main" xmlns:a14="http://schemas.microsoft.com/office/drawing/2010/main" xmlns="" id="{7BDA2D37-9C97-A3B2-C58C-CEB9A1ED666B}"/>
                    </a:ext>
                  </a:extLst>
                </p:cNvPr>
                <p:cNvSpPr txBox="1">
                  <a:spLocks noRot="1" noChangeAspect="1" noMove="1" noResize="1" noEditPoints="1" noAdjustHandles="1" noChangeArrowheads="1" noChangeShapeType="1" noTextEdit="1"/>
                </p:cNvSpPr>
                <p:nvPr/>
              </p:nvSpPr>
              <p:spPr>
                <a:xfrm>
                  <a:off x="979330" y="3479616"/>
                  <a:ext cx="386388" cy="400110"/>
                </a:xfrm>
                <a:prstGeom prst="rect">
                  <a:avLst/>
                </a:prstGeom>
                <a:blipFill rotWithShape="0">
                  <a:blip r:embed="rId8"/>
                  <a:stretch>
                    <a:fillRect b="-14815"/>
                  </a:stretch>
                </a:blipFill>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28" name="文本框 27">
                  <a:extLst>
                    <a:ext uri="{FF2B5EF4-FFF2-40B4-BE49-F238E27FC236}">
                      <a16:creationId xmlns="" xmlns:a16="http://schemas.microsoft.com/office/drawing/2014/main" id="{0522B0C9-3AD9-80B0-65A6-AEE888E24986}"/>
                    </a:ext>
                  </a:extLst>
                </p:cNvPr>
                <p:cNvSpPr txBox="1"/>
                <p:nvPr/>
              </p:nvSpPr>
              <p:spPr>
                <a:xfrm>
                  <a:off x="2174093" y="3024870"/>
                  <a:ext cx="386388" cy="40011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altLang="zh-CN" sz="2000" b="0" i="1" smtClean="0">
                            <a:latin typeface="Cambria Math" panose="02040503050406030204" pitchFamily="18" charset="0"/>
                          </a:rPr>
                          <m:t>3</m:t>
                        </m:r>
                      </m:oMath>
                    </m:oMathPara>
                  </a14:m>
                  <a:endParaRPr lang="zh-CN" altLang="en-US" sz="2000"/>
                </a:p>
              </p:txBody>
            </p:sp>
          </mc:Choice>
          <mc:Fallback xmlns="">
            <p:sp>
              <p:nvSpPr>
                <p:cNvPr id="28" name="文本框 27">
                  <a:extLst>
                    <a:ext uri="{FF2B5EF4-FFF2-40B4-BE49-F238E27FC236}">
                      <a16:creationId xmlns:a16="http://schemas.microsoft.com/office/drawing/2014/main" xmlns:a14="http://schemas.microsoft.com/office/drawing/2010/main" xmlns="" id="{0522B0C9-3AD9-80B0-65A6-AEE888E24986}"/>
                    </a:ext>
                  </a:extLst>
                </p:cNvPr>
                <p:cNvSpPr txBox="1">
                  <a:spLocks noRot="1" noChangeAspect="1" noMove="1" noResize="1" noEditPoints="1" noAdjustHandles="1" noChangeArrowheads="1" noChangeShapeType="1" noTextEdit="1"/>
                </p:cNvSpPr>
                <p:nvPr/>
              </p:nvSpPr>
              <p:spPr>
                <a:xfrm>
                  <a:off x="2174093" y="3024870"/>
                  <a:ext cx="386388" cy="400110"/>
                </a:xfrm>
                <a:prstGeom prst="rect">
                  <a:avLst/>
                </a:prstGeom>
                <a:blipFill rotWithShape="0">
                  <a:blip r:embed="rId9"/>
                  <a:stretch>
                    <a:fillRect b="-14815"/>
                  </a:stretch>
                </a:blipFill>
              </p:spPr>
              <p:txBody>
                <a:bodyPr/>
                <a:lstStyle/>
                <a:p>
                  <a:r>
                    <a:rPr lang="zh-CN" altLang="en-US">
                      <a:noFill/>
                    </a:rPr>
                    <a:t> </a:t>
                  </a:r>
                </a:p>
              </p:txBody>
            </p:sp>
          </mc:Fallback>
        </mc:AlternateContent>
        <p:cxnSp>
          <p:nvCxnSpPr>
            <p:cNvPr id="77" name="直接连接符 76">
              <a:extLst>
                <a:ext uri="{FF2B5EF4-FFF2-40B4-BE49-F238E27FC236}">
                  <a16:creationId xmlns="" xmlns:a16="http://schemas.microsoft.com/office/drawing/2014/main" id="{14199AAE-87B9-0D13-2480-A25866B31045}"/>
                </a:ext>
              </a:extLst>
            </p:cNvPr>
            <p:cNvCxnSpPr>
              <a:cxnSpLocks/>
            </p:cNvCxnSpPr>
            <p:nvPr/>
          </p:nvCxnSpPr>
          <p:spPr>
            <a:xfrm flipH="1">
              <a:off x="2126926" y="1715852"/>
              <a:ext cx="444713" cy="44288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8" name="直接连接符 77">
              <a:extLst>
                <a:ext uri="{FF2B5EF4-FFF2-40B4-BE49-F238E27FC236}">
                  <a16:creationId xmlns="" xmlns:a16="http://schemas.microsoft.com/office/drawing/2014/main" id="{38C4C52C-A18A-3455-6318-56317FF59D52}"/>
                </a:ext>
              </a:extLst>
            </p:cNvPr>
            <p:cNvCxnSpPr>
              <a:cxnSpLocks/>
            </p:cNvCxnSpPr>
            <p:nvPr/>
          </p:nvCxnSpPr>
          <p:spPr>
            <a:xfrm flipH="1" flipV="1">
              <a:off x="1834419" y="1624569"/>
              <a:ext cx="296570" cy="537807"/>
            </a:xfrm>
            <a:prstGeom prst="line">
              <a:avLst/>
            </a:prstGeom>
            <a:ln w="190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79" name="直接连接符 78">
              <a:extLst>
                <a:ext uri="{FF2B5EF4-FFF2-40B4-BE49-F238E27FC236}">
                  <a16:creationId xmlns="" xmlns:a16="http://schemas.microsoft.com/office/drawing/2014/main" id="{13B4FABA-6DBB-7781-59F5-5300E4770EC3}"/>
                </a:ext>
              </a:extLst>
            </p:cNvPr>
            <p:cNvCxnSpPr>
              <a:cxnSpLocks/>
            </p:cNvCxnSpPr>
            <p:nvPr/>
          </p:nvCxnSpPr>
          <p:spPr>
            <a:xfrm flipH="1" flipV="1">
              <a:off x="2865118" y="1937294"/>
              <a:ext cx="485310" cy="1000048"/>
            </a:xfrm>
            <a:prstGeom prst="line">
              <a:avLst/>
            </a:prstGeom>
            <a:ln w="190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80" name="直接连接符 79">
              <a:extLst>
                <a:ext uri="{FF2B5EF4-FFF2-40B4-BE49-F238E27FC236}">
                  <a16:creationId xmlns="" xmlns:a16="http://schemas.microsoft.com/office/drawing/2014/main" id="{F3D51FEE-5641-252D-B338-01BBAFC13F44}"/>
                </a:ext>
              </a:extLst>
            </p:cNvPr>
            <p:cNvCxnSpPr>
              <a:cxnSpLocks/>
            </p:cNvCxnSpPr>
            <p:nvPr/>
          </p:nvCxnSpPr>
          <p:spPr>
            <a:xfrm flipV="1">
              <a:off x="3281810" y="3304994"/>
              <a:ext cx="302836" cy="390708"/>
            </a:xfrm>
            <a:prstGeom prst="line">
              <a:avLst/>
            </a:prstGeom>
            <a:ln w="190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81" name="直接连接符 80">
              <a:extLst>
                <a:ext uri="{FF2B5EF4-FFF2-40B4-BE49-F238E27FC236}">
                  <a16:creationId xmlns="" xmlns:a16="http://schemas.microsoft.com/office/drawing/2014/main" id="{81F01C44-AA9F-4651-B2DA-CFC83DCAE941}"/>
                </a:ext>
              </a:extLst>
            </p:cNvPr>
            <p:cNvCxnSpPr>
              <a:cxnSpLocks/>
            </p:cNvCxnSpPr>
            <p:nvPr/>
          </p:nvCxnSpPr>
          <p:spPr>
            <a:xfrm>
              <a:off x="2055950" y="3589671"/>
              <a:ext cx="720725" cy="290055"/>
            </a:xfrm>
            <a:prstGeom prst="line">
              <a:avLst/>
            </a:prstGeom>
            <a:ln w="190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82" name="直接连接符 81">
              <a:extLst>
                <a:ext uri="{FF2B5EF4-FFF2-40B4-BE49-F238E27FC236}">
                  <a16:creationId xmlns="" xmlns:a16="http://schemas.microsoft.com/office/drawing/2014/main" id="{139B1D0D-C782-0A0F-CCE0-FD5550291FB8}"/>
                </a:ext>
              </a:extLst>
            </p:cNvPr>
            <p:cNvCxnSpPr>
              <a:cxnSpLocks/>
            </p:cNvCxnSpPr>
            <p:nvPr/>
          </p:nvCxnSpPr>
          <p:spPr>
            <a:xfrm flipH="1">
              <a:off x="1616447" y="3589950"/>
              <a:ext cx="444713" cy="44288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3" name="直接连接符 82">
              <a:extLst>
                <a:ext uri="{FF2B5EF4-FFF2-40B4-BE49-F238E27FC236}">
                  <a16:creationId xmlns="" xmlns:a16="http://schemas.microsoft.com/office/drawing/2014/main" id="{5D937781-DD36-9298-F272-FC63F9EFFA08}"/>
                </a:ext>
              </a:extLst>
            </p:cNvPr>
            <p:cNvCxnSpPr>
              <a:cxnSpLocks/>
            </p:cNvCxnSpPr>
            <p:nvPr/>
          </p:nvCxnSpPr>
          <p:spPr>
            <a:xfrm flipH="1" flipV="1">
              <a:off x="1096858" y="2600850"/>
              <a:ext cx="795808" cy="2009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4" name="直接连接符 83">
              <a:extLst>
                <a:ext uri="{FF2B5EF4-FFF2-40B4-BE49-F238E27FC236}">
                  <a16:creationId xmlns="" xmlns:a16="http://schemas.microsoft.com/office/drawing/2014/main" id="{EA28CFD6-FAE3-DDB7-4063-83EF246D28C8}"/>
                </a:ext>
              </a:extLst>
            </p:cNvPr>
            <p:cNvCxnSpPr>
              <a:cxnSpLocks/>
            </p:cNvCxnSpPr>
            <p:nvPr/>
          </p:nvCxnSpPr>
          <p:spPr>
            <a:xfrm flipH="1">
              <a:off x="1870195" y="2617249"/>
              <a:ext cx="22471" cy="583126"/>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5" name="直接连接符 84">
              <a:extLst>
                <a:ext uri="{FF2B5EF4-FFF2-40B4-BE49-F238E27FC236}">
                  <a16:creationId xmlns="" xmlns:a16="http://schemas.microsoft.com/office/drawing/2014/main" id="{D2075476-93B7-C1D9-01FF-FE33C3538D66}"/>
                </a:ext>
              </a:extLst>
            </p:cNvPr>
            <p:cNvCxnSpPr>
              <a:cxnSpLocks/>
            </p:cNvCxnSpPr>
            <p:nvPr/>
          </p:nvCxnSpPr>
          <p:spPr>
            <a:xfrm flipH="1">
              <a:off x="1427666" y="3200375"/>
              <a:ext cx="441754" cy="519145"/>
            </a:xfrm>
            <a:prstGeom prst="line">
              <a:avLst/>
            </a:prstGeom>
            <a:ln w="190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86" name="直接连接符 85">
              <a:extLst>
                <a:ext uri="{FF2B5EF4-FFF2-40B4-BE49-F238E27FC236}">
                  <a16:creationId xmlns="" xmlns:a16="http://schemas.microsoft.com/office/drawing/2014/main" id="{76878E7D-706C-AEFF-01F8-956D0A1A4D03}"/>
                </a:ext>
              </a:extLst>
            </p:cNvPr>
            <p:cNvCxnSpPr>
              <a:cxnSpLocks/>
            </p:cNvCxnSpPr>
            <p:nvPr/>
          </p:nvCxnSpPr>
          <p:spPr>
            <a:xfrm flipH="1" flipV="1">
              <a:off x="1564041" y="1715852"/>
              <a:ext cx="260891" cy="55366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7" name="直接连接符 86">
              <a:extLst>
                <a:ext uri="{FF2B5EF4-FFF2-40B4-BE49-F238E27FC236}">
                  <a16:creationId xmlns="" xmlns:a16="http://schemas.microsoft.com/office/drawing/2014/main" id="{B34BC590-1F6A-5846-90DC-3E8E1D3A68A0}"/>
                </a:ext>
              </a:extLst>
            </p:cNvPr>
            <p:cNvCxnSpPr>
              <a:cxnSpLocks/>
            </p:cNvCxnSpPr>
            <p:nvPr/>
          </p:nvCxnSpPr>
          <p:spPr>
            <a:xfrm flipH="1" flipV="1">
              <a:off x="1172524" y="2241947"/>
              <a:ext cx="653665" cy="20172"/>
            </a:xfrm>
            <a:prstGeom prst="line">
              <a:avLst/>
            </a:prstGeom>
            <a:ln w="190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pSp>
      <p:grpSp>
        <p:nvGrpSpPr>
          <p:cNvPr id="104" name="组合 103"/>
          <p:cNvGrpSpPr/>
          <p:nvPr/>
        </p:nvGrpSpPr>
        <p:grpSpPr>
          <a:xfrm>
            <a:off x="4597779" y="3481888"/>
            <a:ext cx="2455845" cy="2475744"/>
            <a:chOff x="4688519" y="1180351"/>
            <a:chExt cx="3092601" cy="3168557"/>
          </a:xfrm>
        </p:grpSpPr>
        <p:cxnSp>
          <p:nvCxnSpPr>
            <p:cNvPr id="29" name="直接连接符 28">
              <a:extLst>
                <a:ext uri="{FF2B5EF4-FFF2-40B4-BE49-F238E27FC236}">
                  <a16:creationId xmlns="" xmlns:a16="http://schemas.microsoft.com/office/drawing/2014/main" id="{A287E995-349A-5044-8B6F-F8947CE91099}"/>
                </a:ext>
              </a:extLst>
            </p:cNvPr>
            <p:cNvCxnSpPr>
              <a:cxnSpLocks/>
            </p:cNvCxnSpPr>
            <p:nvPr/>
          </p:nvCxnSpPr>
          <p:spPr>
            <a:xfrm flipH="1" flipV="1">
              <a:off x="4851648" y="2520029"/>
              <a:ext cx="491786" cy="1599601"/>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直接连接符 29">
              <a:extLst>
                <a:ext uri="{FF2B5EF4-FFF2-40B4-BE49-F238E27FC236}">
                  <a16:creationId xmlns="" xmlns:a16="http://schemas.microsoft.com/office/drawing/2014/main" id="{AB406EA6-9BCC-E15C-8F01-2F0DA6C2FCC5}"/>
                </a:ext>
              </a:extLst>
            </p:cNvPr>
            <p:cNvCxnSpPr>
              <a:cxnSpLocks/>
            </p:cNvCxnSpPr>
            <p:nvPr/>
          </p:nvCxnSpPr>
          <p:spPr>
            <a:xfrm>
              <a:off x="6018393" y="3550434"/>
              <a:ext cx="1001547" cy="438474"/>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直接连接符 30">
              <a:extLst>
                <a:ext uri="{FF2B5EF4-FFF2-40B4-BE49-F238E27FC236}">
                  <a16:creationId xmlns="" xmlns:a16="http://schemas.microsoft.com/office/drawing/2014/main" id="{B0482FC4-5E52-0804-81AA-A73A3EC1FF2B}"/>
                </a:ext>
              </a:extLst>
            </p:cNvPr>
            <p:cNvCxnSpPr>
              <a:cxnSpLocks/>
            </p:cNvCxnSpPr>
            <p:nvPr/>
          </p:nvCxnSpPr>
          <p:spPr>
            <a:xfrm flipV="1">
              <a:off x="6018393" y="2579535"/>
              <a:ext cx="0" cy="97089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直接连接符 31">
              <a:extLst>
                <a:ext uri="{FF2B5EF4-FFF2-40B4-BE49-F238E27FC236}">
                  <a16:creationId xmlns="" xmlns:a16="http://schemas.microsoft.com/office/drawing/2014/main" id="{CAE452E6-3E29-1CE7-23DD-61584A097D5E}"/>
                </a:ext>
              </a:extLst>
            </p:cNvPr>
            <p:cNvCxnSpPr>
              <a:cxnSpLocks/>
            </p:cNvCxnSpPr>
            <p:nvPr/>
          </p:nvCxnSpPr>
          <p:spPr>
            <a:xfrm flipV="1">
              <a:off x="5372563" y="3550434"/>
              <a:ext cx="645830" cy="618474"/>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直接连接符 32">
              <a:extLst>
                <a:ext uri="{FF2B5EF4-FFF2-40B4-BE49-F238E27FC236}">
                  <a16:creationId xmlns="" xmlns:a16="http://schemas.microsoft.com/office/drawing/2014/main" id="{532CFF51-EED2-71AD-0F52-2344A6077564}"/>
                </a:ext>
              </a:extLst>
            </p:cNvPr>
            <p:cNvCxnSpPr>
              <a:cxnSpLocks/>
            </p:cNvCxnSpPr>
            <p:nvPr/>
          </p:nvCxnSpPr>
          <p:spPr>
            <a:xfrm flipH="1" flipV="1">
              <a:off x="5608345" y="1688341"/>
              <a:ext cx="410048" cy="8848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直接连接符 33">
              <a:extLst>
                <a:ext uri="{FF2B5EF4-FFF2-40B4-BE49-F238E27FC236}">
                  <a16:creationId xmlns="" xmlns:a16="http://schemas.microsoft.com/office/drawing/2014/main" id="{3360A3C4-3F2E-CE2E-5E11-BD934E19EDC7}"/>
                </a:ext>
              </a:extLst>
            </p:cNvPr>
            <p:cNvCxnSpPr>
              <a:cxnSpLocks/>
            </p:cNvCxnSpPr>
            <p:nvPr/>
          </p:nvCxnSpPr>
          <p:spPr>
            <a:xfrm flipV="1">
              <a:off x="6018393" y="1828466"/>
              <a:ext cx="789874" cy="75106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直接连接符 34">
              <a:extLst>
                <a:ext uri="{FF2B5EF4-FFF2-40B4-BE49-F238E27FC236}">
                  <a16:creationId xmlns="" xmlns:a16="http://schemas.microsoft.com/office/drawing/2014/main" id="{3C9169FB-9705-AF4E-8071-8D9950AE0135}"/>
                </a:ext>
              </a:extLst>
            </p:cNvPr>
            <p:cNvCxnSpPr>
              <a:cxnSpLocks/>
            </p:cNvCxnSpPr>
            <p:nvPr/>
          </p:nvCxnSpPr>
          <p:spPr>
            <a:xfrm flipV="1">
              <a:off x="7019940" y="3289589"/>
              <a:ext cx="533679" cy="6993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直接连接符 35">
              <a:extLst>
                <a:ext uri="{FF2B5EF4-FFF2-40B4-BE49-F238E27FC236}">
                  <a16:creationId xmlns="" xmlns:a16="http://schemas.microsoft.com/office/drawing/2014/main" id="{12EB36E9-71D1-D07E-C37B-35FAD67032D3}"/>
                </a:ext>
              </a:extLst>
            </p:cNvPr>
            <p:cNvCxnSpPr>
              <a:cxnSpLocks/>
            </p:cNvCxnSpPr>
            <p:nvPr/>
          </p:nvCxnSpPr>
          <p:spPr>
            <a:xfrm>
              <a:off x="4868519" y="2566484"/>
              <a:ext cx="1149874" cy="665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37" name="椭圆 36">
              <a:extLst>
                <a:ext uri="{FF2B5EF4-FFF2-40B4-BE49-F238E27FC236}">
                  <a16:creationId xmlns="" xmlns:a16="http://schemas.microsoft.com/office/drawing/2014/main" id="{9DA0253F-084D-81AA-EAAF-24E3CF03088B}"/>
                </a:ext>
              </a:extLst>
            </p:cNvPr>
            <p:cNvSpPr/>
            <p:nvPr/>
          </p:nvSpPr>
          <p:spPr>
            <a:xfrm>
              <a:off x="5163434" y="3988908"/>
              <a:ext cx="360000" cy="360000"/>
            </a:xfrm>
            <a:prstGeom prst="ellipse">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solidFill>
                  <a:schemeClr val="tx1"/>
                </a:solidFill>
                <a:latin typeface="华文中宋" panose="02010600040101010101" pitchFamily="2" charset="-122"/>
                <a:ea typeface="华文中宋" panose="02010600040101010101" pitchFamily="2" charset="-122"/>
              </a:endParaRPr>
            </a:p>
          </p:txBody>
        </p:sp>
        <p:sp>
          <p:nvSpPr>
            <p:cNvPr id="38" name="椭圆 37">
              <a:extLst>
                <a:ext uri="{FF2B5EF4-FFF2-40B4-BE49-F238E27FC236}">
                  <a16:creationId xmlns="" xmlns:a16="http://schemas.microsoft.com/office/drawing/2014/main" id="{28A93223-84AA-FD84-0EA1-BFC1E56CFFB8}"/>
                </a:ext>
              </a:extLst>
            </p:cNvPr>
            <p:cNvSpPr/>
            <p:nvPr/>
          </p:nvSpPr>
          <p:spPr>
            <a:xfrm>
              <a:off x="4688519" y="2399535"/>
              <a:ext cx="360000" cy="360000"/>
            </a:xfrm>
            <a:prstGeom prst="ellipse">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200">
                <a:solidFill>
                  <a:schemeClr val="tx1"/>
                </a:solidFill>
                <a:latin typeface="华文中宋" panose="02010600040101010101" pitchFamily="2" charset="-122"/>
                <a:ea typeface="华文中宋" panose="02010600040101010101" pitchFamily="2" charset="-122"/>
              </a:endParaRPr>
            </a:p>
          </p:txBody>
        </p:sp>
        <p:sp>
          <p:nvSpPr>
            <p:cNvPr id="39" name="椭圆 38">
              <a:extLst>
                <a:ext uri="{FF2B5EF4-FFF2-40B4-BE49-F238E27FC236}">
                  <a16:creationId xmlns="" xmlns:a16="http://schemas.microsoft.com/office/drawing/2014/main" id="{1BFBE2A6-431F-BBEB-1B81-171F849A90F5}"/>
                </a:ext>
              </a:extLst>
            </p:cNvPr>
            <p:cNvSpPr/>
            <p:nvPr/>
          </p:nvSpPr>
          <p:spPr>
            <a:xfrm>
              <a:off x="5372563" y="1454924"/>
              <a:ext cx="360000" cy="360000"/>
            </a:xfrm>
            <a:prstGeom prst="ellipse">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200">
                <a:solidFill>
                  <a:schemeClr val="tx1"/>
                </a:solidFill>
                <a:latin typeface="华文中宋" panose="02010600040101010101" pitchFamily="2" charset="-122"/>
                <a:ea typeface="华文中宋" panose="02010600040101010101" pitchFamily="2" charset="-122"/>
              </a:endParaRPr>
            </a:p>
          </p:txBody>
        </p:sp>
        <p:sp>
          <p:nvSpPr>
            <p:cNvPr id="40" name="椭圆 39">
              <a:extLst>
                <a:ext uri="{FF2B5EF4-FFF2-40B4-BE49-F238E27FC236}">
                  <a16:creationId xmlns="" xmlns:a16="http://schemas.microsoft.com/office/drawing/2014/main" id="{38AE3B25-6C85-AD3A-5FB6-6AB447332FA9}"/>
                </a:ext>
              </a:extLst>
            </p:cNvPr>
            <p:cNvSpPr/>
            <p:nvPr/>
          </p:nvSpPr>
          <p:spPr>
            <a:xfrm>
              <a:off x="6659940" y="1648466"/>
              <a:ext cx="360000" cy="360000"/>
            </a:xfrm>
            <a:prstGeom prst="ellipse">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solidFill>
                  <a:schemeClr val="tx1"/>
                </a:solidFill>
                <a:latin typeface="华文中宋" panose="02010600040101010101" pitchFamily="2" charset="-122"/>
                <a:ea typeface="华文中宋" panose="02010600040101010101" pitchFamily="2" charset="-122"/>
              </a:endParaRPr>
            </a:p>
          </p:txBody>
        </p:sp>
        <p:sp>
          <p:nvSpPr>
            <p:cNvPr id="41" name="椭圆 40">
              <a:extLst>
                <a:ext uri="{FF2B5EF4-FFF2-40B4-BE49-F238E27FC236}">
                  <a16:creationId xmlns="" xmlns:a16="http://schemas.microsoft.com/office/drawing/2014/main" id="{5A776179-28F1-3640-8569-14398D208CEB}"/>
                </a:ext>
              </a:extLst>
            </p:cNvPr>
            <p:cNvSpPr/>
            <p:nvPr/>
          </p:nvSpPr>
          <p:spPr>
            <a:xfrm>
              <a:off x="6839940" y="3808908"/>
              <a:ext cx="360000" cy="360000"/>
            </a:xfrm>
            <a:prstGeom prst="ellipse">
              <a:avLst/>
            </a:prstGeom>
            <a:solidFill>
              <a:schemeClr val="bg1">
                <a:lumMod val="50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solidFill>
                  <a:schemeClr val="tx1"/>
                </a:solidFill>
                <a:latin typeface="华文中宋" panose="02010600040101010101" pitchFamily="2" charset="-122"/>
                <a:ea typeface="华文中宋" panose="02010600040101010101" pitchFamily="2" charset="-122"/>
              </a:endParaRPr>
            </a:p>
          </p:txBody>
        </p:sp>
        <p:sp>
          <p:nvSpPr>
            <p:cNvPr id="42" name="椭圆 41">
              <a:extLst>
                <a:ext uri="{FF2B5EF4-FFF2-40B4-BE49-F238E27FC236}">
                  <a16:creationId xmlns="" xmlns:a16="http://schemas.microsoft.com/office/drawing/2014/main" id="{EC5644B8-3B55-1A88-1E9A-9F16447B26A1}"/>
                </a:ext>
              </a:extLst>
            </p:cNvPr>
            <p:cNvSpPr/>
            <p:nvPr/>
          </p:nvSpPr>
          <p:spPr>
            <a:xfrm>
              <a:off x="5838393" y="3370434"/>
              <a:ext cx="360000" cy="360000"/>
            </a:xfrm>
            <a:prstGeom prst="ellipse">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solidFill>
                  <a:schemeClr val="tx1"/>
                </a:solidFill>
                <a:latin typeface="华文中宋" panose="02010600040101010101" pitchFamily="2" charset="-122"/>
                <a:ea typeface="华文中宋" panose="02010600040101010101" pitchFamily="2" charset="-122"/>
              </a:endParaRPr>
            </a:p>
          </p:txBody>
        </p:sp>
        <p:sp>
          <p:nvSpPr>
            <p:cNvPr id="43" name="椭圆 42">
              <a:extLst>
                <a:ext uri="{FF2B5EF4-FFF2-40B4-BE49-F238E27FC236}">
                  <a16:creationId xmlns="" xmlns:a16="http://schemas.microsoft.com/office/drawing/2014/main" id="{1BC8A7AE-1192-21F9-4CE2-AF452739849F}"/>
                </a:ext>
              </a:extLst>
            </p:cNvPr>
            <p:cNvSpPr/>
            <p:nvPr/>
          </p:nvSpPr>
          <p:spPr>
            <a:xfrm>
              <a:off x="7355508" y="3068853"/>
              <a:ext cx="360000" cy="360000"/>
            </a:xfrm>
            <a:prstGeom prst="ellipse">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solidFill>
                  <a:schemeClr val="tx1"/>
                </a:solidFill>
                <a:latin typeface="华文中宋" panose="02010600040101010101" pitchFamily="2" charset="-122"/>
                <a:ea typeface="华文中宋" panose="02010600040101010101" pitchFamily="2" charset="-122"/>
              </a:endParaRPr>
            </a:p>
          </p:txBody>
        </p:sp>
        <p:sp>
          <p:nvSpPr>
            <p:cNvPr id="44" name="椭圆 43">
              <a:extLst>
                <a:ext uri="{FF2B5EF4-FFF2-40B4-BE49-F238E27FC236}">
                  <a16:creationId xmlns="" xmlns:a16="http://schemas.microsoft.com/office/drawing/2014/main" id="{2858107A-DE9A-CAE6-EBC9-97E2899B02D7}"/>
                </a:ext>
              </a:extLst>
            </p:cNvPr>
            <p:cNvSpPr/>
            <p:nvPr/>
          </p:nvSpPr>
          <p:spPr>
            <a:xfrm>
              <a:off x="5838393" y="2399535"/>
              <a:ext cx="360000" cy="360000"/>
            </a:xfrm>
            <a:prstGeom prst="ellipse">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solidFill>
                  <a:schemeClr val="tx1"/>
                </a:solidFill>
                <a:latin typeface="华文中宋" panose="02010600040101010101" pitchFamily="2" charset="-122"/>
                <a:ea typeface="华文中宋" panose="02010600040101010101" pitchFamily="2" charset="-122"/>
              </a:endParaRPr>
            </a:p>
          </p:txBody>
        </p:sp>
        <mc:AlternateContent xmlns:mc="http://schemas.openxmlformats.org/markup-compatibility/2006" xmlns:a14="http://schemas.microsoft.com/office/drawing/2010/main">
          <mc:Choice Requires="a14">
            <p:sp>
              <p:nvSpPr>
                <p:cNvPr id="45" name="文本框 44">
                  <a:extLst>
                    <a:ext uri="{FF2B5EF4-FFF2-40B4-BE49-F238E27FC236}">
                      <a16:creationId xmlns="" xmlns:a16="http://schemas.microsoft.com/office/drawing/2014/main" id="{E9993333-CC06-5C56-C230-D6681981880E}"/>
                    </a:ext>
                  </a:extLst>
                </p:cNvPr>
                <p:cNvSpPr txBox="1"/>
                <p:nvPr/>
              </p:nvSpPr>
              <p:spPr>
                <a:xfrm>
                  <a:off x="6812465" y="3382507"/>
                  <a:ext cx="386388" cy="40011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altLang="zh-CN" sz="2000" b="0" i="1" smtClean="0">
                            <a:latin typeface="Cambria Math" panose="02040503050406030204" pitchFamily="18" charset="0"/>
                          </a:rPr>
                          <m:t>1</m:t>
                        </m:r>
                      </m:oMath>
                    </m:oMathPara>
                  </a14:m>
                  <a:endParaRPr lang="zh-CN" altLang="en-US" sz="2000" dirty="0"/>
                </a:p>
              </p:txBody>
            </p:sp>
          </mc:Choice>
          <mc:Fallback xmlns="">
            <p:sp>
              <p:nvSpPr>
                <p:cNvPr id="45" name="文本框 44">
                  <a:extLst>
                    <a:ext uri="{FF2B5EF4-FFF2-40B4-BE49-F238E27FC236}">
                      <a16:creationId xmlns:a16="http://schemas.microsoft.com/office/drawing/2014/main" xmlns:a14="http://schemas.microsoft.com/office/drawing/2010/main" xmlns="" id="{E9993333-CC06-5C56-C230-D6681981880E}"/>
                    </a:ext>
                  </a:extLst>
                </p:cNvPr>
                <p:cNvSpPr txBox="1">
                  <a:spLocks noRot="1" noChangeAspect="1" noMove="1" noResize="1" noEditPoints="1" noAdjustHandles="1" noChangeArrowheads="1" noChangeShapeType="1" noTextEdit="1"/>
                </p:cNvSpPr>
                <p:nvPr/>
              </p:nvSpPr>
              <p:spPr>
                <a:xfrm>
                  <a:off x="6812465" y="3382507"/>
                  <a:ext cx="386388" cy="400110"/>
                </a:xfrm>
                <a:prstGeom prst="rect">
                  <a:avLst/>
                </a:prstGeom>
                <a:blipFill rotWithShape="0">
                  <a:blip r:embed="rId10"/>
                  <a:stretch>
                    <a:fillRect r="-4000" b="-19231"/>
                  </a:stretch>
                </a:blipFill>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46" name="文本框 45">
                  <a:extLst>
                    <a:ext uri="{FF2B5EF4-FFF2-40B4-BE49-F238E27FC236}">
                      <a16:creationId xmlns="" xmlns:a16="http://schemas.microsoft.com/office/drawing/2014/main" id="{A6E7DD8E-B840-94CB-FF25-D67932A052C2}"/>
                    </a:ext>
                  </a:extLst>
                </p:cNvPr>
                <p:cNvSpPr txBox="1"/>
                <p:nvPr/>
              </p:nvSpPr>
              <p:spPr>
                <a:xfrm>
                  <a:off x="7394732" y="2668743"/>
                  <a:ext cx="386388" cy="40011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altLang="zh-CN" sz="2000" b="0" i="1" smtClean="0">
                            <a:latin typeface="Cambria Math" panose="02040503050406030204" pitchFamily="18" charset="0"/>
                          </a:rPr>
                          <m:t>2</m:t>
                        </m:r>
                      </m:oMath>
                    </m:oMathPara>
                  </a14:m>
                  <a:endParaRPr lang="zh-CN" altLang="en-US" sz="2000"/>
                </a:p>
              </p:txBody>
            </p:sp>
          </mc:Choice>
          <mc:Fallback xmlns="">
            <p:sp>
              <p:nvSpPr>
                <p:cNvPr id="46" name="文本框 45">
                  <a:extLst>
                    <a:ext uri="{FF2B5EF4-FFF2-40B4-BE49-F238E27FC236}">
                      <a16:creationId xmlns:a16="http://schemas.microsoft.com/office/drawing/2014/main" xmlns:a14="http://schemas.microsoft.com/office/drawing/2010/main" xmlns="" id="{A6E7DD8E-B840-94CB-FF25-D67932A052C2}"/>
                    </a:ext>
                  </a:extLst>
                </p:cNvPr>
                <p:cNvSpPr txBox="1">
                  <a:spLocks noRot="1" noChangeAspect="1" noMove="1" noResize="1" noEditPoints="1" noAdjustHandles="1" noChangeArrowheads="1" noChangeShapeType="1" noTextEdit="1"/>
                </p:cNvSpPr>
                <p:nvPr/>
              </p:nvSpPr>
              <p:spPr>
                <a:xfrm>
                  <a:off x="7394732" y="2668743"/>
                  <a:ext cx="386388" cy="400110"/>
                </a:xfrm>
                <a:prstGeom prst="rect">
                  <a:avLst/>
                </a:prstGeom>
                <a:blipFill rotWithShape="0">
                  <a:blip r:embed="rId11"/>
                  <a:stretch>
                    <a:fillRect r="-4000" b="-21569"/>
                  </a:stretch>
                </a:blipFill>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47" name="文本框 46">
                  <a:extLst>
                    <a:ext uri="{FF2B5EF4-FFF2-40B4-BE49-F238E27FC236}">
                      <a16:creationId xmlns="" xmlns:a16="http://schemas.microsoft.com/office/drawing/2014/main" id="{3557749A-6ACD-C784-0D24-90690ABCB8E0}"/>
                    </a:ext>
                  </a:extLst>
                </p:cNvPr>
                <p:cNvSpPr txBox="1"/>
                <p:nvPr/>
              </p:nvSpPr>
              <p:spPr>
                <a:xfrm>
                  <a:off x="6374110" y="1338356"/>
                  <a:ext cx="386388" cy="40011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altLang="zh-CN" sz="2000" b="0" i="1" smtClean="0">
                            <a:latin typeface="Cambria Math" panose="02040503050406030204" pitchFamily="18" charset="0"/>
                          </a:rPr>
                          <m:t>8</m:t>
                        </m:r>
                      </m:oMath>
                    </m:oMathPara>
                  </a14:m>
                  <a:endParaRPr lang="zh-CN" altLang="en-US" sz="2000"/>
                </a:p>
              </p:txBody>
            </p:sp>
          </mc:Choice>
          <mc:Fallback xmlns="">
            <p:sp>
              <p:nvSpPr>
                <p:cNvPr id="47" name="文本框 46">
                  <a:extLst>
                    <a:ext uri="{FF2B5EF4-FFF2-40B4-BE49-F238E27FC236}">
                      <a16:creationId xmlns:a16="http://schemas.microsoft.com/office/drawing/2014/main" xmlns:a14="http://schemas.microsoft.com/office/drawing/2010/main" xmlns="" id="{3557749A-6ACD-C784-0D24-90690ABCB8E0}"/>
                    </a:ext>
                  </a:extLst>
                </p:cNvPr>
                <p:cNvSpPr txBox="1">
                  <a:spLocks noRot="1" noChangeAspect="1" noMove="1" noResize="1" noEditPoints="1" noAdjustHandles="1" noChangeArrowheads="1" noChangeShapeType="1" noTextEdit="1"/>
                </p:cNvSpPr>
                <p:nvPr/>
              </p:nvSpPr>
              <p:spPr>
                <a:xfrm>
                  <a:off x="6374110" y="1338356"/>
                  <a:ext cx="386388" cy="400110"/>
                </a:xfrm>
                <a:prstGeom prst="rect">
                  <a:avLst/>
                </a:prstGeom>
                <a:blipFill rotWithShape="0">
                  <a:blip r:embed="rId12"/>
                  <a:stretch>
                    <a:fillRect r="-4000" b="-19231"/>
                  </a:stretch>
                </a:blipFill>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48" name="文本框 47">
                  <a:extLst>
                    <a:ext uri="{FF2B5EF4-FFF2-40B4-BE49-F238E27FC236}">
                      <a16:creationId xmlns="" xmlns:a16="http://schemas.microsoft.com/office/drawing/2014/main" id="{BE2EF1B7-5B39-7D59-EC79-9375D441BEB6}"/>
                    </a:ext>
                  </a:extLst>
                </p:cNvPr>
                <p:cNvSpPr txBox="1"/>
                <p:nvPr/>
              </p:nvSpPr>
              <p:spPr>
                <a:xfrm>
                  <a:off x="5030374" y="1180351"/>
                  <a:ext cx="386388" cy="40011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altLang="zh-CN" sz="2000" b="0" i="1" smtClean="0">
                            <a:latin typeface="Cambria Math" panose="02040503050406030204" pitchFamily="18" charset="0"/>
                          </a:rPr>
                          <m:t>7</m:t>
                        </m:r>
                      </m:oMath>
                    </m:oMathPara>
                  </a14:m>
                  <a:endParaRPr lang="zh-CN" altLang="en-US" sz="2000"/>
                </a:p>
              </p:txBody>
            </p:sp>
          </mc:Choice>
          <mc:Fallback xmlns="">
            <p:sp>
              <p:nvSpPr>
                <p:cNvPr id="48" name="文本框 47">
                  <a:extLst>
                    <a:ext uri="{FF2B5EF4-FFF2-40B4-BE49-F238E27FC236}">
                      <a16:creationId xmlns:a16="http://schemas.microsoft.com/office/drawing/2014/main" xmlns:a14="http://schemas.microsoft.com/office/drawing/2010/main" xmlns="" id="{BE2EF1B7-5B39-7D59-EC79-9375D441BEB6}"/>
                    </a:ext>
                  </a:extLst>
                </p:cNvPr>
                <p:cNvSpPr txBox="1">
                  <a:spLocks noRot="1" noChangeAspect="1" noMove="1" noResize="1" noEditPoints="1" noAdjustHandles="1" noChangeArrowheads="1" noChangeShapeType="1" noTextEdit="1"/>
                </p:cNvSpPr>
                <p:nvPr/>
              </p:nvSpPr>
              <p:spPr>
                <a:xfrm>
                  <a:off x="5030374" y="1180351"/>
                  <a:ext cx="386388" cy="400110"/>
                </a:xfrm>
                <a:prstGeom prst="rect">
                  <a:avLst/>
                </a:prstGeom>
                <a:blipFill rotWithShape="0">
                  <a:blip r:embed="rId13"/>
                  <a:stretch>
                    <a:fillRect r="-4000" b="-21569"/>
                  </a:stretch>
                </a:blipFill>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49" name="文本框 48">
                  <a:extLst>
                    <a:ext uri="{FF2B5EF4-FFF2-40B4-BE49-F238E27FC236}">
                      <a16:creationId xmlns="" xmlns:a16="http://schemas.microsoft.com/office/drawing/2014/main" id="{52729A5A-A828-298E-6834-8183C36F1256}"/>
                    </a:ext>
                  </a:extLst>
                </p:cNvPr>
                <p:cNvSpPr txBox="1"/>
                <p:nvPr/>
              </p:nvSpPr>
              <p:spPr>
                <a:xfrm>
                  <a:off x="4699246" y="2003945"/>
                  <a:ext cx="386388" cy="40011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altLang="zh-CN" sz="2000" b="0" i="1" smtClean="0">
                            <a:latin typeface="Cambria Math" panose="02040503050406030204" pitchFamily="18" charset="0"/>
                          </a:rPr>
                          <m:t>6</m:t>
                        </m:r>
                      </m:oMath>
                    </m:oMathPara>
                  </a14:m>
                  <a:endParaRPr lang="zh-CN" altLang="en-US" sz="2000"/>
                </a:p>
              </p:txBody>
            </p:sp>
          </mc:Choice>
          <mc:Fallback xmlns="">
            <p:sp>
              <p:nvSpPr>
                <p:cNvPr id="49" name="文本框 48">
                  <a:extLst>
                    <a:ext uri="{FF2B5EF4-FFF2-40B4-BE49-F238E27FC236}">
                      <a16:creationId xmlns:a16="http://schemas.microsoft.com/office/drawing/2014/main" xmlns:a14="http://schemas.microsoft.com/office/drawing/2010/main" xmlns="" id="{52729A5A-A828-298E-6834-8183C36F1256}"/>
                    </a:ext>
                  </a:extLst>
                </p:cNvPr>
                <p:cNvSpPr txBox="1">
                  <a:spLocks noRot="1" noChangeAspect="1" noMove="1" noResize="1" noEditPoints="1" noAdjustHandles="1" noChangeArrowheads="1" noChangeShapeType="1" noTextEdit="1"/>
                </p:cNvSpPr>
                <p:nvPr/>
              </p:nvSpPr>
              <p:spPr>
                <a:xfrm>
                  <a:off x="4699246" y="2003945"/>
                  <a:ext cx="386388" cy="400110"/>
                </a:xfrm>
                <a:prstGeom prst="rect">
                  <a:avLst/>
                </a:prstGeom>
                <a:blipFill rotWithShape="0">
                  <a:blip r:embed="rId14"/>
                  <a:stretch>
                    <a:fillRect r="-4000" b="-21569"/>
                  </a:stretch>
                </a:blipFill>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50" name="文本框 49">
                  <a:extLst>
                    <a:ext uri="{FF2B5EF4-FFF2-40B4-BE49-F238E27FC236}">
                      <a16:creationId xmlns="" xmlns:a16="http://schemas.microsoft.com/office/drawing/2014/main" id="{FBBEFA6C-AEB1-C399-EA09-F106E18B12EE}"/>
                    </a:ext>
                  </a:extLst>
                </p:cNvPr>
                <p:cNvSpPr txBox="1"/>
                <p:nvPr/>
              </p:nvSpPr>
              <p:spPr>
                <a:xfrm>
                  <a:off x="6133506" y="2529365"/>
                  <a:ext cx="386388" cy="40011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altLang="zh-CN" sz="2000" b="0" i="1" smtClean="0">
                            <a:latin typeface="Cambria Math" panose="02040503050406030204" pitchFamily="18" charset="0"/>
                          </a:rPr>
                          <m:t>5</m:t>
                        </m:r>
                      </m:oMath>
                    </m:oMathPara>
                  </a14:m>
                  <a:endParaRPr lang="zh-CN" altLang="en-US" sz="2000"/>
                </a:p>
              </p:txBody>
            </p:sp>
          </mc:Choice>
          <mc:Fallback xmlns="">
            <p:sp>
              <p:nvSpPr>
                <p:cNvPr id="50" name="文本框 49">
                  <a:extLst>
                    <a:ext uri="{FF2B5EF4-FFF2-40B4-BE49-F238E27FC236}">
                      <a16:creationId xmlns:a16="http://schemas.microsoft.com/office/drawing/2014/main" xmlns:a14="http://schemas.microsoft.com/office/drawing/2010/main" xmlns="" id="{FBBEFA6C-AEB1-C399-EA09-F106E18B12EE}"/>
                    </a:ext>
                  </a:extLst>
                </p:cNvPr>
                <p:cNvSpPr txBox="1">
                  <a:spLocks noRot="1" noChangeAspect="1" noMove="1" noResize="1" noEditPoints="1" noAdjustHandles="1" noChangeArrowheads="1" noChangeShapeType="1" noTextEdit="1"/>
                </p:cNvSpPr>
                <p:nvPr/>
              </p:nvSpPr>
              <p:spPr>
                <a:xfrm>
                  <a:off x="6133506" y="2529365"/>
                  <a:ext cx="386388" cy="400110"/>
                </a:xfrm>
                <a:prstGeom prst="rect">
                  <a:avLst/>
                </a:prstGeom>
                <a:blipFill rotWithShape="0">
                  <a:blip r:embed="rId15"/>
                  <a:stretch>
                    <a:fillRect r="-3922" b="-23529"/>
                  </a:stretch>
                </a:blipFill>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51" name="文本框 50">
                  <a:extLst>
                    <a:ext uri="{FF2B5EF4-FFF2-40B4-BE49-F238E27FC236}">
                      <a16:creationId xmlns="" xmlns:a16="http://schemas.microsoft.com/office/drawing/2014/main" id="{ED1E91A6-E192-5652-AE4D-3DA7621E652B}"/>
                    </a:ext>
                  </a:extLst>
                </p:cNvPr>
                <p:cNvSpPr txBox="1"/>
                <p:nvPr/>
              </p:nvSpPr>
              <p:spPr>
                <a:xfrm>
                  <a:off x="4941772" y="3659616"/>
                  <a:ext cx="386388" cy="40011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altLang="zh-CN" sz="2000" b="0" i="1" smtClean="0">
                            <a:latin typeface="Cambria Math" panose="02040503050406030204" pitchFamily="18" charset="0"/>
                          </a:rPr>
                          <m:t>4</m:t>
                        </m:r>
                      </m:oMath>
                    </m:oMathPara>
                  </a14:m>
                  <a:endParaRPr lang="zh-CN" altLang="en-US" sz="2000"/>
                </a:p>
              </p:txBody>
            </p:sp>
          </mc:Choice>
          <mc:Fallback xmlns="">
            <p:sp>
              <p:nvSpPr>
                <p:cNvPr id="51" name="文本框 50">
                  <a:extLst>
                    <a:ext uri="{FF2B5EF4-FFF2-40B4-BE49-F238E27FC236}">
                      <a16:creationId xmlns:a16="http://schemas.microsoft.com/office/drawing/2014/main" xmlns:a14="http://schemas.microsoft.com/office/drawing/2010/main" xmlns="" id="{ED1E91A6-E192-5652-AE4D-3DA7621E652B}"/>
                    </a:ext>
                  </a:extLst>
                </p:cNvPr>
                <p:cNvSpPr txBox="1">
                  <a:spLocks noRot="1" noChangeAspect="1" noMove="1" noResize="1" noEditPoints="1" noAdjustHandles="1" noChangeArrowheads="1" noChangeShapeType="1" noTextEdit="1"/>
                </p:cNvSpPr>
                <p:nvPr/>
              </p:nvSpPr>
              <p:spPr>
                <a:xfrm>
                  <a:off x="4941772" y="3659616"/>
                  <a:ext cx="386388" cy="400110"/>
                </a:xfrm>
                <a:prstGeom prst="rect">
                  <a:avLst/>
                </a:prstGeom>
                <a:blipFill rotWithShape="0">
                  <a:blip r:embed="rId16"/>
                  <a:stretch>
                    <a:fillRect r="-3922" b="-21569"/>
                  </a:stretch>
                </a:blipFill>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52" name="文本框 51">
                  <a:extLst>
                    <a:ext uri="{FF2B5EF4-FFF2-40B4-BE49-F238E27FC236}">
                      <a16:creationId xmlns="" xmlns:a16="http://schemas.microsoft.com/office/drawing/2014/main" id="{7966FB1F-BCD3-97DD-5694-63BC0749CE62}"/>
                    </a:ext>
                  </a:extLst>
                </p:cNvPr>
                <p:cNvSpPr txBox="1"/>
                <p:nvPr/>
              </p:nvSpPr>
              <p:spPr>
                <a:xfrm>
                  <a:off x="5915199" y="3719520"/>
                  <a:ext cx="386388" cy="40011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altLang="zh-CN" sz="2000" b="0" i="1" smtClean="0">
                            <a:latin typeface="Cambria Math" panose="02040503050406030204" pitchFamily="18" charset="0"/>
                          </a:rPr>
                          <m:t>3</m:t>
                        </m:r>
                      </m:oMath>
                    </m:oMathPara>
                  </a14:m>
                  <a:endParaRPr lang="zh-CN" altLang="en-US" sz="2000"/>
                </a:p>
              </p:txBody>
            </p:sp>
          </mc:Choice>
          <mc:Fallback xmlns="">
            <p:sp>
              <p:nvSpPr>
                <p:cNvPr id="52" name="文本框 51">
                  <a:extLst>
                    <a:ext uri="{FF2B5EF4-FFF2-40B4-BE49-F238E27FC236}">
                      <a16:creationId xmlns:a16="http://schemas.microsoft.com/office/drawing/2014/main" xmlns:a14="http://schemas.microsoft.com/office/drawing/2010/main" xmlns="" id="{7966FB1F-BCD3-97DD-5694-63BC0749CE62}"/>
                    </a:ext>
                  </a:extLst>
                </p:cNvPr>
                <p:cNvSpPr txBox="1">
                  <a:spLocks noRot="1" noChangeAspect="1" noMove="1" noResize="1" noEditPoints="1" noAdjustHandles="1" noChangeArrowheads="1" noChangeShapeType="1" noTextEdit="1"/>
                </p:cNvSpPr>
                <p:nvPr/>
              </p:nvSpPr>
              <p:spPr>
                <a:xfrm>
                  <a:off x="5915199" y="3719520"/>
                  <a:ext cx="386388" cy="400110"/>
                </a:xfrm>
                <a:prstGeom prst="rect">
                  <a:avLst/>
                </a:prstGeom>
                <a:blipFill rotWithShape="0">
                  <a:blip r:embed="rId17"/>
                  <a:stretch>
                    <a:fillRect r="-6000" b="-21569"/>
                  </a:stretch>
                </a:blipFill>
              </p:spPr>
              <p:txBody>
                <a:bodyPr/>
                <a:lstStyle/>
                <a:p>
                  <a:r>
                    <a:rPr lang="zh-CN" altLang="en-US">
                      <a:noFill/>
                    </a:rPr>
                    <a:t> </a:t>
                  </a:r>
                </a:p>
              </p:txBody>
            </p:sp>
          </mc:Fallback>
        </mc:AlternateContent>
        <p:cxnSp>
          <p:nvCxnSpPr>
            <p:cNvPr id="88" name="直接连接符 87">
              <a:extLst>
                <a:ext uri="{FF2B5EF4-FFF2-40B4-BE49-F238E27FC236}">
                  <a16:creationId xmlns="" xmlns:a16="http://schemas.microsoft.com/office/drawing/2014/main" id="{06D370A1-7AC5-402B-BE7D-2548BE9D2B39}"/>
                </a:ext>
              </a:extLst>
            </p:cNvPr>
            <p:cNvCxnSpPr>
              <a:cxnSpLocks/>
            </p:cNvCxnSpPr>
            <p:nvPr/>
          </p:nvCxnSpPr>
          <p:spPr>
            <a:xfrm>
              <a:off x="5093142" y="2749475"/>
              <a:ext cx="345580" cy="1116350"/>
            </a:xfrm>
            <a:prstGeom prst="line">
              <a:avLst/>
            </a:prstGeom>
            <a:ln w="190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89" name="直接连接符 88">
              <a:extLst>
                <a:ext uri="{FF2B5EF4-FFF2-40B4-BE49-F238E27FC236}">
                  <a16:creationId xmlns="" xmlns:a16="http://schemas.microsoft.com/office/drawing/2014/main" id="{ACD71254-F83B-4E05-7089-BD15FE4615FA}"/>
                </a:ext>
              </a:extLst>
            </p:cNvPr>
            <p:cNvCxnSpPr>
              <a:cxnSpLocks/>
            </p:cNvCxnSpPr>
            <p:nvPr/>
          </p:nvCxnSpPr>
          <p:spPr>
            <a:xfrm flipH="1">
              <a:off x="5466698" y="3448908"/>
              <a:ext cx="342566" cy="3800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0" name="直接连接符 89">
              <a:extLst>
                <a:ext uri="{FF2B5EF4-FFF2-40B4-BE49-F238E27FC236}">
                  <a16:creationId xmlns="" xmlns:a16="http://schemas.microsoft.com/office/drawing/2014/main" id="{F7AF6E73-7011-2487-7489-6EA3AD71DAF5}"/>
                </a:ext>
              </a:extLst>
            </p:cNvPr>
            <p:cNvCxnSpPr>
              <a:cxnSpLocks/>
            </p:cNvCxnSpPr>
            <p:nvPr/>
          </p:nvCxnSpPr>
          <p:spPr>
            <a:xfrm flipV="1">
              <a:off x="5807307" y="2749475"/>
              <a:ext cx="7878" cy="709773"/>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1" name="直接连接符 90">
              <a:extLst>
                <a:ext uri="{FF2B5EF4-FFF2-40B4-BE49-F238E27FC236}">
                  <a16:creationId xmlns="" xmlns:a16="http://schemas.microsoft.com/office/drawing/2014/main" id="{1506B81D-2BAB-D49D-A2F8-31178D33D201}"/>
                </a:ext>
              </a:extLst>
            </p:cNvPr>
            <p:cNvCxnSpPr>
              <a:cxnSpLocks/>
            </p:cNvCxnSpPr>
            <p:nvPr/>
          </p:nvCxnSpPr>
          <p:spPr>
            <a:xfrm flipH="1" flipV="1">
              <a:off x="5100284" y="2729420"/>
              <a:ext cx="720944" cy="10670"/>
            </a:xfrm>
            <a:prstGeom prst="line">
              <a:avLst/>
            </a:prstGeom>
            <a:ln w="190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pSp>
      <p:grpSp>
        <p:nvGrpSpPr>
          <p:cNvPr id="103" name="组合 102"/>
          <p:cNvGrpSpPr/>
          <p:nvPr/>
        </p:nvGrpSpPr>
        <p:grpSpPr>
          <a:xfrm>
            <a:off x="8144255" y="3440659"/>
            <a:ext cx="2387548" cy="2566455"/>
            <a:chOff x="8526639" y="3516817"/>
            <a:chExt cx="3092601" cy="3168557"/>
          </a:xfrm>
        </p:grpSpPr>
        <p:cxnSp>
          <p:nvCxnSpPr>
            <p:cNvPr id="4" name="直接连接符 3">
              <a:extLst>
                <a:ext uri="{FF2B5EF4-FFF2-40B4-BE49-F238E27FC236}">
                  <a16:creationId xmlns="" xmlns:a16="http://schemas.microsoft.com/office/drawing/2014/main" id="{DCF0A139-38E0-166D-2EC1-DC1EBC781429}"/>
                </a:ext>
              </a:extLst>
            </p:cNvPr>
            <p:cNvCxnSpPr>
              <a:cxnSpLocks/>
            </p:cNvCxnSpPr>
            <p:nvPr/>
          </p:nvCxnSpPr>
          <p:spPr>
            <a:xfrm flipH="1" flipV="1">
              <a:off x="8713859" y="4902950"/>
              <a:ext cx="491786" cy="1599601"/>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 name="直接连接符 52">
              <a:extLst>
                <a:ext uri="{FF2B5EF4-FFF2-40B4-BE49-F238E27FC236}">
                  <a16:creationId xmlns="" xmlns:a16="http://schemas.microsoft.com/office/drawing/2014/main" id="{7F670701-623A-C7B2-F461-D3662FCD3AF9}"/>
                </a:ext>
              </a:extLst>
            </p:cNvPr>
            <p:cNvCxnSpPr>
              <a:cxnSpLocks/>
            </p:cNvCxnSpPr>
            <p:nvPr/>
          </p:nvCxnSpPr>
          <p:spPr>
            <a:xfrm flipH="1" flipV="1">
              <a:off x="10680072" y="4163996"/>
              <a:ext cx="693588" cy="1421323"/>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直接连接符 53">
              <a:extLst>
                <a:ext uri="{FF2B5EF4-FFF2-40B4-BE49-F238E27FC236}">
                  <a16:creationId xmlns="" xmlns:a16="http://schemas.microsoft.com/office/drawing/2014/main" id="{ABFF19AB-9F68-2206-2851-49485FA37E44}"/>
                </a:ext>
              </a:extLst>
            </p:cNvPr>
            <p:cNvCxnSpPr>
              <a:cxnSpLocks/>
            </p:cNvCxnSpPr>
            <p:nvPr/>
          </p:nvCxnSpPr>
          <p:spPr>
            <a:xfrm>
              <a:off x="9856513" y="5886900"/>
              <a:ext cx="1001547" cy="438474"/>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 name="直接连接符 54">
              <a:extLst>
                <a:ext uri="{FF2B5EF4-FFF2-40B4-BE49-F238E27FC236}">
                  <a16:creationId xmlns="" xmlns:a16="http://schemas.microsoft.com/office/drawing/2014/main" id="{9002A17D-8F49-DC84-60CF-EA5FC7DFCA4B}"/>
                </a:ext>
              </a:extLst>
            </p:cNvPr>
            <p:cNvCxnSpPr>
              <a:cxnSpLocks/>
            </p:cNvCxnSpPr>
            <p:nvPr/>
          </p:nvCxnSpPr>
          <p:spPr>
            <a:xfrm flipV="1">
              <a:off x="9856513" y="4916001"/>
              <a:ext cx="0" cy="97089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 name="直接连接符 55">
              <a:extLst>
                <a:ext uri="{FF2B5EF4-FFF2-40B4-BE49-F238E27FC236}">
                  <a16:creationId xmlns="" xmlns:a16="http://schemas.microsoft.com/office/drawing/2014/main" id="{BCE3553D-E1ED-70BB-B9F1-29E3D5461296}"/>
                </a:ext>
              </a:extLst>
            </p:cNvPr>
            <p:cNvCxnSpPr>
              <a:cxnSpLocks/>
            </p:cNvCxnSpPr>
            <p:nvPr/>
          </p:nvCxnSpPr>
          <p:spPr>
            <a:xfrm flipV="1">
              <a:off x="9210683" y="5886900"/>
              <a:ext cx="645830" cy="618474"/>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 name="直接连接符 56">
              <a:extLst>
                <a:ext uri="{FF2B5EF4-FFF2-40B4-BE49-F238E27FC236}">
                  <a16:creationId xmlns="" xmlns:a16="http://schemas.microsoft.com/office/drawing/2014/main" id="{765AEE1F-22EF-2880-5395-3061DFFBBC4F}"/>
                </a:ext>
              </a:extLst>
            </p:cNvPr>
            <p:cNvCxnSpPr>
              <a:cxnSpLocks/>
            </p:cNvCxnSpPr>
            <p:nvPr/>
          </p:nvCxnSpPr>
          <p:spPr>
            <a:xfrm flipH="1" flipV="1">
              <a:off x="9446465" y="4024807"/>
              <a:ext cx="410048" cy="8848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 name="直接连接符 57">
              <a:extLst>
                <a:ext uri="{FF2B5EF4-FFF2-40B4-BE49-F238E27FC236}">
                  <a16:creationId xmlns="" xmlns:a16="http://schemas.microsoft.com/office/drawing/2014/main" id="{D1F9FE44-037E-29A5-0675-3B7723DC13DF}"/>
                </a:ext>
              </a:extLst>
            </p:cNvPr>
            <p:cNvCxnSpPr>
              <a:cxnSpLocks/>
            </p:cNvCxnSpPr>
            <p:nvPr/>
          </p:nvCxnSpPr>
          <p:spPr>
            <a:xfrm flipV="1">
              <a:off x="9856513" y="4164932"/>
              <a:ext cx="789874" cy="75106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 name="直接连接符 58">
              <a:extLst>
                <a:ext uri="{FF2B5EF4-FFF2-40B4-BE49-F238E27FC236}">
                  <a16:creationId xmlns="" xmlns:a16="http://schemas.microsoft.com/office/drawing/2014/main" id="{F0BFCCDC-1116-3F2F-4FDE-739D29E7CF58}"/>
                </a:ext>
              </a:extLst>
            </p:cNvPr>
            <p:cNvCxnSpPr>
              <a:cxnSpLocks/>
            </p:cNvCxnSpPr>
            <p:nvPr/>
          </p:nvCxnSpPr>
          <p:spPr>
            <a:xfrm flipV="1">
              <a:off x="10858060" y="5626055"/>
              <a:ext cx="533679" cy="6993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 name="直接连接符 59">
              <a:extLst>
                <a:ext uri="{FF2B5EF4-FFF2-40B4-BE49-F238E27FC236}">
                  <a16:creationId xmlns="" xmlns:a16="http://schemas.microsoft.com/office/drawing/2014/main" id="{052A9CD0-0F96-5528-D063-C13C9983B92C}"/>
                </a:ext>
              </a:extLst>
            </p:cNvPr>
            <p:cNvCxnSpPr>
              <a:cxnSpLocks/>
            </p:cNvCxnSpPr>
            <p:nvPr/>
          </p:nvCxnSpPr>
          <p:spPr>
            <a:xfrm>
              <a:off x="8706639" y="4902950"/>
              <a:ext cx="1149874" cy="665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61" name="椭圆 60">
              <a:extLst>
                <a:ext uri="{FF2B5EF4-FFF2-40B4-BE49-F238E27FC236}">
                  <a16:creationId xmlns="" xmlns:a16="http://schemas.microsoft.com/office/drawing/2014/main" id="{7DADEF94-3881-4C16-C339-6D94331AF710}"/>
                </a:ext>
              </a:extLst>
            </p:cNvPr>
            <p:cNvSpPr/>
            <p:nvPr/>
          </p:nvSpPr>
          <p:spPr>
            <a:xfrm>
              <a:off x="9001554" y="6325374"/>
              <a:ext cx="360000" cy="360000"/>
            </a:xfrm>
            <a:prstGeom prst="ellipse">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solidFill>
                  <a:schemeClr val="tx1"/>
                </a:solidFill>
                <a:latin typeface="华文中宋" panose="02010600040101010101" pitchFamily="2" charset="-122"/>
                <a:ea typeface="华文中宋" panose="02010600040101010101" pitchFamily="2" charset="-122"/>
              </a:endParaRPr>
            </a:p>
          </p:txBody>
        </p:sp>
        <p:sp>
          <p:nvSpPr>
            <p:cNvPr id="62" name="椭圆 61">
              <a:extLst>
                <a:ext uri="{FF2B5EF4-FFF2-40B4-BE49-F238E27FC236}">
                  <a16:creationId xmlns="" xmlns:a16="http://schemas.microsoft.com/office/drawing/2014/main" id="{D71CFEA6-0EEC-DC2B-E1AA-6A4736C89DEB}"/>
                </a:ext>
              </a:extLst>
            </p:cNvPr>
            <p:cNvSpPr/>
            <p:nvPr/>
          </p:nvSpPr>
          <p:spPr>
            <a:xfrm>
              <a:off x="8526639" y="4736001"/>
              <a:ext cx="360000" cy="360000"/>
            </a:xfrm>
            <a:prstGeom prst="ellipse">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200">
                <a:solidFill>
                  <a:schemeClr val="tx1"/>
                </a:solidFill>
                <a:latin typeface="华文中宋" panose="02010600040101010101" pitchFamily="2" charset="-122"/>
                <a:ea typeface="华文中宋" panose="02010600040101010101" pitchFamily="2" charset="-122"/>
              </a:endParaRPr>
            </a:p>
          </p:txBody>
        </p:sp>
        <p:sp>
          <p:nvSpPr>
            <p:cNvPr id="63" name="椭圆 62">
              <a:extLst>
                <a:ext uri="{FF2B5EF4-FFF2-40B4-BE49-F238E27FC236}">
                  <a16:creationId xmlns="" xmlns:a16="http://schemas.microsoft.com/office/drawing/2014/main" id="{591B5A0E-D82A-4518-08FE-C787D199D18C}"/>
                </a:ext>
              </a:extLst>
            </p:cNvPr>
            <p:cNvSpPr/>
            <p:nvPr/>
          </p:nvSpPr>
          <p:spPr>
            <a:xfrm>
              <a:off x="9210683" y="3791390"/>
              <a:ext cx="360000" cy="360000"/>
            </a:xfrm>
            <a:prstGeom prst="ellipse">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200">
                <a:solidFill>
                  <a:schemeClr val="tx1"/>
                </a:solidFill>
                <a:latin typeface="华文中宋" panose="02010600040101010101" pitchFamily="2" charset="-122"/>
                <a:ea typeface="华文中宋" panose="02010600040101010101" pitchFamily="2" charset="-122"/>
              </a:endParaRPr>
            </a:p>
          </p:txBody>
        </p:sp>
        <p:sp>
          <p:nvSpPr>
            <p:cNvPr id="64" name="椭圆 63">
              <a:extLst>
                <a:ext uri="{FF2B5EF4-FFF2-40B4-BE49-F238E27FC236}">
                  <a16:creationId xmlns="" xmlns:a16="http://schemas.microsoft.com/office/drawing/2014/main" id="{EDAFDCFE-92BD-2455-FECD-BE490E4817DB}"/>
                </a:ext>
              </a:extLst>
            </p:cNvPr>
            <p:cNvSpPr/>
            <p:nvPr/>
          </p:nvSpPr>
          <p:spPr>
            <a:xfrm>
              <a:off x="10498060" y="3984932"/>
              <a:ext cx="360000" cy="360000"/>
            </a:xfrm>
            <a:prstGeom prst="ellipse">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solidFill>
                  <a:schemeClr val="tx1"/>
                </a:solidFill>
                <a:latin typeface="华文中宋" panose="02010600040101010101" pitchFamily="2" charset="-122"/>
                <a:ea typeface="华文中宋" panose="02010600040101010101" pitchFamily="2" charset="-122"/>
              </a:endParaRPr>
            </a:p>
          </p:txBody>
        </p:sp>
        <p:sp>
          <p:nvSpPr>
            <p:cNvPr id="65" name="椭圆 64">
              <a:extLst>
                <a:ext uri="{FF2B5EF4-FFF2-40B4-BE49-F238E27FC236}">
                  <a16:creationId xmlns="" xmlns:a16="http://schemas.microsoft.com/office/drawing/2014/main" id="{D8E3690D-83E1-4D3A-9D50-FE05AED3D2B8}"/>
                </a:ext>
              </a:extLst>
            </p:cNvPr>
            <p:cNvSpPr/>
            <p:nvPr/>
          </p:nvSpPr>
          <p:spPr>
            <a:xfrm>
              <a:off x="10678060" y="6145374"/>
              <a:ext cx="360000" cy="360000"/>
            </a:xfrm>
            <a:prstGeom prst="ellipse">
              <a:avLst/>
            </a:prstGeom>
            <a:solidFill>
              <a:schemeClr val="bg1">
                <a:lumMod val="50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solidFill>
                  <a:schemeClr val="tx1"/>
                </a:solidFill>
                <a:latin typeface="华文中宋" panose="02010600040101010101" pitchFamily="2" charset="-122"/>
                <a:ea typeface="华文中宋" panose="02010600040101010101" pitchFamily="2" charset="-122"/>
              </a:endParaRPr>
            </a:p>
          </p:txBody>
        </p:sp>
        <p:sp>
          <p:nvSpPr>
            <p:cNvPr id="66" name="椭圆 65">
              <a:extLst>
                <a:ext uri="{FF2B5EF4-FFF2-40B4-BE49-F238E27FC236}">
                  <a16:creationId xmlns="" xmlns:a16="http://schemas.microsoft.com/office/drawing/2014/main" id="{F1019B98-F5EE-C198-9F6C-9694058B9B7F}"/>
                </a:ext>
              </a:extLst>
            </p:cNvPr>
            <p:cNvSpPr/>
            <p:nvPr/>
          </p:nvSpPr>
          <p:spPr>
            <a:xfrm>
              <a:off x="9676513" y="5706900"/>
              <a:ext cx="360000" cy="360000"/>
            </a:xfrm>
            <a:prstGeom prst="ellipse">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solidFill>
                  <a:schemeClr val="tx1"/>
                </a:solidFill>
                <a:latin typeface="华文中宋" panose="02010600040101010101" pitchFamily="2" charset="-122"/>
                <a:ea typeface="华文中宋" panose="02010600040101010101" pitchFamily="2" charset="-122"/>
              </a:endParaRPr>
            </a:p>
          </p:txBody>
        </p:sp>
        <p:sp>
          <p:nvSpPr>
            <p:cNvPr id="67" name="椭圆 66">
              <a:extLst>
                <a:ext uri="{FF2B5EF4-FFF2-40B4-BE49-F238E27FC236}">
                  <a16:creationId xmlns="" xmlns:a16="http://schemas.microsoft.com/office/drawing/2014/main" id="{D3648793-CCED-3AB3-7BD9-AD5CFEFFB158}"/>
                </a:ext>
              </a:extLst>
            </p:cNvPr>
            <p:cNvSpPr/>
            <p:nvPr/>
          </p:nvSpPr>
          <p:spPr>
            <a:xfrm>
              <a:off x="11193628" y="5405319"/>
              <a:ext cx="360000" cy="360000"/>
            </a:xfrm>
            <a:prstGeom prst="ellipse">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solidFill>
                  <a:schemeClr val="tx1"/>
                </a:solidFill>
                <a:latin typeface="华文中宋" panose="02010600040101010101" pitchFamily="2" charset="-122"/>
                <a:ea typeface="华文中宋" panose="02010600040101010101" pitchFamily="2" charset="-122"/>
              </a:endParaRPr>
            </a:p>
          </p:txBody>
        </p:sp>
        <p:sp>
          <p:nvSpPr>
            <p:cNvPr id="68" name="椭圆 67">
              <a:extLst>
                <a:ext uri="{FF2B5EF4-FFF2-40B4-BE49-F238E27FC236}">
                  <a16:creationId xmlns="" xmlns:a16="http://schemas.microsoft.com/office/drawing/2014/main" id="{059A6A7F-F354-9356-1E3C-B9175758F3FF}"/>
                </a:ext>
              </a:extLst>
            </p:cNvPr>
            <p:cNvSpPr/>
            <p:nvPr/>
          </p:nvSpPr>
          <p:spPr>
            <a:xfrm>
              <a:off x="9676513" y="4736001"/>
              <a:ext cx="360000" cy="360000"/>
            </a:xfrm>
            <a:prstGeom prst="ellipse">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solidFill>
                  <a:schemeClr val="tx1"/>
                </a:solidFill>
                <a:latin typeface="华文中宋" panose="02010600040101010101" pitchFamily="2" charset="-122"/>
                <a:ea typeface="华文中宋" panose="02010600040101010101" pitchFamily="2" charset="-122"/>
              </a:endParaRPr>
            </a:p>
          </p:txBody>
        </p:sp>
        <mc:AlternateContent xmlns:mc="http://schemas.openxmlformats.org/markup-compatibility/2006" xmlns:a14="http://schemas.microsoft.com/office/drawing/2010/main">
          <mc:Choice Requires="a14">
            <p:sp>
              <p:nvSpPr>
                <p:cNvPr id="69" name="文本框 68">
                  <a:extLst>
                    <a:ext uri="{FF2B5EF4-FFF2-40B4-BE49-F238E27FC236}">
                      <a16:creationId xmlns="" xmlns:a16="http://schemas.microsoft.com/office/drawing/2014/main" id="{6ACA1422-4CB3-25CA-DEB9-F751B813143A}"/>
                    </a:ext>
                  </a:extLst>
                </p:cNvPr>
                <p:cNvSpPr txBox="1"/>
                <p:nvPr/>
              </p:nvSpPr>
              <p:spPr>
                <a:xfrm>
                  <a:off x="10626480" y="5731789"/>
                  <a:ext cx="386388" cy="400109"/>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altLang="zh-CN" sz="2000" b="0" i="1" smtClean="0">
                            <a:latin typeface="Cambria Math" panose="02040503050406030204" pitchFamily="18" charset="0"/>
                          </a:rPr>
                          <m:t>1</m:t>
                        </m:r>
                      </m:oMath>
                    </m:oMathPara>
                  </a14:m>
                  <a:endParaRPr lang="zh-CN" altLang="en-US" sz="2000" dirty="0"/>
                </a:p>
              </p:txBody>
            </p:sp>
          </mc:Choice>
          <mc:Fallback xmlns="">
            <p:sp>
              <p:nvSpPr>
                <p:cNvPr id="69" name="文本框 68">
                  <a:extLst>
                    <a:ext uri="{FF2B5EF4-FFF2-40B4-BE49-F238E27FC236}">
                      <a16:creationId xmlns:a16="http://schemas.microsoft.com/office/drawing/2014/main" xmlns:a14="http://schemas.microsoft.com/office/drawing/2010/main" xmlns="" id="{6ACA1422-4CB3-25CA-DEB9-F751B813143A}"/>
                    </a:ext>
                  </a:extLst>
                </p:cNvPr>
                <p:cNvSpPr txBox="1">
                  <a:spLocks noRot="1" noChangeAspect="1" noMove="1" noResize="1" noEditPoints="1" noAdjustHandles="1" noChangeArrowheads="1" noChangeShapeType="1" noTextEdit="1"/>
                </p:cNvSpPr>
                <p:nvPr/>
              </p:nvSpPr>
              <p:spPr>
                <a:xfrm>
                  <a:off x="10626480" y="5731789"/>
                  <a:ext cx="386388" cy="400109"/>
                </a:xfrm>
                <a:prstGeom prst="rect">
                  <a:avLst/>
                </a:prstGeom>
                <a:blipFill rotWithShape="0">
                  <a:blip r:embed="rId18"/>
                  <a:stretch>
                    <a:fillRect r="-6122" b="-16981"/>
                  </a:stretch>
                </a:blipFill>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70" name="文本框 69">
                  <a:extLst>
                    <a:ext uri="{FF2B5EF4-FFF2-40B4-BE49-F238E27FC236}">
                      <a16:creationId xmlns="" xmlns:a16="http://schemas.microsoft.com/office/drawing/2014/main" id="{CADE33DB-8BE9-0820-7343-B523F716911C}"/>
                    </a:ext>
                  </a:extLst>
                </p:cNvPr>
                <p:cNvSpPr txBox="1"/>
                <p:nvPr/>
              </p:nvSpPr>
              <p:spPr>
                <a:xfrm>
                  <a:off x="11232852" y="5005209"/>
                  <a:ext cx="386388" cy="40011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altLang="zh-CN" sz="2000" b="0" i="1" smtClean="0">
                            <a:latin typeface="Cambria Math" panose="02040503050406030204" pitchFamily="18" charset="0"/>
                          </a:rPr>
                          <m:t>2</m:t>
                        </m:r>
                      </m:oMath>
                    </m:oMathPara>
                  </a14:m>
                  <a:endParaRPr lang="zh-CN" altLang="en-US" sz="2000"/>
                </a:p>
              </p:txBody>
            </p:sp>
          </mc:Choice>
          <mc:Fallback xmlns="">
            <p:sp>
              <p:nvSpPr>
                <p:cNvPr id="70" name="文本框 69">
                  <a:extLst>
                    <a:ext uri="{FF2B5EF4-FFF2-40B4-BE49-F238E27FC236}">
                      <a16:creationId xmlns:a16="http://schemas.microsoft.com/office/drawing/2014/main" xmlns:a14="http://schemas.microsoft.com/office/drawing/2010/main" xmlns="" id="{CADE33DB-8BE9-0820-7343-B523F716911C}"/>
                    </a:ext>
                  </a:extLst>
                </p:cNvPr>
                <p:cNvSpPr txBox="1">
                  <a:spLocks noRot="1" noChangeAspect="1" noMove="1" noResize="1" noEditPoints="1" noAdjustHandles="1" noChangeArrowheads="1" noChangeShapeType="1" noTextEdit="1"/>
                </p:cNvSpPr>
                <p:nvPr/>
              </p:nvSpPr>
              <p:spPr>
                <a:xfrm>
                  <a:off x="11232852" y="5005209"/>
                  <a:ext cx="386388" cy="400110"/>
                </a:xfrm>
                <a:prstGeom prst="rect">
                  <a:avLst/>
                </a:prstGeom>
                <a:blipFill rotWithShape="0">
                  <a:blip r:embed="rId19"/>
                  <a:stretch>
                    <a:fillRect r="-6122" b="-16981"/>
                  </a:stretch>
                </a:blipFill>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71" name="文本框 70">
                  <a:extLst>
                    <a:ext uri="{FF2B5EF4-FFF2-40B4-BE49-F238E27FC236}">
                      <a16:creationId xmlns="" xmlns:a16="http://schemas.microsoft.com/office/drawing/2014/main" id="{E3400B5B-7190-B333-8D62-70C476A08788}"/>
                    </a:ext>
                  </a:extLst>
                </p:cNvPr>
                <p:cNvSpPr txBox="1"/>
                <p:nvPr/>
              </p:nvSpPr>
              <p:spPr>
                <a:xfrm>
                  <a:off x="10212230" y="3674822"/>
                  <a:ext cx="386388" cy="40011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altLang="zh-CN" sz="2000" b="0" i="1" smtClean="0">
                            <a:latin typeface="Cambria Math" panose="02040503050406030204" pitchFamily="18" charset="0"/>
                          </a:rPr>
                          <m:t>8</m:t>
                        </m:r>
                      </m:oMath>
                    </m:oMathPara>
                  </a14:m>
                  <a:endParaRPr lang="zh-CN" altLang="en-US" sz="2000"/>
                </a:p>
              </p:txBody>
            </p:sp>
          </mc:Choice>
          <mc:Fallback xmlns="">
            <p:sp>
              <p:nvSpPr>
                <p:cNvPr id="71" name="文本框 70">
                  <a:extLst>
                    <a:ext uri="{FF2B5EF4-FFF2-40B4-BE49-F238E27FC236}">
                      <a16:creationId xmlns:a16="http://schemas.microsoft.com/office/drawing/2014/main" xmlns:a14="http://schemas.microsoft.com/office/drawing/2010/main" xmlns="" id="{E3400B5B-7190-B333-8D62-70C476A08788}"/>
                    </a:ext>
                  </a:extLst>
                </p:cNvPr>
                <p:cNvSpPr txBox="1">
                  <a:spLocks noRot="1" noChangeAspect="1" noMove="1" noResize="1" noEditPoints="1" noAdjustHandles="1" noChangeArrowheads="1" noChangeShapeType="1" noTextEdit="1"/>
                </p:cNvSpPr>
                <p:nvPr/>
              </p:nvSpPr>
              <p:spPr>
                <a:xfrm>
                  <a:off x="10212230" y="3674822"/>
                  <a:ext cx="386388" cy="400110"/>
                </a:xfrm>
                <a:prstGeom prst="rect">
                  <a:avLst/>
                </a:prstGeom>
                <a:blipFill rotWithShape="0">
                  <a:blip r:embed="rId20"/>
                  <a:stretch>
                    <a:fillRect r="-8163" b="-14815"/>
                  </a:stretch>
                </a:blipFill>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72" name="文本框 71">
                  <a:extLst>
                    <a:ext uri="{FF2B5EF4-FFF2-40B4-BE49-F238E27FC236}">
                      <a16:creationId xmlns="" xmlns:a16="http://schemas.microsoft.com/office/drawing/2014/main" id="{8ACE2E17-8C5A-5003-3037-15B968382728}"/>
                    </a:ext>
                  </a:extLst>
                </p:cNvPr>
                <p:cNvSpPr txBox="1"/>
                <p:nvPr/>
              </p:nvSpPr>
              <p:spPr>
                <a:xfrm>
                  <a:off x="8868494" y="3516817"/>
                  <a:ext cx="386388" cy="40011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altLang="zh-CN" sz="2000" b="0" i="1" smtClean="0">
                            <a:latin typeface="Cambria Math" panose="02040503050406030204" pitchFamily="18" charset="0"/>
                          </a:rPr>
                          <m:t>7</m:t>
                        </m:r>
                      </m:oMath>
                    </m:oMathPara>
                  </a14:m>
                  <a:endParaRPr lang="zh-CN" altLang="en-US" sz="2000"/>
                </a:p>
              </p:txBody>
            </p:sp>
          </mc:Choice>
          <mc:Fallback xmlns="">
            <p:sp>
              <p:nvSpPr>
                <p:cNvPr id="72" name="文本框 71">
                  <a:extLst>
                    <a:ext uri="{FF2B5EF4-FFF2-40B4-BE49-F238E27FC236}">
                      <a16:creationId xmlns:a16="http://schemas.microsoft.com/office/drawing/2014/main" xmlns:a14="http://schemas.microsoft.com/office/drawing/2010/main" xmlns="" id="{8ACE2E17-8C5A-5003-3037-15B968382728}"/>
                    </a:ext>
                  </a:extLst>
                </p:cNvPr>
                <p:cNvSpPr txBox="1">
                  <a:spLocks noRot="1" noChangeAspect="1" noMove="1" noResize="1" noEditPoints="1" noAdjustHandles="1" noChangeArrowheads="1" noChangeShapeType="1" noTextEdit="1"/>
                </p:cNvSpPr>
                <p:nvPr/>
              </p:nvSpPr>
              <p:spPr>
                <a:xfrm>
                  <a:off x="8868494" y="3516817"/>
                  <a:ext cx="386388" cy="400110"/>
                </a:xfrm>
                <a:prstGeom prst="rect">
                  <a:avLst/>
                </a:prstGeom>
                <a:blipFill rotWithShape="0">
                  <a:blip r:embed="rId21"/>
                  <a:stretch>
                    <a:fillRect r="-8163" b="-14815"/>
                  </a:stretch>
                </a:blipFill>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73" name="文本框 72">
                  <a:extLst>
                    <a:ext uri="{FF2B5EF4-FFF2-40B4-BE49-F238E27FC236}">
                      <a16:creationId xmlns="" xmlns:a16="http://schemas.microsoft.com/office/drawing/2014/main" id="{952AAA80-7972-B409-1AB3-30E1301E16C3}"/>
                    </a:ext>
                  </a:extLst>
                </p:cNvPr>
                <p:cNvSpPr txBox="1"/>
                <p:nvPr/>
              </p:nvSpPr>
              <p:spPr>
                <a:xfrm>
                  <a:off x="8537366" y="4340411"/>
                  <a:ext cx="386388" cy="40011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altLang="zh-CN" sz="2000" b="0" i="1" smtClean="0">
                            <a:latin typeface="Cambria Math" panose="02040503050406030204" pitchFamily="18" charset="0"/>
                          </a:rPr>
                          <m:t>6</m:t>
                        </m:r>
                      </m:oMath>
                    </m:oMathPara>
                  </a14:m>
                  <a:endParaRPr lang="zh-CN" altLang="en-US" sz="2000"/>
                </a:p>
              </p:txBody>
            </p:sp>
          </mc:Choice>
          <mc:Fallback xmlns="">
            <p:sp>
              <p:nvSpPr>
                <p:cNvPr id="73" name="文本框 72">
                  <a:extLst>
                    <a:ext uri="{FF2B5EF4-FFF2-40B4-BE49-F238E27FC236}">
                      <a16:creationId xmlns:a16="http://schemas.microsoft.com/office/drawing/2014/main" xmlns:a14="http://schemas.microsoft.com/office/drawing/2010/main" xmlns="" id="{952AAA80-7972-B409-1AB3-30E1301E16C3}"/>
                    </a:ext>
                  </a:extLst>
                </p:cNvPr>
                <p:cNvSpPr txBox="1">
                  <a:spLocks noRot="1" noChangeAspect="1" noMove="1" noResize="1" noEditPoints="1" noAdjustHandles="1" noChangeArrowheads="1" noChangeShapeType="1" noTextEdit="1"/>
                </p:cNvSpPr>
                <p:nvPr/>
              </p:nvSpPr>
              <p:spPr>
                <a:xfrm>
                  <a:off x="8537366" y="4340411"/>
                  <a:ext cx="386388" cy="400110"/>
                </a:xfrm>
                <a:prstGeom prst="rect">
                  <a:avLst/>
                </a:prstGeom>
                <a:blipFill rotWithShape="0">
                  <a:blip r:embed="rId22"/>
                  <a:stretch>
                    <a:fillRect r="-8163" b="-16981"/>
                  </a:stretch>
                </a:blipFill>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74" name="文本框 73">
                  <a:extLst>
                    <a:ext uri="{FF2B5EF4-FFF2-40B4-BE49-F238E27FC236}">
                      <a16:creationId xmlns="" xmlns:a16="http://schemas.microsoft.com/office/drawing/2014/main" id="{59866FFF-010D-AB1E-25AE-AFA52126599A}"/>
                    </a:ext>
                  </a:extLst>
                </p:cNvPr>
                <p:cNvSpPr txBox="1"/>
                <p:nvPr/>
              </p:nvSpPr>
              <p:spPr>
                <a:xfrm>
                  <a:off x="9971626" y="4865831"/>
                  <a:ext cx="386388" cy="40011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altLang="zh-CN" sz="2000" b="0" i="1" smtClean="0">
                            <a:latin typeface="Cambria Math" panose="02040503050406030204" pitchFamily="18" charset="0"/>
                          </a:rPr>
                          <m:t>5</m:t>
                        </m:r>
                      </m:oMath>
                    </m:oMathPara>
                  </a14:m>
                  <a:endParaRPr lang="zh-CN" altLang="en-US" sz="2000"/>
                </a:p>
              </p:txBody>
            </p:sp>
          </mc:Choice>
          <mc:Fallback xmlns="">
            <p:sp>
              <p:nvSpPr>
                <p:cNvPr id="74" name="文本框 73">
                  <a:extLst>
                    <a:ext uri="{FF2B5EF4-FFF2-40B4-BE49-F238E27FC236}">
                      <a16:creationId xmlns:a16="http://schemas.microsoft.com/office/drawing/2014/main" xmlns:a14="http://schemas.microsoft.com/office/drawing/2010/main" xmlns="" id="{59866FFF-010D-AB1E-25AE-AFA52126599A}"/>
                    </a:ext>
                  </a:extLst>
                </p:cNvPr>
                <p:cNvSpPr txBox="1">
                  <a:spLocks noRot="1" noChangeAspect="1" noMove="1" noResize="1" noEditPoints="1" noAdjustHandles="1" noChangeArrowheads="1" noChangeShapeType="1" noTextEdit="1"/>
                </p:cNvSpPr>
                <p:nvPr/>
              </p:nvSpPr>
              <p:spPr>
                <a:xfrm>
                  <a:off x="9971626" y="4865831"/>
                  <a:ext cx="386388" cy="400110"/>
                </a:xfrm>
                <a:prstGeom prst="rect">
                  <a:avLst/>
                </a:prstGeom>
                <a:blipFill rotWithShape="0">
                  <a:blip r:embed="rId23"/>
                  <a:stretch>
                    <a:fillRect r="-8163" b="-16981"/>
                  </a:stretch>
                </a:blipFill>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75" name="文本框 74">
                  <a:extLst>
                    <a:ext uri="{FF2B5EF4-FFF2-40B4-BE49-F238E27FC236}">
                      <a16:creationId xmlns="" xmlns:a16="http://schemas.microsoft.com/office/drawing/2014/main" id="{73B923A2-FAD4-385D-04C5-E14345F50271}"/>
                    </a:ext>
                  </a:extLst>
                </p:cNvPr>
                <p:cNvSpPr txBox="1"/>
                <p:nvPr/>
              </p:nvSpPr>
              <p:spPr>
                <a:xfrm>
                  <a:off x="8779892" y="5996082"/>
                  <a:ext cx="386388" cy="40011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altLang="zh-CN" sz="2000" b="0" i="1" smtClean="0">
                            <a:latin typeface="Cambria Math" panose="02040503050406030204" pitchFamily="18" charset="0"/>
                          </a:rPr>
                          <m:t>4</m:t>
                        </m:r>
                      </m:oMath>
                    </m:oMathPara>
                  </a14:m>
                  <a:endParaRPr lang="zh-CN" altLang="en-US" sz="2000"/>
                </a:p>
              </p:txBody>
            </p:sp>
          </mc:Choice>
          <mc:Fallback xmlns="">
            <p:sp>
              <p:nvSpPr>
                <p:cNvPr id="75" name="文本框 74">
                  <a:extLst>
                    <a:ext uri="{FF2B5EF4-FFF2-40B4-BE49-F238E27FC236}">
                      <a16:creationId xmlns:a16="http://schemas.microsoft.com/office/drawing/2014/main" xmlns:a14="http://schemas.microsoft.com/office/drawing/2010/main" xmlns="" id="{73B923A2-FAD4-385D-04C5-E14345F50271}"/>
                    </a:ext>
                  </a:extLst>
                </p:cNvPr>
                <p:cNvSpPr txBox="1">
                  <a:spLocks noRot="1" noChangeAspect="1" noMove="1" noResize="1" noEditPoints="1" noAdjustHandles="1" noChangeArrowheads="1" noChangeShapeType="1" noTextEdit="1"/>
                </p:cNvSpPr>
                <p:nvPr/>
              </p:nvSpPr>
              <p:spPr>
                <a:xfrm>
                  <a:off x="8779892" y="5996082"/>
                  <a:ext cx="386388" cy="400110"/>
                </a:xfrm>
                <a:prstGeom prst="rect">
                  <a:avLst/>
                </a:prstGeom>
                <a:blipFill rotWithShape="0">
                  <a:blip r:embed="rId24"/>
                  <a:stretch>
                    <a:fillRect r="-8163" b="-16981"/>
                  </a:stretch>
                </a:blipFill>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76" name="文本框 75">
                  <a:extLst>
                    <a:ext uri="{FF2B5EF4-FFF2-40B4-BE49-F238E27FC236}">
                      <a16:creationId xmlns="" xmlns:a16="http://schemas.microsoft.com/office/drawing/2014/main" id="{39D64CF3-BF13-85E2-FB1D-936635AB7456}"/>
                    </a:ext>
                  </a:extLst>
                </p:cNvPr>
                <p:cNvSpPr txBox="1"/>
                <p:nvPr/>
              </p:nvSpPr>
              <p:spPr>
                <a:xfrm>
                  <a:off x="9971886" y="5516905"/>
                  <a:ext cx="386388" cy="40011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altLang="zh-CN" sz="2000" b="0" i="1" smtClean="0">
                            <a:latin typeface="Cambria Math" panose="02040503050406030204" pitchFamily="18" charset="0"/>
                          </a:rPr>
                          <m:t>3</m:t>
                        </m:r>
                      </m:oMath>
                    </m:oMathPara>
                  </a14:m>
                  <a:endParaRPr lang="zh-CN" altLang="en-US" sz="2000"/>
                </a:p>
              </p:txBody>
            </p:sp>
          </mc:Choice>
          <mc:Fallback xmlns="">
            <p:sp>
              <p:nvSpPr>
                <p:cNvPr id="76" name="文本框 75">
                  <a:extLst>
                    <a:ext uri="{FF2B5EF4-FFF2-40B4-BE49-F238E27FC236}">
                      <a16:creationId xmlns:a16="http://schemas.microsoft.com/office/drawing/2014/main" xmlns:a14="http://schemas.microsoft.com/office/drawing/2010/main" xmlns="" id="{39D64CF3-BF13-85E2-FB1D-936635AB7456}"/>
                    </a:ext>
                  </a:extLst>
                </p:cNvPr>
                <p:cNvSpPr txBox="1">
                  <a:spLocks noRot="1" noChangeAspect="1" noMove="1" noResize="1" noEditPoints="1" noAdjustHandles="1" noChangeArrowheads="1" noChangeShapeType="1" noTextEdit="1"/>
                </p:cNvSpPr>
                <p:nvPr/>
              </p:nvSpPr>
              <p:spPr>
                <a:xfrm>
                  <a:off x="9971886" y="5516905"/>
                  <a:ext cx="386388" cy="400110"/>
                </a:xfrm>
                <a:prstGeom prst="rect">
                  <a:avLst/>
                </a:prstGeom>
                <a:blipFill rotWithShape="0">
                  <a:blip r:embed="rId25"/>
                  <a:stretch>
                    <a:fillRect r="-8163" b="-16981"/>
                  </a:stretch>
                </a:blipFill>
              </p:spPr>
              <p:txBody>
                <a:bodyPr/>
                <a:lstStyle/>
                <a:p>
                  <a:r>
                    <a:rPr lang="zh-CN" altLang="en-US">
                      <a:noFill/>
                    </a:rPr>
                    <a:t> </a:t>
                  </a:r>
                </a:p>
              </p:txBody>
            </p:sp>
          </mc:Fallback>
        </mc:AlternateContent>
        <p:cxnSp>
          <p:nvCxnSpPr>
            <p:cNvPr id="92" name="直接连接符 91">
              <a:extLst>
                <a:ext uri="{FF2B5EF4-FFF2-40B4-BE49-F238E27FC236}">
                  <a16:creationId xmlns="" xmlns:a16="http://schemas.microsoft.com/office/drawing/2014/main" id="{A3E35352-1C75-5601-4D86-EF935234639A}"/>
                </a:ext>
              </a:extLst>
            </p:cNvPr>
            <p:cNvCxnSpPr>
              <a:cxnSpLocks/>
            </p:cNvCxnSpPr>
            <p:nvPr/>
          </p:nvCxnSpPr>
          <p:spPr>
            <a:xfrm>
              <a:off x="8917579" y="5082427"/>
              <a:ext cx="345580" cy="1116350"/>
            </a:xfrm>
            <a:prstGeom prst="line">
              <a:avLst/>
            </a:prstGeom>
            <a:ln w="190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93" name="直接连接符 92">
              <a:extLst>
                <a:ext uri="{FF2B5EF4-FFF2-40B4-BE49-F238E27FC236}">
                  <a16:creationId xmlns="" xmlns:a16="http://schemas.microsoft.com/office/drawing/2014/main" id="{0B33A8F5-78D5-1752-C97D-DE0CCD511EA8}"/>
                </a:ext>
              </a:extLst>
            </p:cNvPr>
            <p:cNvCxnSpPr>
              <a:cxnSpLocks/>
            </p:cNvCxnSpPr>
            <p:nvPr/>
          </p:nvCxnSpPr>
          <p:spPr>
            <a:xfrm flipH="1" flipV="1">
              <a:off x="9361554" y="4248689"/>
              <a:ext cx="260891" cy="55366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4" name="直接连接符 93">
              <a:extLst>
                <a:ext uri="{FF2B5EF4-FFF2-40B4-BE49-F238E27FC236}">
                  <a16:creationId xmlns="" xmlns:a16="http://schemas.microsoft.com/office/drawing/2014/main" id="{CB5E8401-FFC0-F02A-0965-5A114B369180}"/>
                </a:ext>
              </a:extLst>
            </p:cNvPr>
            <p:cNvCxnSpPr>
              <a:cxnSpLocks/>
            </p:cNvCxnSpPr>
            <p:nvPr/>
          </p:nvCxnSpPr>
          <p:spPr>
            <a:xfrm flipH="1" flipV="1">
              <a:off x="8970037" y="4774784"/>
              <a:ext cx="653665" cy="20172"/>
            </a:xfrm>
            <a:prstGeom prst="line">
              <a:avLst/>
            </a:prstGeom>
            <a:ln w="190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95" name="直接连接符 94">
              <a:extLst>
                <a:ext uri="{FF2B5EF4-FFF2-40B4-BE49-F238E27FC236}">
                  <a16:creationId xmlns="" xmlns:a16="http://schemas.microsoft.com/office/drawing/2014/main" id="{223FD0F0-0C35-F0FD-4B9D-957553DA47BA}"/>
                </a:ext>
              </a:extLst>
            </p:cNvPr>
            <p:cNvCxnSpPr>
              <a:cxnSpLocks/>
            </p:cNvCxnSpPr>
            <p:nvPr/>
          </p:nvCxnSpPr>
          <p:spPr>
            <a:xfrm flipH="1">
              <a:off x="9913301" y="4212405"/>
              <a:ext cx="444713" cy="44288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6" name="直接连接符 95">
              <a:extLst>
                <a:ext uri="{FF2B5EF4-FFF2-40B4-BE49-F238E27FC236}">
                  <a16:creationId xmlns="" xmlns:a16="http://schemas.microsoft.com/office/drawing/2014/main" id="{8E666B62-0E8E-CC6B-A0E9-54452281C45D}"/>
                </a:ext>
              </a:extLst>
            </p:cNvPr>
            <p:cNvCxnSpPr>
              <a:cxnSpLocks/>
            </p:cNvCxnSpPr>
            <p:nvPr/>
          </p:nvCxnSpPr>
          <p:spPr>
            <a:xfrm flipH="1" flipV="1">
              <a:off x="9620794" y="4121122"/>
              <a:ext cx="296570" cy="537807"/>
            </a:xfrm>
            <a:prstGeom prst="line">
              <a:avLst/>
            </a:prstGeom>
            <a:ln w="190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97" name="直接连接符 96">
              <a:extLst>
                <a:ext uri="{FF2B5EF4-FFF2-40B4-BE49-F238E27FC236}">
                  <a16:creationId xmlns="" xmlns:a16="http://schemas.microsoft.com/office/drawing/2014/main" id="{66F84BEC-423F-17C1-1AC6-39A41BBCCC05}"/>
                </a:ext>
              </a:extLst>
            </p:cNvPr>
            <p:cNvCxnSpPr>
              <a:cxnSpLocks/>
            </p:cNvCxnSpPr>
            <p:nvPr/>
          </p:nvCxnSpPr>
          <p:spPr>
            <a:xfrm flipH="1" flipV="1">
              <a:off x="10642483" y="4453987"/>
              <a:ext cx="485310" cy="1000048"/>
            </a:xfrm>
            <a:prstGeom prst="line">
              <a:avLst/>
            </a:prstGeom>
            <a:ln w="190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98" name="直接连接符 97">
              <a:extLst>
                <a:ext uri="{FF2B5EF4-FFF2-40B4-BE49-F238E27FC236}">
                  <a16:creationId xmlns="" xmlns:a16="http://schemas.microsoft.com/office/drawing/2014/main" id="{DEF3336A-5BB7-0B27-C818-FA5AB33EAAFC}"/>
                </a:ext>
              </a:extLst>
            </p:cNvPr>
            <p:cNvCxnSpPr>
              <a:cxnSpLocks/>
            </p:cNvCxnSpPr>
            <p:nvPr/>
          </p:nvCxnSpPr>
          <p:spPr>
            <a:xfrm flipV="1">
              <a:off x="11059175" y="5821687"/>
              <a:ext cx="302836" cy="390708"/>
            </a:xfrm>
            <a:prstGeom prst="line">
              <a:avLst/>
            </a:prstGeom>
            <a:ln w="190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99" name="直接连接符 98">
              <a:extLst>
                <a:ext uri="{FF2B5EF4-FFF2-40B4-BE49-F238E27FC236}">
                  <a16:creationId xmlns="" xmlns:a16="http://schemas.microsoft.com/office/drawing/2014/main" id="{0A2B62BE-D0A1-C1D8-E8C3-2552AC78DC18}"/>
                </a:ext>
              </a:extLst>
            </p:cNvPr>
            <p:cNvCxnSpPr>
              <a:cxnSpLocks/>
            </p:cNvCxnSpPr>
            <p:nvPr/>
          </p:nvCxnSpPr>
          <p:spPr>
            <a:xfrm>
              <a:off x="9852858" y="6115773"/>
              <a:ext cx="720725" cy="290055"/>
            </a:xfrm>
            <a:prstGeom prst="line">
              <a:avLst/>
            </a:prstGeom>
            <a:ln w="190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00" name="直接连接符 99">
              <a:extLst>
                <a:ext uri="{FF2B5EF4-FFF2-40B4-BE49-F238E27FC236}">
                  <a16:creationId xmlns="" xmlns:a16="http://schemas.microsoft.com/office/drawing/2014/main" id="{5372C622-2B38-2A38-40A1-BB73AF30DDB6}"/>
                </a:ext>
              </a:extLst>
            </p:cNvPr>
            <p:cNvCxnSpPr>
              <a:cxnSpLocks/>
            </p:cNvCxnSpPr>
            <p:nvPr/>
          </p:nvCxnSpPr>
          <p:spPr>
            <a:xfrm flipH="1">
              <a:off x="9413355" y="6116052"/>
              <a:ext cx="444713" cy="44288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06" name="文本框 105"/>
          <p:cNvSpPr txBox="1"/>
          <p:nvPr/>
        </p:nvSpPr>
        <p:spPr>
          <a:xfrm>
            <a:off x="1241422" y="6102765"/>
            <a:ext cx="1931939" cy="461665"/>
          </a:xfrm>
          <a:prstGeom prst="rect">
            <a:avLst/>
          </a:prstGeom>
          <a:noFill/>
        </p:spPr>
        <p:txBody>
          <a:bodyPr wrap="none" rtlCol="0">
            <a:spAutoFit/>
          </a:bodyPr>
          <a:lstStyle/>
          <a:p>
            <a:r>
              <a:rPr lang="en-US" altLang="zh-CN" sz="2400" dirty="0" smtClean="0"/>
              <a:t>2(n-1)-(L1-1)</a:t>
            </a:r>
            <a:endParaRPr lang="zh-CN" altLang="en-US" sz="2400" dirty="0"/>
          </a:p>
        </p:txBody>
      </p:sp>
      <p:sp>
        <p:nvSpPr>
          <p:cNvPr id="107" name="文本框 106"/>
          <p:cNvSpPr txBox="1"/>
          <p:nvPr/>
        </p:nvSpPr>
        <p:spPr>
          <a:xfrm>
            <a:off x="5139295" y="6107952"/>
            <a:ext cx="1109599" cy="461665"/>
          </a:xfrm>
          <a:prstGeom prst="rect">
            <a:avLst/>
          </a:prstGeom>
          <a:noFill/>
        </p:spPr>
        <p:txBody>
          <a:bodyPr wrap="none" rtlCol="0">
            <a:spAutoFit/>
          </a:bodyPr>
          <a:lstStyle/>
          <a:p>
            <a:r>
              <a:rPr lang="en-US" altLang="zh-CN" sz="2400" dirty="0" smtClean="0"/>
              <a:t>-(L2-1)</a:t>
            </a:r>
            <a:endParaRPr lang="zh-CN" altLang="en-US" sz="2400" dirty="0"/>
          </a:p>
        </p:txBody>
      </p:sp>
      <p:sp>
        <p:nvSpPr>
          <p:cNvPr id="108" name="文本框 107"/>
          <p:cNvSpPr txBox="1"/>
          <p:nvPr/>
        </p:nvSpPr>
        <p:spPr>
          <a:xfrm>
            <a:off x="8249946" y="6122878"/>
            <a:ext cx="2092239" cy="461665"/>
          </a:xfrm>
          <a:prstGeom prst="rect">
            <a:avLst/>
          </a:prstGeom>
          <a:noFill/>
        </p:spPr>
        <p:txBody>
          <a:bodyPr wrap="none" rtlCol="0">
            <a:spAutoFit/>
          </a:bodyPr>
          <a:lstStyle/>
          <a:p>
            <a:r>
              <a:rPr lang="en-US" altLang="zh-CN" sz="2400" dirty="0" smtClean="0"/>
              <a:t>+2*(</a:t>
            </a:r>
            <a:r>
              <a:rPr lang="zh-CN" altLang="en-US" sz="2400" dirty="0" smtClean="0"/>
              <a:t>重叠部分</a:t>
            </a:r>
            <a:r>
              <a:rPr lang="en-US" altLang="zh-CN" sz="2400" dirty="0" smtClean="0"/>
              <a:t>)</a:t>
            </a:r>
            <a:endParaRPr lang="zh-CN" altLang="en-US" sz="2400" dirty="0"/>
          </a:p>
        </p:txBody>
      </p:sp>
      <p:cxnSp>
        <p:nvCxnSpPr>
          <p:cNvPr id="110" name="直接箭头连接符 109"/>
          <p:cNvCxnSpPr/>
          <p:nvPr/>
        </p:nvCxnSpPr>
        <p:spPr>
          <a:xfrm flipV="1">
            <a:off x="9103443" y="4795857"/>
            <a:ext cx="0" cy="365016"/>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12" name="直接箭头连接符 111"/>
          <p:cNvCxnSpPr/>
          <p:nvPr/>
        </p:nvCxnSpPr>
        <p:spPr>
          <a:xfrm>
            <a:off x="9252520" y="4795857"/>
            <a:ext cx="0" cy="379305"/>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21923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0"/>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12"/>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0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8"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算法分析</a:t>
            </a:r>
            <a:endParaRPr lang="zh-CN" altLang="en-US" dirty="0"/>
          </a:p>
        </p:txBody>
      </p:sp>
      <p:sp>
        <p:nvSpPr>
          <p:cNvPr id="3" name="内容占位符 2"/>
          <p:cNvSpPr>
            <a:spLocks noGrp="1"/>
          </p:cNvSpPr>
          <p:nvPr>
            <p:ph idx="1"/>
          </p:nvPr>
        </p:nvSpPr>
        <p:spPr>
          <a:xfrm>
            <a:off x="828229" y="920297"/>
            <a:ext cx="10955999" cy="2828276"/>
          </a:xfrm>
        </p:spPr>
        <p:txBody>
          <a:bodyPr>
            <a:normAutofit fontScale="70000" lnSpcReduction="20000"/>
          </a:bodyPr>
          <a:lstStyle/>
          <a:p>
            <a:r>
              <a:rPr lang="zh-CN" altLang="en-US" dirty="0"/>
              <a:t>综上所述，我们得到如下算法：</a:t>
            </a:r>
          </a:p>
          <a:p>
            <a:pPr lvl="1"/>
            <a:r>
              <a:rPr lang="zh-CN" altLang="en-US" dirty="0" smtClean="0"/>
              <a:t>在</a:t>
            </a:r>
            <a:r>
              <a:rPr lang="zh-CN" altLang="en-US" dirty="0"/>
              <a:t>最初的树上求直径，设直径为 𝐿</a:t>
            </a:r>
            <a:r>
              <a:rPr lang="en-US" altLang="zh-CN" dirty="0"/>
              <a:t>1</a:t>
            </a:r>
            <a:r>
              <a:rPr lang="zh-CN" altLang="en-US" dirty="0"/>
              <a:t>。然后把直径上的边权取反 </a:t>
            </a:r>
            <a:r>
              <a:rPr lang="en-US" altLang="zh-CN" dirty="0"/>
              <a:t>(</a:t>
            </a:r>
            <a:r>
              <a:rPr lang="zh-CN" altLang="en-US" dirty="0"/>
              <a:t>从 </a:t>
            </a:r>
            <a:r>
              <a:rPr lang="en-US" altLang="zh-CN" dirty="0"/>
              <a:t>1 </a:t>
            </a:r>
            <a:r>
              <a:rPr lang="zh-CN" altLang="en-US" dirty="0"/>
              <a:t>改为 −</a:t>
            </a:r>
            <a:r>
              <a:rPr lang="en-US" altLang="zh-CN" dirty="0"/>
              <a:t>1)</a:t>
            </a:r>
            <a:r>
              <a:rPr lang="zh-CN" altLang="en-US" dirty="0"/>
              <a:t>。</a:t>
            </a:r>
          </a:p>
          <a:p>
            <a:pPr lvl="1"/>
            <a:r>
              <a:rPr lang="zh-CN" altLang="en-US" dirty="0" smtClean="0"/>
              <a:t>在</a:t>
            </a:r>
            <a:r>
              <a:rPr lang="zh-CN" altLang="en-US" dirty="0"/>
              <a:t>直径上边权取反后再次求解直径，设新的直径为 𝐿</a:t>
            </a:r>
            <a:r>
              <a:rPr lang="en-US" altLang="zh-CN" dirty="0"/>
              <a:t>2</a:t>
            </a:r>
            <a:r>
              <a:rPr lang="zh-CN" altLang="en-US" dirty="0"/>
              <a:t>。</a:t>
            </a:r>
          </a:p>
          <a:p>
            <a:pPr lvl="1"/>
            <a:r>
              <a:rPr lang="zh-CN" altLang="en-US" dirty="0" smtClean="0"/>
              <a:t>答案</a:t>
            </a:r>
            <a:r>
              <a:rPr lang="zh-CN" altLang="en-US" dirty="0"/>
              <a:t>就是 </a:t>
            </a:r>
            <a:r>
              <a:rPr lang="en-US" altLang="zh-CN" dirty="0"/>
              <a:t>2(</a:t>
            </a:r>
            <a:r>
              <a:rPr lang="zh-CN" altLang="en-US" dirty="0"/>
              <a:t>𝑛 − </a:t>
            </a:r>
            <a:r>
              <a:rPr lang="en-US" altLang="zh-CN" dirty="0"/>
              <a:t>1) </a:t>
            </a:r>
            <a:r>
              <a:rPr lang="en-US" altLang="zh-CN" dirty="0" smtClean="0"/>
              <a:t>- </a:t>
            </a:r>
            <a:r>
              <a:rPr lang="en-US" altLang="zh-CN" dirty="0"/>
              <a:t>(</a:t>
            </a:r>
            <a:r>
              <a:rPr lang="zh-CN" altLang="en-US" dirty="0"/>
              <a:t>𝐿</a:t>
            </a:r>
            <a:r>
              <a:rPr lang="en-US" altLang="zh-CN" dirty="0"/>
              <a:t>1 − 1) − (</a:t>
            </a:r>
            <a:r>
              <a:rPr lang="zh-CN" altLang="en-US" dirty="0"/>
              <a:t>𝐿</a:t>
            </a:r>
            <a:r>
              <a:rPr lang="en-US" altLang="zh-CN" dirty="0"/>
              <a:t>2 − 1) = 2</a:t>
            </a:r>
            <a:r>
              <a:rPr lang="zh-CN" altLang="en-US" dirty="0"/>
              <a:t>𝑛 − 𝐿</a:t>
            </a:r>
            <a:r>
              <a:rPr lang="en-US" altLang="zh-CN" dirty="0"/>
              <a:t>1 − </a:t>
            </a:r>
            <a:r>
              <a:rPr lang="zh-CN" altLang="en-US" dirty="0"/>
              <a:t>𝐿</a:t>
            </a:r>
            <a:r>
              <a:rPr lang="en-US" altLang="zh-CN" dirty="0"/>
              <a:t>2</a:t>
            </a:r>
            <a:r>
              <a:rPr lang="zh-CN" altLang="en-US" dirty="0"/>
              <a:t>。</a:t>
            </a:r>
          </a:p>
          <a:p>
            <a:r>
              <a:rPr lang="zh-CN" altLang="en-US" dirty="0" smtClean="0"/>
              <a:t>如果</a:t>
            </a:r>
            <a:r>
              <a:rPr lang="zh-CN" altLang="en-US" dirty="0"/>
              <a:t>不重叠，那么答案显然没有问题。如果重叠，第一次减去 𝐿</a:t>
            </a:r>
            <a:r>
              <a:rPr lang="en-US" altLang="zh-CN" dirty="0"/>
              <a:t>1 − 1 </a:t>
            </a:r>
            <a:r>
              <a:rPr lang="zh-CN" altLang="en-US" dirty="0"/>
              <a:t>后，重叠部分变成了只需经过一次，减去 𝐿</a:t>
            </a:r>
            <a:r>
              <a:rPr lang="en-US" altLang="zh-CN" dirty="0"/>
              <a:t>2 − 1 </a:t>
            </a:r>
            <a:r>
              <a:rPr lang="zh-CN" altLang="en-US" dirty="0"/>
              <a:t>后相当于把重叠的部分加回来</a:t>
            </a:r>
            <a:r>
              <a:rPr lang="en-US" altLang="zh-CN" dirty="0"/>
              <a:t>(</a:t>
            </a:r>
            <a:r>
              <a:rPr lang="zh-CN" altLang="en-US" dirty="0"/>
              <a:t>重叠部分的权变为 −</a:t>
            </a:r>
            <a:r>
              <a:rPr lang="en-US" altLang="zh-CN" dirty="0"/>
              <a:t>1)</a:t>
            </a:r>
            <a:r>
              <a:rPr lang="zh-CN" altLang="en-US" dirty="0"/>
              <a:t>，相当于重叠部分需要经过两次。</a:t>
            </a:r>
          </a:p>
          <a:p>
            <a:r>
              <a:rPr lang="zh-CN" altLang="en-US" dirty="0" smtClean="0"/>
              <a:t>时间</a:t>
            </a:r>
            <a:r>
              <a:rPr lang="zh-CN" altLang="en-US" dirty="0"/>
              <a:t>复杂度：</a:t>
            </a:r>
            <a:r>
              <a:rPr lang="en-US" altLang="zh-CN" dirty="0"/>
              <a:t>O(</a:t>
            </a:r>
            <a:r>
              <a:rPr lang="zh-CN" altLang="en-US" dirty="0"/>
              <a:t>𝑁</a:t>
            </a:r>
            <a:r>
              <a:rPr lang="en-US" altLang="zh-CN" dirty="0"/>
              <a:t>)</a:t>
            </a:r>
            <a:r>
              <a:rPr lang="zh-CN" altLang="en-US" dirty="0"/>
              <a:t>。</a:t>
            </a:r>
          </a:p>
        </p:txBody>
      </p:sp>
      <p:grpSp>
        <p:nvGrpSpPr>
          <p:cNvPr id="176" name="组合 175"/>
          <p:cNvGrpSpPr/>
          <p:nvPr/>
        </p:nvGrpSpPr>
        <p:grpSpPr>
          <a:xfrm>
            <a:off x="2619689" y="3810726"/>
            <a:ext cx="2403742" cy="2261207"/>
            <a:chOff x="4597779" y="3895594"/>
            <a:chExt cx="2403742" cy="2261207"/>
          </a:xfrm>
        </p:grpSpPr>
        <p:cxnSp>
          <p:nvCxnSpPr>
            <p:cNvPr id="42" name="直接连接符 41">
              <a:extLst>
                <a:ext uri="{FF2B5EF4-FFF2-40B4-BE49-F238E27FC236}">
                  <a16:creationId xmlns="" xmlns:a16="http://schemas.microsoft.com/office/drawing/2014/main" id="{AB406EA6-9BCC-E15C-8F01-2F0DA6C2FCC5}"/>
                </a:ext>
              </a:extLst>
            </p:cNvPr>
            <p:cNvCxnSpPr>
              <a:cxnSpLocks/>
            </p:cNvCxnSpPr>
            <p:nvPr/>
          </p:nvCxnSpPr>
          <p:spPr>
            <a:xfrm>
              <a:off x="5653836" y="5532915"/>
              <a:ext cx="795332" cy="34260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直接连接符 42">
              <a:extLst>
                <a:ext uri="{FF2B5EF4-FFF2-40B4-BE49-F238E27FC236}">
                  <a16:creationId xmlns="" xmlns:a16="http://schemas.microsoft.com/office/drawing/2014/main" id="{B0482FC4-5E52-0804-81AA-A73A3EC1FF2B}"/>
                </a:ext>
              </a:extLst>
            </p:cNvPr>
            <p:cNvCxnSpPr>
              <a:cxnSpLocks/>
            </p:cNvCxnSpPr>
            <p:nvPr/>
          </p:nvCxnSpPr>
          <p:spPr>
            <a:xfrm flipV="1">
              <a:off x="5653836" y="4774306"/>
              <a:ext cx="0" cy="75860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直接连接符 43">
              <a:extLst>
                <a:ext uri="{FF2B5EF4-FFF2-40B4-BE49-F238E27FC236}">
                  <a16:creationId xmlns="" xmlns:a16="http://schemas.microsoft.com/office/drawing/2014/main" id="{CAE452E6-3E29-1CE7-23DD-61584A097D5E}"/>
                </a:ext>
              </a:extLst>
            </p:cNvPr>
            <p:cNvCxnSpPr>
              <a:cxnSpLocks/>
            </p:cNvCxnSpPr>
            <p:nvPr/>
          </p:nvCxnSpPr>
          <p:spPr>
            <a:xfrm flipV="1">
              <a:off x="5140981" y="5532915"/>
              <a:ext cx="512856" cy="483243"/>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直接连接符 44">
              <a:extLst>
                <a:ext uri="{FF2B5EF4-FFF2-40B4-BE49-F238E27FC236}">
                  <a16:creationId xmlns="" xmlns:a16="http://schemas.microsoft.com/office/drawing/2014/main" id="{532CFF51-EED2-71AD-0F52-2344A6077564}"/>
                </a:ext>
              </a:extLst>
            </p:cNvPr>
            <p:cNvCxnSpPr>
              <a:cxnSpLocks/>
            </p:cNvCxnSpPr>
            <p:nvPr/>
          </p:nvCxnSpPr>
          <p:spPr>
            <a:xfrm flipH="1" flipV="1">
              <a:off x="5328216" y="4077974"/>
              <a:ext cx="325621" cy="691336"/>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直接连接符 45">
              <a:extLst>
                <a:ext uri="{FF2B5EF4-FFF2-40B4-BE49-F238E27FC236}">
                  <a16:creationId xmlns="" xmlns:a16="http://schemas.microsoft.com/office/drawing/2014/main" id="{3360A3C4-3F2E-CE2E-5E11-BD934E19EDC7}"/>
                </a:ext>
              </a:extLst>
            </p:cNvPr>
            <p:cNvCxnSpPr>
              <a:cxnSpLocks/>
            </p:cNvCxnSpPr>
            <p:nvPr/>
          </p:nvCxnSpPr>
          <p:spPr>
            <a:xfrm flipV="1">
              <a:off x="5653836" y="4187460"/>
              <a:ext cx="627242" cy="586846"/>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 name="直接连接符 46">
              <a:extLst>
                <a:ext uri="{FF2B5EF4-FFF2-40B4-BE49-F238E27FC236}">
                  <a16:creationId xmlns="" xmlns:a16="http://schemas.microsoft.com/office/drawing/2014/main" id="{3C9169FB-9705-AF4E-8071-8D9950AE0135}"/>
                </a:ext>
              </a:extLst>
            </p:cNvPr>
            <p:cNvCxnSpPr>
              <a:cxnSpLocks/>
            </p:cNvCxnSpPr>
            <p:nvPr/>
          </p:nvCxnSpPr>
          <p:spPr>
            <a:xfrm flipV="1">
              <a:off x="6449168" y="5329105"/>
              <a:ext cx="423796" cy="54641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 name="直接连接符 47">
              <a:extLst>
                <a:ext uri="{FF2B5EF4-FFF2-40B4-BE49-F238E27FC236}">
                  <a16:creationId xmlns="" xmlns:a16="http://schemas.microsoft.com/office/drawing/2014/main" id="{12EB36E9-71D1-D07E-C37B-35FAD67032D3}"/>
                </a:ext>
              </a:extLst>
            </p:cNvPr>
            <p:cNvCxnSpPr>
              <a:cxnSpLocks/>
            </p:cNvCxnSpPr>
            <p:nvPr/>
          </p:nvCxnSpPr>
          <p:spPr>
            <a:xfrm>
              <a:off x="4740718" y="4764109"/>
              <a:ext cx="913119" cy="520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49" name="椭圆 48">
              <a:extLst>
                <a:ext uri="{FF2B5EF4-FFF2-40B4-BE49-F238E27FC236}">
                  <a16:creationId xmlns="" xmlns:a16="http://schemas.microsoft.com/office/drawing/2014/main" id="{9DA0253F-084D-81AA-EAAF-24E3CF03088B}"/>
                </a:ext>
              </a:extLst>
            </p:cNvPr>
            <p:cNvSpPr/>
            <p:nvPr/>
          </p:nvSpPr>
          <p:spPr>
            <a:xfrm>
              <a:off x="4974911" y="5875516"/>
              <a:ext cx="285877" cy="281285"/>
            </a:xfrm>
            <a:prstGeom prst="ellipse">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altLang="zh-CN" sz="1600" dirty="0" smtClean="0">
                  <a:solidFill>
                    <a:schemeClr val="tx1"/>
                  </a:solidFill>
                  <a:latin typeface="华文中宋" panose="02010600040101010101" pitchFamily="2" charset="-122"/>
                  <a:ea typeface="华文中宋" panose="02010600040101010101" pitchFamily="2" charset="-122"/>
                </a:rPr>
                <a:t>4</a:t>
              </a:r>
              <a:endParaRPr lang="zh-CN" altLang="en-US" sz="1600" dirty="0">
                <a:solidFill>
                  <a:schemeClr val="tx1"/>
                </a:solidFill>
                <a:latin typeface="华文中宋" panose="02010600040101010101" pitchFamily="2" charset="-122"/>
                <a:ea typeface="华文中宋" panose="02010600040101010101" pitchFamily="2" charset="-122"/>
              </a:endParaRPr>
            </a:p>
          </p:txBody>
        </p:sp>
        <p:sp>
          <p:nvSpPr>
            <p:cNvPr id="50" name="椭圆 49">
              <a:extLst>
                <a:ext uri="{FF2B5EF4-FFF2-40B4-BE49-F238E27FC236}">
                  <a16:creationId xmlns="" xmlns:a16="http://schemas.microsoft.com/office/drawing/2014/main" id="{28A93223-84AA-FD84-0EA1-BFC1E56CFFB8}"/>
                </a:ext>
              </a:extLst>
            </p:cNvPr>
            <p:cNvSpPr/>
            <p:nvPr/>
          </p:nvSpPr>
          <p:spPr>
            <a:xfrm>
              <a:off x="4597779" y="4633663"/>
              <a:ext cx="285877" cy="281285"/>
            </a:xfrm>
            <a:prstGeom prst="ellipse">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altLang="zh-CN" sz="1600" dirty="0" smtClean="0">
                  <a:solidFill>
                    <a:schemeClr val="tx1"/>
                  </a:solidFill>
                  <a:latin typeface="华文中宋" panose="02010600040101010101" pitchFamily="2" charset="-122"/>
                  <a:ea typeface="华文中宋" panose="02010600040101010101" pitchFamily="2" charset="-122"/>
                </a:rPr>
                <a:t>6</a:t>
              </a:r>
              <a:endParaRPr lang="zh-CN" altLang="en-US" sz="1600" dirty="0">
                <a:solidFill>
                  <a:schemeClr val="tx1"/>
                </a:solidFill>
                <a:latin typeface="华文中宋" panose="02010600040101010101" pitchFamily="2" charset="-122"/>
                <a:ea typeface="华文中宋" panose="02010600040101010101" pitchFamily="2" charset="-122"/>
              </a:endParaRPr>
            </a:p>
          </p:txBody>
        </p:sp>
        <p:sp>
          <p:nvSpPr>
            <p:cNvPr id="51" name="椭圆 50">
              <a:extLst>
                <a:ext uri="{FF2B5EF4-FFF2-40B4-BE49-F238E27FC236}">
                  <a16:creationId xmlns="" xmlns:a16="http://schemas.microsoft.com/office/drawing/2014/main" id="{1BFBE2A6-431F-BBEB-1B81-171F849A90F5}"/>
                </a:ext>
              </a:extLst>
            </p:cNvPr>
            <p:cNvSpPr/>
            <p:nvPr/>
          </p:nvSpPr>
          <p:spPr>
            <a:xfrm>
              <a:off x="5140981" y="3895594"/>
              <a:ext cx="285877" cy="281285"/>
            </a:xfrm>
            <a:prstGeom prst="ellipse">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altLang="zh-CN" sz="1600" dirty="0" smtClean="0">
                  <a:solidFill>
                    <a:schemeClr val="tx1"/>
                  </a:solidFill>
                  <a:latin typeface="华文中宋" panose="02010600040101010101" pitchFamily="2" charset="-122"/>
                  <a:ea typeface="华文中宋" panose="02010600040101010101" pitchFamily="2" charset="-122"/>
                </a:rPr>
                <a:t>7</a:t>
              </a:r>
              <a:endParaRPr lang="zh-CN" altLang="en-US" sz="1600" dirty="0">
                <a:solidFill>
                  <a:schemeClr val="tx1"/>
                </a:solidFill>
                <a:latin typeface="华文中宋" panose="02010600040101010101" pitchFamily="2" charset="-122"/>
                <a:ea typeface="华文中宋" panose="02010600040101010101" pitchFamily="2" charset="-122"/>
              </a:endParaRPr>
            </a:p>
          </p:txBody>
        </p:sp>
        <p:sp>
          <p:nvSpPr>
            <p:cNvPr id="52" name="椭圆 51">
              <a:extLst>
                <a:ext uri="{FF2B5EF4-FFF2-40B4-BE49-F238E27FC236}">
                  <a16:creationId xmlns="" xmlns:a16="http://schemas.microsoft.com/office/drawing/2014/main" id="{38AE3B25-6C85-AD3A-5FB6-6AB447332FA9}"/>
                </a:ext>
              </a:extLst>
            </p:cNvPr>
            <p:cNvSpPr/>
            <p:nvPr/>
          </p:nvSpPr>
          <p:spPr>
            <a:xfrm>
              <a:off x="6163291" y="4046817"/>
              <a:ext cx="285877" cy="281285"/>
            </a:xfrm>
            <a:prstGeom prst="ellipse">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altLang="zh-CN" sz="1600" dirty="0" smtClean="0">
                  <a:solidFill>
                    <a:schemeClr val="tx1"/>
                  </a:solidFill>
                  <a:latin typeface="华文中宋" panose="02010600040101010101" pitchFamily="2" charset="-122"/>
                  <a:ea typeface="华文中宋" panose="02010600040101010101" pitchFamily="2" charset="-122"/>
                </a:rPr>
                <a:t>8</a:t>
              </a:r>
              <a:endParaRPr lang="zh-CN" altLang="en-US" sz="1600" dirty="0">
                <a:solidFill>
                  <a:schemeClr val="tx1"/>
                </a:solidFill>
                <a:latin typeface="华文中宋" panose="02010600040101010101" pitchFamily="2" charset="-122"/>
                <a:ea typeface="华文中宋" panose="02010600040101010101" pitchFamily="2" charset="-122"/>
              </a:endParaRPr>
            </a:p>
          </p:txBody>
        </p:sp>
        <p:sp>
          <p:nvSpPr>
            <p:cNvPr id="53" name="椭圆 52">
              <a:extLst>
                <a:ext uri="{FF2B5EF4-FFF2-40B4-BE49-F238E27FC236}">
                  <a16:creationId xmlns="" xmlns:a16="http://schemas.microsoft.com/office/drawing/2014/main" id="{5A776179-28F1-3640-8569-14398D208CEB}"/>
                </a:ext>
              </a:extLst>
            </p:cNvPr>
            <p:cNvSpPr/>
            <p:nvPr/>
          </p:nvSpPr>
          <p:spPr>
            <a:xfrm>
              <a:off x="6306230" y="5734873"/>
              <a:ext cx="285877" cy="281285"/>
            </a:xfrm>
            <a:prstGeom prst="ellipse">
              <a:avLst/>
            </a:prstGeom>
            <a:solidFill>
              <a:schemeClr val="bg1">
                <a:lumMod val="50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altLang="zh-CN" sz="1600" dirty="0" smtClean="0">
                  <a:solidFill>
                    <a:schemeClr val="tx1"/>
                  </a:solidFill>
                  <a:latin typeface="华文中宋" panose="02010600040101010101" pitchFamily="2" charset="-122"/>
                  <a:ea typeface="华文中宋" panose="02010600040101010101" pitchFamily="2" charset="-122"/>
                </a:rPr>
                <a:t>1</a:t>
              </a:r>
              <a:endParaRPr lang="zh-CN" altLang="en-US" sz="1600" dirty="0">
                <a:solidFill>
                  <a:schemeClr val="tx1"/>
                </a:solidFill>
                <a:latin typeface="华文中宋" panose="02010600040101010101" pitchFamily="2" charset="-122"/>
                <a:ea typeface="华文中宋" panose="02010600040101010101" pitchFamily="2" charset="-122"/>
              </a:endParaRPr>
            </a:p>
          </p:txBody>
        </p:sp>
        <p:sp>
          <p:nvSpPr>
            <p:cNvPr id="54" name="椭圆 53">
              <a:extLst>
                <a:ext uri="{FF2B5EF4-FFF2-40B4-BE49-F238E27FC236}">
                  <a16:creationId xmlns="" xmlns:a16="http://schemas.microsoft.com/office/drawing/2014/main" id="{EC5644B8-3B55-1A88-1E9A-9F16447B26A1}"/>
                </a:ext>
              </a:extLst>
            </p:cNvPr>
            <p:cNvSpPr/>
            <p:nvPr/>
          </p:nvSpPr>
          <p:spPr>
            <a:xfrm>
              <a:off x="5510898" y="5392273"/>
              <a:ext cx="285877" cy="281285"/>
            </a:xfrm>
            <a:prstGeom prst="ellipse">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altLang="zh-CN" sz="1600" dirty="0" smtClean="0">
                  <a:solidFill>
                    <a:schemeClr val="tx1"/>
                  </a:solidFill>
                  <a:latin typeface="华文中宋" panose="02010600040101010101" pitchFamily="2" charset="-122"/>
                  <a:ea typeface="华文中宋" panose="02010600040101010101" pitchFamily="2" charset="-122"/>
                </a:rPr>
                <a:t>3</a:t>
              </a:r>
              <a:endParaRPr lang="zh-CN" altLang="en-US" sz="1600" dirty="0">
                <a:solidFill>
                  <a:schemeClr val="tx1"/>
                </a:solidFill>
                <a:latin typeface="华文中宋" panose="02010600040101010101" pitchFamily="2" charset="-122"/>
                <a:ea typeface="华文中宋" panose="02010600040101010101" pitchFamily="2" charset="-122"/>
              </a:endParaRPr>
            </a:p>
          </p:txBody>
        </p:sp>
        <p:sp>
          <p:nvSpPr>
            <p:cNvPr id="55" name="椭圆 54">
              <a:extLst>
                <a:ext uri="{FF2B5EF4-FFF2-40B4-BE49-F238E27FC236}">
                  <a16:creationId xmlns="" xmlns:a16="http://schemas.microsoft.com/office/drawing/2014/main" id="{1BC8A7AE-1192-21F9-4CE2-AF452739849F}"/>
                </a:ext>
              </a:extLst>
            </p:cNvPr>
            <p:cNvSpPr/>
            <p:nvPr/>
          </p:nvSpPr>
          <p:spPr>
            <a:xfrm>
              <a:off x="6715644" y="5156633"/>
              <a:ext cx="285877" cy="281285"/>
            </a:xfrm>
            <a:prstGeom prst="ellipse">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altLang="zh-CN" sz="1600" dirty="0" smtClean="0">
                  <a:solidFill>
                    <a:schemeClr val="tx1"/>
                  </a:solidFill>
                  <a:latin typeface="华文中宋" panose="02010600040101010101" pitchFamily="2" charset="-122"/>
                  <a:ea typeface="华文中宋" panose="02010600040101010101" pitchFamily="2" charset="-122"/>
                </a:rPr>
                <a:t>2</a:t>
              </a:r>
              <a:endParaRPr lang="zh-CN" altLang="en-US" sz="1600" dirty="0">
                <a:solidFill>
                  <a:schemeClr val="tx1"/>
                </a:solidFill>
                <a:latin typeface="华文中宋" panose="02010600040101010101" pitchFamily="2" charset="-122"/>
                <a:ea typeface="华文中宋" panose="02010600040101010101" pitchFamily="2" charset="-122"/>
              </a:endParaRPr>
            </a:p>
          </p:txBody>
        </p:sp>
        <p:sp>
          <p:nvSpPr>
            <p:cNvPr id="56" name="椭圆 55">
              <a:extLst>
                <a:ext uri="{FF2B5EF4-FFF2-40B4-BE49-F238E27FC236}">
                  <a16:creationId xmlns="" xmlns:a16="http://schemas.microsoft.com/office/drawing/2014/main" id="{2858107A-DE9A-CAE6-EBC9-97E2899B02D7}"/>
                </a:ext>
              </a:extLst>
            </p:cNvPr>
            <p:cNvSpPr/>
            <p:nvPr/>
          </p:nvSpPr>
          <p:spPr>
            <a:xfrm>
              <a:off x="5510898" y="4633663"/>
              <a:ext cx="285877" cy="281285"/>
            </a:xfrm>
            <a:prstGeom prst="ellipse">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altLang="zh-CN" sz="1600" dirty="0" smtClean="0">
                  <a:solidFill>
                    <a:schemeClr val="tx1"/>
                  </a:solidFill>
                  <a:latin typeface="华文中宋" panose="02010600040101010101" pitchFamily="2" charset="-122"/>
                  <a:ea typeface="华文中宋" panose="02010600040101010101" pitchFamily="2" charset="-122"/>
                </a:rPr>
                <a:t>5</a:t>
              </a:r>
              <a:endParaRPr lang="zh-CN" altLang="en-US" sz="1600" dirty="0">
                <a:solidFill>
                  <a:schemeClr val="tx1"/>
                </a:solidFill>
                <a:latin typeface="华文中宋" panose="02010600040101010101" pitchFamily="2" charset="-122"/>
                <a:ea typeface="华文中宋" panose="02010600040101010101" pitchFamily="2" charset="-122"/>
              </a:endParaRPr>
            </a:p>
          </p:txBody>
        </p:sp>
      </p:grpSp>
      <p:grpSp>
        <p:nvGrpSpPr>
          <p:cNvPr id="177" name="组合 176"/>
          <p:cNvGrpSpPr/>
          <p:nvPr/>
        </p:nvGrpSpPr>
        <p:grpSpPr>
          <a:xfrm>
            <a:off x="6632148" y="3446816"/>
            <a:ext cx="3065041" cy="2766528"/>
            <a:chOff x="7705169" y="3321685"/>
            <a:chExt cx="3065041" cy="2766528"/>
          </a:xfrm>
        </p:grpSpPr>
        <p:cxnSp>
          <p:nvCxnSpPr>
            <p:cNvPr id="72" name="直接连接符 71">
              <a:extLst>
                <a:ext uri="{FF2B5EF4-FFF2-40B4-BE49-F238E27FC236}">
                  <a16:creationId xmlns="" xmlns:a16="http://schemas.microsoft.com/office/drawing/2014/main" id="{ABFF19AB-9F68-2206-2851-49485FA37E44}"/>
                </a:ext>
              </a:extLst>
            </p:cNvPr>
            <p:cNvCxnSpPr>
              <a:cxnSpLocks/>
              <a:stCxn id="84" idx="6"/>
              <a:endCxn id="83" idx="1"/>
            </p:cNvCxnSpPr>
            <p:nvPr/>
          </p:nvCxnSpPr>
          <p:spPr>
            <a:xfrm>
              <a:off x="9300634" y="5433769"/>
              <a:ext cx="306996" cy="405556"/>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3" name="直接连接符 72">
              <a:extLst>
                <a:ext uri="{FF2B5EF4-FFF2-40B4-BE49-F238E27FC236}">
                  <a16:creationId xmlns="" xmlns:a16="http://schemas.microsoft.com/office/drawing/2014/main" id="{9002A17D-8F49-DC84-60CF-EA5FC7DFCA4B}"/>
                </a:ext>
              </a:extLst>
            </p:cNvPr>
            <p:cNvCxnSpPr>
              <a:cxnSpLocks/>
              <a:stCxn id="84" idx="0"/>
              <a:endCxn id="86" idx="4"/>
            </p:cNvCxnSpPr>
            <p:nvPr/>
          </p:nvCxnSpPr>
          <p:spPr>
            <a:xfrm flipV="1">
              <a:off x="9161671" y="4918928"/>
              <a:ext cx="9272" cy="36904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4" name="直接连接符 73">
              <a:extLst>
                <a:ext uri="{FF2B5EF4-FFF2-40B4-BE49-F238E27FC236}">
                  <a16:creationId xmlns="" xmlns:a16="http://schemas.microsoft.com/office/drawing/2014/main" id="{BCE3553D-E1ED-70BB-B9F1-29E3D5461296}"/>
                </a:ext>
              </a:extLst>
            </p:cNvPr>
            <p:cNvCxnSpPr>
              <a:cxnSpLocks/>
              <a:stCxn id="79" idx="7"/>
              <a:endCxn id="84" idx="3"/>
            </p:cNvCxnSpPr>
            <p:nvPr/>
          </p:nvCxnSpPr>
          <p:spPr>
            <a:xfrm flipV="1">
              <a:off x="8743742" y="5536861"/>
              <a:ext cx="319666" cy="17601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5" name="直接连接符 74">
              <a:extLst>
                <a:ext uri="{FF2B5EF4-FFF2-40B4-BE49-F238E27FC236}">
                  <a16:creationId xmlns="" xmlns:a16="http://schemas.microsoft.com/office/drawing/2014/main" id="{765AEE1F-22EF-2880-5395-3061DFFBBC4F}"/>
                </a:ext>
              </a:extLst>
            </p:cNvPr>
            <p:cNvCxnSpPr>
              <a:cxnSpLocks/>
              <a:stCxn id="82" idx="7"/>
              <a:endCxn id="81" idx="3"/>
            </p:cNvCxnSpPr>
            <p:nvPr/>
          </p:nvCxnSpPr>
          <p:spPr>
            <a:xfrm flipV="1">
              <a:off x="9655811" y="4012385"/>
              <a:ext cx="140307" cy="210428"/>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6" name="直接连接符 75">
              <a:extLst>
                <a:ext uri="{FF2B5EF4-FFF2-40B4-BE49-F238E27FC236}">
                  <a16:creationId xmlns="" xmlns:a16="http://schemas.microsoft.com/office/drawing/2014/main" id="{D1F9FE44-037E-29A5-0675-3B7723DC13DF}"/>
                </a:ext>
              </a:extLst>
            </p:cNvPr>
            <p:cNvCxnSpPr>
              <a:cxnSpLocks/>
              <a:stCxn id="86" idx="7"/>
              <a:endCxn id="82" idx="3"/>
            </p:cNvCxnSpPr>
            <p:nvPr/>
          </p:nvCxnSpPr>
          <p:spPr>
            <a:xfrm flipV="1">
              <a:off x="9269205" y="4428998"/>
              <a:ext cx="190081" cy="241042"/>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7" name="直接连接符 76">
              <a:extLst>
                <a:ext uri="{FF2B5EF4-FFF2-40B4-BE49-F238E27FC236}">
                  <a16:creationId xmlns="" xmlns:a16="http://schemas.microsoft.com/office/drawing/2014/main" id="{F0BFCCDC-1116-3F2F-4FDE-739D29E7CF58}"/>
                </a:ext>
              </a:extLst>
            </p:cNvPr>
            <p:cNvCxnSpPr>
              <a:cxnSpLocks/>
              <a:stCxn id="83" idx="7"/>
              <a:endCxn id="85" idx="3"/>
            </p:cNvCxnSpPr>
            <p:nvPr/>
          </p:nvCxnSpPr>
          <p:spPr>
            <a:xfrm flipV="1">
              <a:off x="9804155" y="5536860"/>
              <a:ext cx="360367" cy="30246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8" name="直接连接符 77">
              <a:extLst>
                <a:ext uri="{FF2B5EF4-FFF2-40B4-BE49-F238E27FC236}">
                  <a16:creationId xmlns="" xmlns:a16="http://schemas.microsoft.com/office/drawing/2014/main" id="{052A9CD0-0F96-5528-D063-C13C9983B92C}"/>
                </a:ext>
              </a:extLst>
            </p:cNvPr>
            <p:cNvCxnSpPr>
              <a:cxnSpLocks/>
              <a:stCxn id="80" idx="4"/>
              <a:endCxn id="86" idx="2"/>
            </p:cNvCxnSpPr>
            <p:nvPr/>
          </p:nvCxnSpPr>
          <p:spPr>
            <a:xfrm>
              <a:off x="8738153" y="4464439"/>
              <a:ext cx="293826" cy="308694"/>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79" name="椭圆 78">
              <a:extLst>
                <a:ext uri="{FF2B5EF4-FFF2-40B4-BE49-F238E27FC236}">
                  <a16:creationId xmlns="" xmlns:a16="http://schemas.microsoft.com/office/drawing/2014/main" id="{7DADEF94-3881-4C16-C339-6D94331AF710}"/>
                </a:ext>
              </a:extLst>
            </p:cNvPr>
            <p:cNvSpPr/>
            <p:nvPr/>
          </p:nvSpPr>
          <p:spPr>
            <a:xfrm>
              <a:off x="8506516" y="5670168"/>
              <a:ext cx="277927" cy="291591"/>
            </a:xfrm>
            <a:prstGeom prst="ellipse">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400" dirty="0" smtClean="0">
                  <a:solidFill>
                    <a:schemeClr val="tx1"/>
                  </a:solidFill>
                  <a:latin typeface="华文中宋" panose="02010600040101010101" pitchFamily="2" charset="-122"/>
                  <a:ea typeface="华文中宋" panose="02010600040101010101" pitchFamily="2" charset="-122"/>
                </a:rPr>
                <a:t>5</a:t>
              </a:r>
              <a:endParaRPr lang="zh-CN" altLang="en-US" sz="1400" dirty="0">
                <a:solidFill>
                  <a:schemeClr val="tx1"/>
                </a:solidFill>
                <a:latin typeface="华文中宋" panose="02010600040101010101" pitchFamily="2" charset="-122"/>
                <a:ea typeface="华文中宋" panose="02010600040101010101" pitchFamily="2" charset="-122"/>
              </a:endParaRPr>
            </a:p>
          </p:txBody>
        </p:sp>
        <p:sp>
          <p:nvSpPr>
            <p:cNvPr id="80" name="椭圆 79">
              <a:extLst>
                <a:ext uri="{FF2B5EF4-FFF2-40B4-BE49-F238E27FC236}">
                  <a16:creationId xmlns="" xmlns:a16="http://schemas.microsoft.com/office/drawing/2014/main" id="{D71CFEA6-0EEC-DC2B-E1AA-6A4736C89DEB}"/>
                </a:ext>
              </a:extLst>
            </p:cNvPr>
            <p:cNvSpPr/>
            <p:nvPr/>
          </p:nvSpPr>
          <p:spPr>
            <a:xfrm>
              <a:off x="8599189" y="4172848"/>
              <a:ext cx="277927" cy="291591"/>
            </a:xfrm>
            <a:prstGeom prst="ellipse">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altLang="zh-CN" sz="1200" b="1" dirty="0" smtClean="0">
                  <a:solidFill>
                    <a:schemeClr val="tx1"/>
                  </a:solidFill>
                  <a:latin typeface="华文中宋" panose="02010600040101010101" pitchFamily="2" charset="-122"/>
                  <a:ea typeface="华文中宋" panose="02010600040101010101" pitchFamily="2" charset="-122"/>
                </a:rPr>
                <a:t>11</a:t>
              </a:r>
              <a:endParaRPr lang="zh-CN" altLang="en-US" sz="1200" b="1" dirty="0">
                <a:solidFill>
                  <a:schemeClr val="tx1"/>
                </a:solidFill>
                <a:latin typeface="华文中宋" panose="02010600040101010101" pitchFamily="2" charset="-122"/>
                <a:ea typeface="华文中宋" panose="02010600040101010101" pitchFamily="2" charset="-122"/>
              </a:endParaRPr>
            </a:p>
          </p:txBody>
        </p:sp>
        <p:sp>
          <p:nvSpPr>
            <p:cNvPr id="81" name="椭圆 80">
              <a:extLst>
                <a:ext uri="{FF2B5EF4-FFF2-40B4-BE49-F238E27FC236}">
                  <a16:creationId xmlns="" xmlns:a16="http://schemas.microsoft.com/office/drawing/2014/main" id="{591B5A0E-D82A-4518-08FE-C787D199D18C}"/>
                </a:ext>
              </a:extLst>
            </p:cNvPr>
            <p:cNvSpPr/>
            <p:nvPr/>
          </p:nvSpPr>
          <p:spPr>
            <a:xfrm>
              <a:off x="9755417" y="3763497"/>
              <a:ext cx="277927" cy="291591"/>
            </a:xfrm>
            <a:prstGeom prst="ellipse">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smtClean="0">
                  <a:solidFill>
                    <a:schemeClr val="tx1"/>
                  </a:solidFill>
                  <a:latin typeface="华文中宋" panose="02010600040101010101" pitchFamily="2" charset="-122"/>
                  <a:ea typeface="华文中宋" panose="02010600040101010101" pitchFamily="2" charset="-122"/>
                </a:rPr>
                <a:t>9</a:t>
              </a:r>
              <a:endParaRPr lang="zh-CN" altLang="en-US" dirty="0">
                <a:solidFill>
                  <a:schemeClr val="tx1"/>
                </a:solidFill>
                <a:latin typeface="华文中宋" panose="02010600040101010101" pitchFamily="2" charset="-122"/>
                <a:ea typeface="华文中宋" panose="02010600040101010101" pitchFamily="2" charset="-122"/>
              </a:endParaRPr>
            </a:p>
          </p:txBody>
        </p:sp>
        <p:sp>
          <p:nvSpPr>
            <p:cNvPr id="82" name="椭圆 81">
              <a:extLst>
                <a:ext uri="{FF2B5EF4-FFF2-40B4-BE49-F238E27FC236}">
                  <a16:creationId xmlns="" xmlns:a16="http://schemas.microsoft.com/office/drawing/2014/main" id="{EDAFDCFE-92BD-2455-FECD-BE490E4817DB}"/>
                </a:ext>
              </a:extLst>
            </p:cNvPr>
            <p:cNvSpPr/>
            <p:nvPr/>
          </p:nvSpPr>
          <p:spPr>
            <a:xfrm>
              <a:off x="9418585" y="4180110"/>
              <a:ext cx="277927" cy="291591"/>
            </a:xfrm>
            <a:prstGeom prst="ellipse">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400" dirty="0" smtClean="0">
                  <a:solidFill>
                    <a:schemeClr val="tx1"/>
                  </a:solidFill>
                  <a:latin typeface="华文中宋" panose="02010600040101010101" pitchFamily="2" charset="-122"/>
                  <a:ea typeface="华文中宋" panose="02010600040101010101" pitchFamily="2" charset="-122"/>
                </a:rPr>
                <a:t>8</a:t>
              </a:r>
              <a:endParaRPr lang="zh-CN" altLang="en-US" sz="1400" dirty="0">
                <a:solidFill>
                  <a:schemeClr val="tx1"/>
                </a:solidFill>
                <a:latin typeface="华文中宋" panose="02010600040101010101" pitchFamily="2" charset="-122"/>
                <a:ea typeface="华文中宋" panose="02010600040101010101" pitchFamily="2" charset="-122"/>
              </a:endParaRPr>
            </a:p>
          </p:txBody>
        </p:sp>
        <p:sp>
          <p:nvSpPr>
            <p:cNvPr id="83" name="椭圆 82">
              <a:extLst>
                <a:ext uri="{FF2B5EF4-FFF2-40B4-BE49-F238E27FC236}">
                  <a16:creationId xmlns="" xmlns:a16="http://schemas.microsoft.com/office/drawing/2014/main" id="{D8E3690D-83E1-4D3A-9D50-FE05AED3D2B8}"/>
                </a:ext>
              </a:extLst>
            </p:cNvPr>
            <p:cNvSpPr/>
            <p:nvPr/>
          </p:nvSpPr>
          <p:spPr>
            <a:xfrm>
              <a:off x="9566929" y="5796622"/>
              <a:ext cx="277927" cy="291591"/>
            </a:xfrm>
            <a:prstGeom prst="ellipse">
              <a:avLst/>
            </a:prstGeom>
            <a:solidFill>
              <a:schemeClr val="bg1">
                <a:lumMod val="50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400" dirty="0" smtClean="0">
                  <a:solidFill>
                    <a:schemeClr val="tx1"/>
                  </a:solidFill>
                  <a:latin typeface="华文中宋" panose="02010600040101010101" pitchFamily="2" charset="-122"/>
                  <a:ea typeface="华文中宋" panose="02010600040101010101" pitchFamily="2" charset="-122"/>
                </a:rPr>
                <a:t>1</a:t>
              </a:r>
              <a:endParaRPr lang="zh-CN" altLang="en-US" sz="1400" dirty="0">
                <a:solidFill>
                  <a:schemeClr val="tx1"/>
                </a:solidFill>
                <a:latin typeface="华文中宋" panose="02010600040101010101" pitchFamily="2" charset="-122"/>
                <a:ea typeface="华文中宋" panose="02010600040101010101" pitchFamily="2" charset="-122"/>
              </a:endParaRPr>
            </a:p>
          </p:txBody>
        </p:sp>
        <p:sp>
          <p:nvSpPr>
            <p:cNvPr id="84" name="椭圆 83">
              <a:extLst>
                <a:ext uri="{FF2B5EF4-FFF2-40B4-BE49-F238E27FC236}">
                  <a16:creationId xmlns="" xmlns:a16="http://schemas.microsoft.com/office/drawing/2014/main" id="{F1019B98-F5EE-C198-9F6C-9694058B9B7F}"/>
                </a:ext>
              </a:extLst>
            </p:cNvPr>
            <p:cNvSpPr/>
            <p:nvPr/>
          </p:nvSpPr>
          <p:spPr>
            <a:xfrm>
              <a:off x="9022707" y="5287973"/>
              <a:ext cx="277927" cy="291591"/>
            </a:xfrm>
            <a:prstGeom prst="ellipse">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400" dirty="0" smtClean="0">
                  <a:solidFill>
                    <a:schemeClr val="tx1"/>
                  </a:solidFill>
                  <a:latin typeface="华文中宋" panose="02010600040101010101" pitchFamily="2" charset="-122"/>
                  <a:ea typeface="华文中宋" panose="02010600040101010101" pitchFamily="2" charset="-122"/>
                </a:rPr>
                <a:t>4</a:t>
              </a:r>
              <a:endParaRPr lang="zh-CN" altLang="en-US" sz="1400" dirty="0">
                <a:solidFill>
                  <a:schemeClr val="tx1"/>
                </a:solidFill>
                <a:latin typeface="华文中宋" panose="02010600040101010101" pitchFamily="2" charset="-122"/>
                <a:ea typeface="华文中宋" panose="02010600040101010101" pitchFamily="2" charset="-122"/>
              </a:endParaRPr>
            </a:p>
          </p:txBody>
        </p:sp>
        <p:sp>
          <p:nvSpPr>
            <p:cNvPr id="85" name="椭圆 84">
              <a:extLst>
                <a:ext uri="{FF2B5EF4-FFF2-40B4-BE49-F238E27FC236}">
                  <a16:creationId xmlns="" xmlns:a16="http://schemas.microsoft.com/office/drawing/2014/main" id="{D3648793-CCED-3AB3-7BD9-AD5CFEFFB158}"/>
                </a:ext>
              </a:extLst>
            </p:cNvPr>
            <p:cNvSpPr/>
            <p:nvPr/>
          </p:nvSpPr>
          <p:spPr>
            <a:xfrm>
              <a:off x="10123821" y="5287972"/>
              <a:ext cx="277927" cy="291591"/>
            </a:xfrm>
            <a:prstGeom prst="ellipse">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400" dirty="0" smtClean="0">
                  <a:solidFill>
                    <a:schemeClr val="tx1"/>
                  </a:solidFill>
                  <a:latin typeface="华文中宋" panose="02010600040101010101" pitchFamily="2" charset="-122"/>
                  <a:ea typeface="华文中宋" panose="02010600040101010101" pitchFamily="2" charset="-122"/>
                </a:rPr>
                <a:t>2</a:t>
              </a:r>
              <a:endParaRPr lang="zh-CN" altLang="en-US" sz="1400" dirty="0">
                <a:solidFill>
                  <a:schemeClr val="tx1"/>
                </a:solidFill>
                <a:latin typeface="华文中宋" panose="02010600040101010101" pitchFamily="2" charset="-122"/>
                <a:ea typeface="华文中宋" panose="02010600040101010101" pitchFamily="2" charset="-122"/>
              </a:endParaRPr>
            </a:p>
          </p:txBody>
        </p:sp>
        <p:sp>
          <p:nvSpPr>
            <p:cNvPr id="86" name="椭圆 85">
              <a:extLst>
                <a:ext uri="{FF2B5EF4-FFF2-40B4-BE49-F238E27FC236}">
                  <a16:creationId xmlns="" xmlns:a16="http://schemas.microsoft.com/office/drawing/2014/main" id="{059A6A7F-F354-9356-1E3C-B9175758F3FF}"/>
                </a:ext>
              </a:extLst>
            </p:cNvPr>
            <p:cNvSpPr/>
            <p:nvPr/>
          </p:nvSpPr>
          <p:spPr>
            <a:xfrm>
              <a:off x="9031979" y="4627337"/>
              <a:ext cx="277927" cy="291591"/>
            </a:xfrm>
            <a:prstGeom prst="ellipse">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400" dirty="0" smtClean="0">
                  <a:solidFill>
                    <a:schemeClr val="tx1"/>
                  </a:solidFill>
                  <a:latin typeface="华文中宋" panose="02010600040101010101" pitchFamily="2" charset="-122"/>
                  <a:ea typeface="华文中宋" panose="02010600040101010101" pitchFamily="2" charset="-122"/>
                </a:rPr>
                <a:t>7</a:t>
              </a:r>
              <a:endParaRPr lang="zh-CN" altLang="en-US" sz="1400" dirty="0">
                <a:solidFill>
                  <a:schemeClr val="tx1"/>
                </a:solidFill>
                <a:latin typeface="华文中宋" panose="02010600040101010101" pitchFamily="2" charset="-122"/>
                <a:ea typeface="华文中宋" panose="02010600040101010101" pitchFamily="2" charset="-122"/>
              </a:endParaRPr>
            </a:p>
          </p:txBody>
        </p:sp>
        <p:sp>
          <p:nvSpPr>
            <p:cNvPr id="127" name="椭圆 126">
              <a:extLst>
                <a:ext uri="{FF2B5EF4-FFF2-40B4-BE49-F238E27FC236}">
                  <a16:creationId xmlns="" xmlns:a16="http://schemas.microsoft.com/office/drawing/2014/main" id="{591B5A0E-D82A-4518-08FE-C787D199D18C}"/>
                </a:ext>
              </a:extLst>
            </p:cNvPr>
            <p:cNvSpPr/>
            <p:nvPr/>
          </p:nvSpPr>
          <p:spPr>
            <a:xfrm>
              <a:off x="10131758" y="3321685"/>
              <a:ext cx="277927" cy="291591"/>
            </a:xfrm>
            <a:prstGeom prst="ellipse">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altLang="zh-CN" sz="1200" b="1" dirty="0" smtClean="0">
                  <a:solidFill>
                    <a:schemeClr val="tx1"/>
                  </a:solidFill>
                  <a:latin typeface="华文中宋" panose="02010600040101010101" pitchFamily="2" charset="-122"/>
                  <a:ea typeface="华文中宋" panose="02010600040101010101" pitchFamily="2" charset="-122"/>
                </a:rPr>
                <a:t>10</a:t>
              </a:r>
              <a:endParaRPr lang="zh-CN" altLang="en-US" sz="1200" b="1" dirty="0">
                <a:solidFill>
                  <a:schemeClr val="tx1"/>
                </a:solidFill>
                <a:latin typeface="华文中宋" panose="02010600040101010101" pitchFamily="2" charset="-122"/>
                <a:ea typeface="华文中宋" panose="02010600040101010101" pitchFamily="2" charset="-122"/>
              </a:endParaRPr>
            </a:p>
          </p:txBody>
        </p:sp>
        <p:sp>
          <p:nvSpPr>
            <p:cNvPr id="128" name="椭圆 127">
              <a:extLst>
                <a:ext uri="{FF2B5EF4-FFF2-40B4-BE49-F238E27FC236}">
                  <a16:creationId xmlns="" xmlns:a16="http://schemas.microsoft.com/office/drawing/2014/main" id="{591B5A0E-D82A-4518-08FE-C787D199D18C}"/>
                </a:ext>
              </a:extLst>
            </p:cNvPr>
            <p:cNvSpPr/>
            <p:nvPr/>
          </p:nvSpPr>
          <p:spPr>
            <a:xfrm>
              <a:off x="8326910" y="3671149"/>
              <a:ext cx="277927" cy="291591"/>
            </a:xfrm>
            <a:prstGeom prst="ellipse">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altLang="zh-CN" sz="1200" b="1" dirty="0" smtClean="0">
                  <a:solidFill>
                    <a:schemeClr val="tx1"/>
                  </a:solidFill>
                  <a:latin typeface="华文中宋" panose="02010600040101010101" pitchFamily="2" charset="-122"/>
                  <a:ea typeface="华文中宋" panose="02010600040101010101" pitchFamily="2" charset="-122"/>
                </a:rPr>
                <a:t>12</a:t>
              </a:r>
              <a:endParaRPr lang="zh-CN" altLang="en-US" sz="1200" b="1" dirty="0">
                <a:solidFill>
                  <a:schemeClr val="tx1"/>
                </a:solidFill>
                <a:latin typeface="华文中宋" panose="02010600040101010101" pitchFamily="2" charset="-122"/>
                <a:ea typeface="华文中宋" panose="02010600040101010101" pitchFamily="2" charset="-122"/>
              </a:endParaRPr>
            </a:p>
          </p:txBody>
        </p:sp>
        <p:sp>
          <p:nvSpPr>
            <p:cNvPr id="129" name="椭圆 128">
              <a:extLst>
                <a:ext uri="{FF2B5EF4-FFF2-40B4-BE49-F238E27FC236}">
                  <a16:creationId xmlns="" xmlns:a16="http://schemas.microsoft.com/office/drawing/2014/main" id="{591B5A0E-D82A-4518-08FE-C787D199D18C}"/>
                </a:ext>
              </a:extLst>
            </p:cNvPr>
            <p:cNvSpPr/>
            <p:nvPr/>
          </p:nvSpPr>
          <p:spPr>
            <a:xfrm>
              <a:off x="10492283" y="4740775"/>
              <a:ext cx="277927" cy="291591"/>
            </a:xfrm>
            <a:prstGeom prst="ellipse">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a:solidFill>
                    <a:schemeClr val="tx1"/>
                  </a:solidFill>
                  <a:latin typeface="华文中宋" panose="02010600040101010101" pitchFamily="2" charset="-122"/>
                  <a:ea typeface="华文中宋" panose="02010600040101010101" pitchFamily="2" charset="-122"/>
                </a:rPr>
                <a:t>3</a:t>
              </a:r>
              <a:endParaRPr lang="zh-CN" altLang="en-US" dirty="0">
                <a:solidFill>
                  <a:schemeClr val="tx1"/>
                </a:solidFill>
                <a:latin typeface="华文中宋" panose="02010600040101010101" pitchFamily="2" charset="-122"/>
                <a:ea typeface="华文中宋" panose="02010600040101010101" pitchFamily="2" charset="-122"/>
              </a:endParaRPr>
            </a:p>
          </p:txBody>
        </p:sp>
        <p:cxnSp>
          <p:nvCxnSpPr>
            <p:cNvPr id="131" name="直接连接符 130">
              <a:extLst>
                <a:ext uri="{FF2B5EF4-FFF2-40B4-BE49-F238E27FC236}">
                  <a16:creationId xmlns="" xmlns:a16="http://schemas.microsoft.com/office/drawing/2014/main" id="{765AEE1F-22EF-2880-5395-3061DFFBBC4F}"/>
                </a:ext>
              </a:extLst>
            </p:cNvPr>
            <p:cNvCxnSpPr>
              <a:cxnSpLocks/>
              <a:stCxn id="85" idx="0"/>
              <a:endCxn id="129" idx="3"/>
            </p:cNvCxnSpPr>
            <p:nvPr/>
          </p:nvCxnSpPr>
          <p:spPr>
            <a:xfrm flipV="1">
              <a:off x="10262785" y="4989663"/>
              <a:ext cx="270199" cy="29830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7" name="直接连接符 136">
              <a:extLst>
                <a:ext uri="{FF2B5EF4-FFF2-40B4-BE49-F238E27FC236}">
                  <a16:creationId xmlns="" xmlns:a16="http://schemas.microsoft.com/office/drawing/2014/main" id="{765AEE1F-22EF-2880-5395-3061DFFBBC4F}"/>
                </a:ext>
              </a:extLst>
            </p:cNvPr>
            <p:cNvCxnSpPr>
              <a:cxnSpLocks/>
              <a:stCxn id="81" idx="7"/>
              <a:endCxn id="127" idx="3"/>
            </p:cNvCxnSpPr>
            <p:nvPr/>
          </p:nvCxnSpPr>
          <p:spPr>
            <a:xfrm flipV="1">
              <a:off x="9992643" y="3570573"/>
              <a:ext cx="179816" cy="23562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3" name="直接连接符 142">
              <a:extLst>
                <a:ext uri="{FF2B5EF4-FFF2-40B4-BE49-F238E27FC236}">
                  <a16:creationId xmlns="" xmlns:a16="http://schemas.microsoft.com/office/drawing/2014/main" id="{052A9CD0-0F96-5528-D063-C13C9983B92C}"/>
                </a:ext>
              </a:extLst>
            </p:cNvPr>
            <p:cNvCxnSpPr>
              <a:cxnSpLocks/>
              <a:stCxn id="128" idx="5"/>
              <a:endCxn id="80" idx="0"/>
            </p:cNvCxnSpPr>
            <p:nvPr/>
          </p:nvCxnSpPr>
          <p:spPr>
            <a:xfrm>
              <a:off x="8564136" y="3920037"/>
              <a:ext cx="174017" cy="25281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47" name="椭圆 146">
              <a:extLst>
                <a:ext uri="{FF2B5EF4-FFF2-40B4-BE49-F238E27FC236}">
                  <a16:creationId xmlns="" xmlns:a16="http://schemas.microsoft.com/office/drawing/2014/main" id="{591B5A0E-D82A-4518-08FE-C787D199D18C}"/>
                </a:ext>
              </a:extLst>
            </p:cNvPr>
            <p:cNvSpPr/>
            <p:nvPr/>
          </p:nvSpPr>
          <p:spPr>
            <a:xfrm>
              <a:off x="7705169" y="3508349"/>
              <a:ext cx="277927" cy="291591"/>
            </a:xfrm>
            <a:prstGeom prst="ellipse">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altLang="zh-CN" sz="1200" b="1" dirty="0" smtClean="0">
                  <a:solidFill>
                    <a:schemeClr val="tx1"/>
                  </a:solidFill>
                  <a:latin typeface="华文中宋" panose="02010600040101010101" pitchFamily="2" charset="-122"/>
                  <a:ea typeface="华文中宋" panose="02010600040101010101" pitchFamily="2" charset="-122"/>
                </a:rPr>
                <a:t>13</a:t>
              </a:r>
              <a:endParaRPr lang="zh-CN" altLang="en-US" sz="1200" b="1" dirty="0">
                <a:solidFill>
                  <a:schemeClr val="tx1"/>
                </a:solidFill>
                <a:latin typeface="华文中宋" panose="02010600040101010101" pitchFamily="2" charset="-122"/>
                <a:ea typeface="华文中宋" panose="02010600040101010101" pitchFamily="2" charset="-122"/>
              </a:endParaRPr>
            </a:p>
          </p:txBody>
        </p:sp>
        <p:cxnSp>
          <p:nvCxnSpPr>
            <p:cNvPr id="148" name="直接连接符 147">
              <a:extLst>
                <a:ext uri="{FF2B5EF4-FFF2-40B4-BE49-F238E27FC236}">
                  <a16:creationId xmlns="" xmlns:a16="http://schemas.microsoft.com/office/drawing/2014/main" id="{052A9CD0-0F96-5528-D063-C13C9983B92C}"/>
                </a:ext>
              </a:extLst>
            </p:cNvPr>
            <p:cNvCxnSpPr>
              <a:cxnSpLocks/>
              <a:stCxn id="147" idx="6"/>
              <a:endCxn id="128" idx="1"/>
            </p:cNvCxnSpPr>
            <p:nvPr/>
          </p:nvCxnSpPr>
          <p:spPr>
            <a:xfrm>
              <a:off x="7983096" y="3654145"/>
              <a:ext cx="384515" cy="5970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1" name="直接连接符 170">
              <a:extLst>
                <a:ext uri="{FF2B5EF4-FFF2-40B4-BE49-F238E27FC236}">
                  <a16:creationId xmlns="" xmlns:a16="http://schemas.microsoft.com/office/drawing/2014/main" id="{BCE3553D-E1ED-70BB-B9F1-29E3D5461296}"/>
                </a:ext>
              </a:extLst>
            </p:cNvPr>
            <p:cNvCxnSpPr>
              <a:cxnSpLocks/>
              <a:stCxn id="172" idx="5"/>
              <a:endCxn id="79" idx="1"/>
            </p:cNvCxnSpPr>
            <p:nvPr/>
          </p:nvCxnSpPr>
          <p:spPr>
            <a:xfrm>
              <a:off x="8211622" y="5546977"/>
              <a:ext cx="335595" cy="165894"/>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72" name="椭圆 171">
              <a:extLst>
                <a:ext uri="{FF2B5EF4-FFF2-40B4-BE49-F238E27FC236}">
                  <a16:creationId xmlns="" xmlns:a16="http://schemas.microsoft.com/office/drawing/2014/main" id="{7DADEF94-3881-4C16-C339-6D94331AF710}"/>
                </a:ext>
              </a:extLst>
            </p:cNvPr>
            <p:cNvSpPr/>
            <p:nvPr/>
          </p:nvSpPr>
          <p:spPr>
            <a:xfrm>
              <a:off x="7974396" y="5298089"/>
              <a:ext cx="277927" cy="291591"/>
            </a:xfrm>
            <a:prstGeom prst="ellipse">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400" dirty="0" smtClean="0">
                  <a:solidFill>
                    <a:schemeClr val="tx1"/>
                  </a:solidFill>
                  <a:latin typeface="华文中宋" panose="02010600040101010101" pitchFamily="2" charset="-122"/>
                  <a:ea typeface="华文中宋" panose="02010600040101010101" pitchFamily="2" charset="-122"/>
                </a:rPr>
                <a:t>6</a:t>
              </a:r>
              <a:endParaRPr lang="zh-CN" altLang="en-US" sz="1400" dirty="0">
                <a:solidFill>
                  <a:schemeClr val="tx1"/>
                </a:solidFill>
                <a:latin typeface="华文中宋" panose="02010600040101010101" pitchFamily="2" charset="-122"/>
                <a:ea typeface="华文中宋" panose="02010600040101010101" pitchFamily="2" charset="-122"/>
              </a:endParaRPr>
            </a:p>
          </p:txBody>
        </p:sp>
      </p:grpSp>
    </p:spTree>
    <p:extLst>
      <p:ext uri="{BB962C8B-B14F-4D97-AF65-F5344CB8AC3E}">
        <p14:creationId xmlns:p14="http://schemas.microsoft.com/office/powerpoint/2010/main" val="2545059158"/>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算法实现</a:t>
            </a:r>
            <a:endParaRPr lang="zh-CN" altLang="en-US" dirty="0"/>
          </a:p>
        </p:txBody>
      </p:sp>
      <p:sp>
        <p:nvSpPr>
          <p:cNvPr id="3" name="内容占位符 2"/>
          <p:cNvSpPr>
            <a:spLocks noGrp="1"/>
          </p:cNvSpPr>
          <p:nvPr>
            <p:ph idx="1"/>
          </p:nvPr>
        </p:nvSpPr>
        <p:spPr/>
        <p:txBody>
          <a:bodyPr/>
          <a:lstStyle/>
          <a:p>
            <a:r>
              <a:rPr lang="zh-CN" altLang="en-US" dirty="0" smtClean="0"/>
              <a:t>跑两边</a:t>
            </a:r>
            <a:r>
              <a:rPr lang="en-US" altLang="zh-CN" dirty="0" err="1" smtClean="0"/>
              <a:t>dfs</a:t>
            </a:r>
            <a:r>
              <a:rPr lang="zh-CN" altLang="en-US" dirty="0" smtClean="0"/>
              <a:t>找原树的直径并记边</a:t>
            </a:r>
            <a:endParaRPr lang="en-US" altLang="zh-CN" dirty="0" smtClean="0"/>
          </a:p>
          <a:p>
            <a:r>
              <a:rPr lang="zh-CN" altLang="en-US" dirty="0" smtClean="0"/>
              <a:t>如果</a:t>
            </a:r>
            <a:r>
              <a:rPr lang="en-US" altLang="zh-CN" dirty="0" smtClean="0"/>
              <a:t>K</a:t>
            </a:r>
            <a:r>
              <a:rPr lang="zh-CN" altLang="en-US" dirty="0" smtClean="0"/>
              <a:t>为</a:t>
            </a:r>
            <a:r>
              <a:rPr lang="en-US" altLang="zh-CN" dirty="0" smtClean="0"/>
              <a:t>1</a:t>
            </a:r>
          </a:p>
          <a:p>
            <a:pPr marL="1289050" indent="-571500">
              <a:buFont typeface="Wingdings" panose="05000000000000000000" pitchFamily="2" charset="2"/>
              <a:buChar char="Ø"/>
            </a:pPr>
            <a:r>
              <a:rPr lang="zh-CN" altLang="en-US" dirty="0" smtClean="0"/>
              <a:t>输出答案并结束</a:t>
            </a:r>
            <a:endParaRPr lang="en-US" altLang="zh-CN" dirty="0" smtClean="0"/>
          </a:p>
          <a:p>
            <a:r>
              <a:rPr lang="zh-CN" altLang="en-US" dirty="0" smtClean="0"/>
              <a:t>如果</a:t>
            </a:r>
            <a:r>
              <a:rPr lang="en-US" altLang="zh-CN" dirty="0" smtClean="0"/>
              <a:t>K</a:t>
            </a:r>
            <a:r>
              <a:rPr lang="zh-CN" altLang="en-US" dirty="0" smtClean="0"/>
              <a:t>为</a:t>
            </a:r>
            <a:r>
              <a:rPr lang="en-US" altLang="zh-CN" dirty="0" smtClean="0"/>
              <a:t>2</a:t>
            </a:r>
          </a:p>
          <a:p>
            <a:pPr marL="1289050" indent="-571500">
              <a:buFont typeface="Wingdings" panose="05000000000000000000" pitchFamily="2" charset="2"/>
              <a:buChar char="Ø"/>
            </a:pPr>
            <a:r>
              <a:rPr lang="en-US" altLang="zh-CN" dirty="0"/>
              <a:t> </a:t>
            </a:r>
            <a:r>
              <a:rPr lang="zh-CN" altLang="en-US" dirty="0" smtClean="0"/>
              <a:t>将直径上边权置为</a:t>
            </a:r>
            <a:r>
              <a:rPr lang="en-US" altLang="zh-CN" dirty="0" smtClean="0"/>
              <a:t>-1</a:t>
            </a:r>
          </a:p>
          <a:p>
            <a:pPr marL="1289050" indent="-571500">
              <a:buFont typeface="Wingdings" panose="05000000000000000000" pitchFamily="2" charset="2"/>
              <a:buChar char="Ø"/>
            </a:pPr>
            <a:r>
              <a:rPr lang="zh-CN" altLang="en-US" dirty="0" smtClean="0"/>
              <a:t>动规再次求直径</a:t>
            </a:r>
            <a:endParaRPr lang="en-US" altLang="zh-CN" dirty="0" smtClean="0"/>
          </a:p>
          <a:p>
            <a:pPr marL="1289050" indent="-571500">
              <a:buFont typeface="Wingdings" panose="05000000000000000000" pitchFamily="2" charset="2"/>
              <a:buChar char="Ø"/>
            </a:pPr>
            <a:r>
              <a:rPr lang="zh-CN" altLang="en-US" dirty="0" smtClean="0"/>
              <a:t>输出答案结束</a:t>
            </a:r>
            <a:endParaRPr lang="zh-CN" altLang="en-US" dirty="0"/>
          </a:p>
        </p:txBody>
      </p:sp>
    </p:spTree>
    <p:extLst>
      <p:ext uri="{BB962C8B-B14F-4D97-AF65-F5344CB8AC3E}">
        <p14:creationId xmlns:p14="http://schemas.microsoft.com/office/powerpoint/2010/main" val="288771942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例</a:t>
            </a:r>
            <a:r>
              <a:rPr lang="en-US" altLang="zh-CN" dirty="0" smtClean="0"/>
              <a:t>2</a:t>
            </a:r>
            <a:r>
              <a:rPr lang="zh-CN" altLang="en-US" dirty="0" smtClean="0"/>
              <a:t>：树网的核（</a:t>
            </a:r>
            <a:r>
              <a:rPr lang="en-US" altLang="zh-CN" dirty="0" smtClean="0"/>
              <a:t>NOIP2007/cogs592</a:t>
            </a:r>
            <a:r>
              <a:rPr lang="zh-CN" altLang="en-US" dirty="0" smtClean="0"/>
              <a:t>）</a:t>
            </a:r>
            <a:endParaRPr lang="zh-CN" altLang="en-US" dirty="0"/>
          </a:p>
        </p:txBody>
      </p:sp>
      <p:sp>
        <p:nvSpPr>
          <p:cNvPr id="3" name="内容占位符 2"/>
          <p:cNvSpPr>
            <a:spLocks noGrp="1"/>
          </p:cNvSpPr>
          <p:nvPr>
            <p:ph idx="1"/>
          </p:nvPr>
        </p:nvSpPr>
        <p:spPr>
          <a:xfrm>
            <a:off x="774244" y="1138065"/>
            <a:ext cx="10515600" cy="4351338"/>
          </a:xfrm>
        </p:spPr>
        <p:txBody>
          <a:bodyPr>
            <a:normAutofit fontScale="62500" lnSpcReduction="20000"/>
          </a:bodyPr>
          <a:lstStyle/>
          <a:p>
            <a:r>
              <a:rPr lang="zh-CN" altLang="en-US" dirty="0"/>
              <a:t>设</a:t>
            </a:r>
            <a:r>
              <a:rPr lang="en-US" altLang="zh-CN" dirty="0"/>
              <a:t>T=(V,E,W)</a:t>
            </a:r>
            <a:r>
              <a:rPr lang="zh-CN" altLang="en-US" dirty="0"/>
              <a:t>是一个无圈且连通的无向图</a:t>
            </a:r>
            <a:r>
              <a:rPr lang="en-US" altLang="zh-CN" dirty="0"/>
              <a:t>(</a:t>
            </a:r>
            <a:r>
              <a:rPr lang="zh-CN" altLang="en-US" dirty="0"/>
              <a:t>也称为无根树</a:t>
            </a:r>
            <a:r>
              <a:rPr lang="en-US" altLang="zh-CN" dirty="0"/>
              <a:t>)</a:t>
            </a:r>
            <a:r>
              <a:rPr lang="zh-CN" altLang="en-US" dirty="0"/>
              <a:t>，每条边带有正整数的权，我们称</a:t>
            </a:r>
            <a:r>
              <a:rPr lang="en-US" altLang="zh-CN" dirty="0"/>
              <a:t>T</a:t>
            </a:r>
            <a:r>
              <a:rPr lang="zh-CN" altLang="en-US" dirty="0"/>
              <a:t>为树网</a:t>
            </a:r>
            <a:r>
              <a:rPr lang="en-US" altLang="zh-CN" dirty="0"/>
              <a:t>(</a:t>
            </a:r>
            <a:r>
              <a:rPr lang="en-US" altLang="zh-CN" dirty="0" err="1"/>
              <a:t>treenetwork</a:t>
            </a:r>
            <a:r>
              <a:rPr lang="en-US" altLang="zh-CN" dirty="0"/>
              <a:t>)</a:t>
            </a:r>
            <a:r>
              <a:rPr lang="zh-CN" altLang="en-US" dirty="0"/>
              <a:t>，其中</a:t>
            </a:r>
            <a:r>
              <a:rPr lang="en-US" altLang="zh-CN" dirty="0"/>
              <a:t>v</a:t>
            </a:r>
            <a:r>
              <a:rPr lang="zh-CN" altLang="en-US" dirty="0"/>
              <a:t>，</a:t>
            </a:r>
            <a:r>
              <a:rPr lang="en-US" altLang="zh-CN" dirty="0"/>
              <a:t>E</a:t>
            </a:r>
            <a:r>
              <a:rPr lang="zh-CN" altLang="en-US" dirty="0"/>
              <a:t>分别表示结点与边的集合，</a:t>
            </a:r>
            <a:r>
              <a:rPr lang="en-US" altLang="zh-CN" dirty="0"/>
              <a:t>W</a:t>
            </a:r>
            <a:r>
              <a:rPr lang="zh-CN" altLang="en-US" dirty="0"/>
              <a:t>表示各边长度的集合，并设</a:t>
            </a:r>
            <a:r>
              <a:rPr lang="en-US" altLang="zh-CN" dirty="0"/>
              <a:t>T</a:t>
            </a:r>
            <a:r>
              <a:rPr lang="zh-CN" altLang="en-US" dirty="0"/>
              <a:t>有</a:t>
            </a:r>
            <a:r>
              <a:rPr lang="en-US" altLang="zh-CN" dirty="0"/>
              <a:t>n</a:t>
            </a:r>
            <a:r>
              <a:rPr lang="zh-CN" altLang="en-US" dirty="0"/>
              <a:t>个结点。</a:t>
            </a:r>
          </a:p>
          <a:p>
            <a:r>
              <a:rPr lang="zh-CN" altLang="en-US" dirty="0"/>
              <a:t>路径：树网中任何两结点</a:t>
            </a:r>
            <a:r>
              <a:rPr lang="en-US" altLang="zh-CN" dirty="0"/>
              <a:t>a</a:t>
            </a:r>
            <a:r>
              <a:rPr lang="zh-CN" altLang="en-US" dirty="0"/>
              <a:t>，</a:t>
            </a:r>
            <a:r>
              <a:rPr lang="en-US" altLang="zh-CN" dirty="0"/>
              <a:t>b</a:t>
            </a:r>
            <a:r>
              <a:rPr lang="zh-CN" altLang="en-US" dirty="0"/>
              <a:t>都存在唯一的一条简单路径，用</a:t>
            </a:r>
            <a:r>
              <a:rPr lang="en-US" altLang="zh-CN" dirty="0"/>
              <a:t>d(a</a:t>
            </a:r>
            <a:r>
              <a:rPr lang="zh-CN" altLang="en-US" dirty="0"/>
              <a:t>，</a:t>
            </a:r>
            <a:r>
              <a:rPr lang="en-US" altLang="zh-CN" dirty="0"/>
              <a:t>b)</a:t>
            </a:r>
            <a:r>
              <a:rPr lang="zh-CN" altLang="en-US" dirty="0"/>
              <a:t>表示以</a:t>
            </a:r>
            <a:r>
              <a:rPr lang="en-US" altLang="zh-CN" dirty="0"/>
              <a:t>a</a:t>
            </a:r>
            <a:r>
              <a:rPr lang="zh-CN" altLang="en-US" dirty="0"/>
              <a:t>，</a:t>
            </a:r>
            <a:r>
              <a:rPr lang="en-US" altLang="zh-CN" dirty="0"/>
              <a:t>b</a:t>
            </a:r>
            <a:r>
              <a:rPr lang="zh-CN" altLang="en-US" dirty="0"/>
              <a:t>为端点的路径的长度，它是该路径上各边长度之和。我们称</a:t>
            </a:r>
            <a:r>
              <a:rPr lang="en-US" altLang="zh-CN" dirty="0"/>
              <a:t>d(a</a:t>
            </a:r>
            <a:r>
              <a:rPr lang="zh-CN" altLang="en-US" dirty="0"/>
              <a:t>，</a:t>
            </a:r>
            <a:r>
              <a:rPr lang="en-US" altLang="zh-CN" dirty="0"/>
              <a:t>b)</a:t>
            </a:r>
            <a:r>
              <a:rPr lang="zh-CN" altLang="en-US" dirty="0"/>
              <a:t>为</a:t>
            </a:r>
            <a:r>
              <a:rPr lang="en-US" altLang="zh-CN" dirty="0"/>
              <a:t>a</a:t>
            </a:r>
            <a:r>
              <a:rPr lang="zh-CN" altLang="en-US" dirty="0"/>
              <a:t>，</a:t>
            </a:r>
            <a:r>
              <a:rPr lang="en-US" altLang="zh-CN" dirty="0"/>
              <a:t>b</a:t>
            </a:r>
            <a:r>
              <a:rPr lang="zh-CN" altLang="en-US" dirty="0"/>
              <a:t>两结点问的距离。</a:t>
            </a:r>
          </a:p>
          <a:p>
            <a:r>
              <a:rPr lang="zh-CN" altLang="en-US" dirty="0"/>
              <a:t>一点</a:t>
            </a:r>
            <a:r>
              <a:rPr lang="en-US" altLang="zh-CN" dirty="0"/>
              <a:t>v</a:t>
            </a:r>
            <a:r>
              <a:rPr lang="zh-CN" altLang="en-US" dirty="0"/>
              <a:t>到一条路径</a:t>
            </a:r>
            <a:r>
              <a:rPr lang="en-US" altLang="zh-CN" dirty="0"/>
              <a:t>p</a:t>
            </a:r>
            <a:r>
              <a:rPr lang="zh-CN" altLang="en-US" dirty="0"/>
              <a:t>的距离为该点与</a:t>
            </a:r>
            <a:r>
              <a:rPr lang="en-US" altLang="zh-CN" dirty="0"/>
              <a:t>p</a:t>
            </a:r>
            <a:r>
              <a:rPr lang="zh-CN" altLang="en-US" dirty="0"/>
              <a:t>上的最近的结点的距离：</a:t>
            </a:r>
            <a:r>
              <a:rPr lang="en-US" altLang="zh-CN" dirty="0"/>
              <a:t>d(</a:t>
            </a:r>
            <a:r>
              <a:rPr lang="en-US" altLang="zh-CN" dirty="0" err="1"/>
              <a:t>v,P</a:t>
            </a:r>
            <a:r>
              <a:rPr lang="en-US" altLang="zh-CN" dirty="0"/>
              <a:t>)=min{d(v</a:t>
            </a:r>
            <a:r>
              <a:rPr lang="zh-CN" altLang="en-US" dirty="0"/>
              <a:t>，</a:t>
            </a:r>
            <a:r>
              <a:rPr lang="en-US" altLang="zh-CN" dirty="0"/>
              <a:t>u)</a:t>
            </a:r>
            <a:r>
              <a:rPr lang="zh-CN" altLang="en-US" dirty="0"/>
              <a:t>，</a:t>
            </a:r>
            <a:r>
              <a:rPr lang="en-US" altLang="zh-CN" dirty="0"/>
              <a:t>u</a:t>
            </a:r>
            <a:r>
              <a:rPr lang="zh-CN" altLang="en-US" dirty="0"/>
              <a:t>为路径</a:t>
            </a:r>
            <a:r>
              <a:rPr lang="en-US" altLang="zh-CN" dirty="0"/>
              <a:t>P</a:t>
            </a:r>
            <a:r>
              <a:rPr lang="zh-CN" altLang="en-US" dirty="0"/>
              <a:t>上的结点</a:t>
            </a:r>
            <a:r>
              <a:rPr lang="en-US" altLang="zh-CN" dirty="0"/>
              <a:t>)</a:t>
            </a:r>
            <a:r>
              <a:rPr lang="zh-CN" altLang="en-US" dirty="0"/>
              <a:t>。</a:t>
            </a:r>
          </a:p>
          <a:p>
            <a:r>
              <a:rPr lang="zh-CN" altLang="en-US" dirty="0"/>
              <a:t>树网的直径：树网中最长的路径称为树网的直径。对于给定的树网</a:t>
            </a:r>
            <a:r>
              <a:rPr lang="en-US" altLang="zh-CN" dirty="0"/>
              <a:t>T</a:t>
            </a:r>
            <a:r>
              <a:rPr lang="zh-CN" altLang="en-US" dirty="0"/>
              <a:t>，直径不一定是唯一的，但可以证明：各直径的中点</a:t>
            </a:r>
            <a:r>
              <a:rPr lang="en-US" altLang="zh-CN" dirty="0"/>
              <a:t>(</a:t>
            </a:r>
            <a:r>
              <a:rPr lang="zh-CN" altLang="en-US" dirty="0"/>
              <a:t>不一定恰好是某个结点，可能在某条边的内部</a:t>
            </a:r>
            <a:r>
              <a:rPr lang="en-US" altLang="zh-CN" dirty="0"/>
              <a:t>)</a:t>
            </a:r>
            <a:r>
              <a:rPr lang="zh-CN" altLang="en-US" dirty="0"/>
              <a:t>是唯一的，我们称该点为树网的中心。</a:t>
            </a:r>
          </a:p>
          <a:p>
            <a:r>
              <a:rPr lang="zh-CN" altLang="en-US" dirty="0"/>
              <a:t>偏心距</a:t>
            </a:r>
            <a:r>
              <a:rPr lang="en-US" altLang="zh-CN" dirty="0"/>
              <a:t>ECC(F)</a:t>
            </a:r>
            <a:r>
              <a:rPr lang="zh-CN" altLang="en-US" dirty="0"/>
              <a:t>：树网</a:t>
            </a:r>
            <a:r>
              <a:rPr lang="en-US" altLang="zh-CN" dirty="0"/>
              <a:t>T</a:t>
            </a:r>
            <a:r>
              <a:rPr lang="zh-CN" altLang="en-US" dirty="0"/>
              <a:t>中距路径</a:t>
            </a:r>
            <a:r>
              <a:rPr lang="en-US" altLang="zh-CN" dirty="0"/>
              <a:t>F</a:t>
            </a:r>
            <a:r>
              <a:rPr lang="zh-CN" altLang="en-US" dirty="0"/>
              <a:t>最远的结点到路径</a:t>
            </a:r>
            <a:r>
              <a:rPr lang="en-US" altLang="zh-CN" dirty="0"/>
              <a:t>F</a:t>
            </a:r>
            <a:r>
              <a:rPr lang="zh-CN" altLang="en-US" dirty="0"/>
              <a:t>的距离，即 </a:t>
            </a:r>
            <a:r>
              <a:rPr lang="en-US" altLang="zh-CN" dirty="0"/>
              <a:t>ECC(F)=max{d(v</a:t>
            </a:r>
            <a:r>
              <a:rPr lang="zh-CN" altLang="en-US" dirty="0"/>
              <a:t>，</a:t>
            </a:r>
            <a:r>
              <a:rPr lang="en-US" altLang="zh-CN" dirty="0"/>
              <a:t>F)</a:t>
            </a:r>
            <a:r>
              <a:rPr lang="zh-CN" altLang="en-US" dirty="0" smtClean="0"/>
              <a:t>，</a:t>
            </a:r>
            <a:r>
              <a:rPr lang="en-US" altLang="zh-CN" dirty="0" err="1" smtClean="0"/>
              <a:t>v∈</a:t>
            </a:r>
            <a:r>
              <a:rPr lang="en-US" altLang="zh-CN" dirty="0" err="1"/>
              <a:t>V</a:t>
            </a:r>
            <a:r>
              <a:rPr lang="en-US" altLang="zh-CN" dirty="0"/>
              <a:t>}</a:t>
            </a:r>
            <a:r>
              <a:rPr lang="zh-CN" altLang="en-US" dirty="0"/>
              <a:t>。</a:t>
            </a:r>
          </a:p>
          <a:p>
            <a:endParaRPr lang="zh-CN" altLang="en-US" dirty="0"/>
          </a:p>
        </p:txBody>
      </p:sp>
    </p:spTree>
    <p:extLst>
      <p:ext uri="{BB962C8B-B14F-4D97-AF65-F5344CB8AC3E}">
        <p14:creationId xmlns:p14="http://schemas.microsoft.com/office/powerpoint/2010/main" val="1507600697"/>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例</a:t>
            </a:r>
            <a:r>
              <a:rPr lang="en-US" altLang="zh-CN" dirty="0" smtClean="0"/>
              <a:t>2</a:t>
            </a:r>
            <a:r>
              <a:rPr lang="zh-CN" altLang="en-US" dirty="0" smtClean="0"/>
              <a:t>：树网的核（</a:t>
            </a:r>
            <a:r>
              <a:rPr lang="en-US" altLang="zh-CN" dirty="0" smtClean="0"/>
              <a:t>NOIP2007/cogs592</a:t>
            </a:r>
            <a:r>
              <a:rPr lang="zh-CN" altLang="en-US" dirty="0" smtClean="0"/>
              <a:t>）</a:t>
            </a:r>
            <a:endParaRPr lang="zh-CN" altLang="en-US" dirty="0"/>
          </a:p>
        </p:txBody>
      </p:sp>
      <p:sp>
        <p:nvSpPr>
          <p:cNvPr id="3" name="内容占位符 2"/>
          <p:cNvSpPr>
            <a:spLocks noGrp="1"/>
          </p:cNvSpPr>
          <p:nvPr>
            <p:ph idx="1"/>
          </p:nvPr>
        </p:nvSpPr>
        <p:spPr>
          <a:xfrm>
            <a:off x="774244" y="1138066"/>
            <a:ext cx="10721070" cy="2500874"/>
          </a:xfrm>
        </p:spPr>
        <p:txBody>
          <a:bodyPr>
            <a:normAutofit fontScale="55000" lnSpcReduction="20000"/>
          </a:bodyPr>
          <a:lstStyle/>
          <a:p>
            <a:r>
              <a:rPr lang="zh-CN" altLang="en-US" dirty="0"/>
              <a:t>任务：对于给定的树网</a:t>
            </a:r>
            <a:r>
              <a:rPr lang="en-US" altLang="zh-CN" dirty="0"/>
              <a:t>T=</a:t>
            </a:r>
            <a:r>
              <a:rPr lang="zh-CN" altLang="en-US" dirty="0"/>
              <a:t>（</a:t>
            </a:r>
            <a:r>
              <a:rPr lang="en-US" altLang="zh-CN" dirty="0"/>
              <a:t>V</a:t>
            </a:r>
            <a:r>
              <a:rPr lang="zh-CN" altLang="en-US" dirty="0"/>
              <a:t>，</a:t>
            </a:r>
            <a:r>
              <a:rPr lang="en-US" altLang="zh-CN" dirty="0"/>
              <a:t>E</a:t>
            </a:r>
            <a:r>
              <a:rPr lang="zh-CN" altLang="en-US" dirty="0"/>
              <a:t>，</a:t>
            </a:r>
            <a:r>
              <a:rPr lang="en-US" altLang="zh-CN" dirty="0"/>
              <a:t>W</a:t>
            </a:r>
            <a:r>
              <a:rPr lang="zh-CN" altLang="en-US" dirty="0"/>
              <a:t>）和非负整数</a:t>
            </a:r>
            <a:r>
              <a:rPr lang="en-US" altLang="zh-CN" dirty="0"/>
              <a:t>s</a:t>
            </a:r>
            <a:r>
              <a:rPr lang="zh-CN" altLang="en-US" dirty="0"/>
              <a:t>，求一个路径</a:t>
            </a:r>
            <a:r>
              <a:rPr lang="en-US" altLang="zh-CN" dirty="0"/>
              <a:t>F</a:t>
            </a:r>
            <a:r>
              <a:rPr lang="zh-CN" altLang="en-US" dirty="0"/>
              <a:t>，它是某直径上的一段路径</a:t>
            </a:r>
            <a:r>
              <a:rPr lang="en-US" altLang="zh-CN" dirty="0"/>
              <a:t>(</a:t>
            </a:r>
            <a:r>
              <a:rPr lang="zh-CN" altLang="en-US" dirty="0"/>
              <a:t>该路径两端均为树网中的结点</a:t>
            </a:r>
            <a:r>
              <a:rPr lang="en-US" altLang="zh-CN" dirty="0"/>
              <a:t>)</a:t>
            </a:r>
            <a:r>
              <a:rPr lang="zh-CN" altLang="en-US" dirty="0"/>
              <a:t>，其长度不超过</a:t>
            </a:r>
            <a:r>
              <a:rPr lang="en-US" altLang="zh-CN" dirty="0"/>
              <a:t>s(</a:t>
            </a:r>
            <a:r>
              <a:rPr lang="zh-CN" altLang="en-US" dirty="0"/>
              <a:t>可以等于</a:t>
            </a:r>
            <a:r>
              <a:rPr lang="en-US" altLang="zh-CN" dirty="0"/>
              <a:t>s)</a:t>
            </a:r>
            <a:r>
              <a:rPr lang="zh-CN" altLang="en-US" dirty="0"/>
              <a:t>，使偏心距</a:t>
            </a:r>
            <a:r>
              <a:rPr lang="en-US" altLang="zh-CN" dirty="0"/>
              <a:t>ECC(F)</a:t>
            </a:r>
            <a:r>
              <a:rPr lang="zh-CN" altLang="en-US" dirty="0"/>
              <a:t>最小。我们称这个路径为树网</a:t>
            </a:r>
            <a:r>
              <a:rPr lang="en-US" altLang="zh-CN" dirty="0"/>
              <a:t>T=(V,E,W)</a:t>
            </a:r>
            <a:r>
              <a:rPr lang="zh-CN" altLang="en-US" dirty="0"/>
              <a:t>的核</a:t>
            </a:r>
            <a:r>
              <a:rPr lang="en-US" altLang="zh-CN" dirty="0"/>
              <a:t>(Core)</a:t>
            </a:r>
            <a:r>
              <a:rPr lang="zh-CN" altLang="en-US" dirty="0"/>
              <a:t>。必要时，</a:t>
            </a:r>
            <a:r>
              <a:rPr lang="en-US" altLang="zh-CN" dirty="0"/>
              <a:t>F</a:t>
            </a:r>
            <a:r>
              <a:rPr lang="zh-CN" altLang="en-US" dirty="0"/>
              <a:t>可以退化为某个结点。一般来说，在上述定义下，核不一定只有一个，但最小偏心距是唯一的。</a:t>
            </a:r>
          </a:p>
          <a:p>
            <a:r>
              <a:rPr lang="zh-CN" altLang="en-US" dirty="0"/>
              <a:t>下面的图给出了树网的一个实例。图中，</a:t>
            </a:r>
            <a:r>
              <a:rPr lang="en-US" altLang="zh-CN" dirty="0"/>
              <a:t>A-B</a:t>
            </a:r>
            <a:r>
              <a:rPr lang="zh-CN" altLang="en-US" dirty="0"/>
              <a:t>与</a:t>
            </a:r>
            <a:r>
              <a:rPr lang="en-US" altLang="zh-CN" dirty="0"/>
              <a:t>A-C</a:t>
            </a:r>
            <a:r>
              <a:rPr lang="zh-CN" altLang="en-US" dirty="0"/>
              <a:t>是两条直径，长度均为</a:t>
            </a:r>
            <a:r>
              <a:rPr lang="en-US" altLang="zh-CN" dirty="0"/>
              <a:t>20</a:t>
            </a:r>
            <a:r>
              <a:rPr lang="zh-CN" altLang="en-US" dirty="0"/>
              <a:t>。点</a:t>
            </a:r>
            <a:r>
              <a:rPr lang="en-US" altLang="zh-CN" dirty="0"/>
              <a:t>W</a:t>
            </a:r>
            <a:r>
              <a:rPr lang="zh-CN" altLang="en-US" dirty="0"/>
              <a:t>是树网的中心，</a:t>
            </a:r>
            <a:r>
              <a:rPr lang="en-US" altLang="zh-CN" dirty="0"/>
              <a:t>EF</a:t>
            </a:r>
            <a:r>
              <a:rPr lang="zh-CN" altLang="en-US" dirty="0"/>
              <a:t>边的长度为</a:t>
            </a:r>
            <a:r>
              <a:rPr lang="en-US" altLang="zh-CN" dirty="0"/>
              <a:t>5</a:t>
            </a:r>
            <a:r>
              <a:rPr lang="zh-CN" altLang="en-US" dirty="0"/>
              <a:t>。如果指定</a:t>
            </a:r>
            <a:r>
              <a:rPr lang="en-US" altLang="zh-CN" dirty="0"/>
              <a:t>s=11</a:t>
            </a:r>
            <a:r>
              <a:rPr lang="zh-CN" altLang="en-US" dirty="0"/>
              <a:t>，则树网的核为路径</a:t>
            </a:r>
            <a:r>
              <a:rPr lang="en-US" altLang="zh-CN" dirty="0"/>
              <a:t>DEFG(</a:t>
            </a:r>
            <a:r>
              <a:rPr lang="zh-CN" altLang="en-US" dirty="0"/>
              <a:t>也可以取为路径</a:t>
            </a:r>
            <a:r>
              <a:rPr lang="en-US" altLang="zh-CN" dirty="0"/>
              <a:t>DEF)</a:t>
            </a:r>
            <a:r>
              <a:rPr lang="zh-CN" altLang="en-US" dirty="0"/>
              <a:t>，偏心距为</a:t>
            </a:r>
            <a:r>
              <a:rPr lang="en-US" altLang="zh-CN" dirty="0"/>
              <a:t>8</a:t>
            </a:r>
            <a:r>
              <a:rPr lang="zh-CN" altLang="en-US" dirty="0"/>
              <a:t>。如果指定</a:t>
            </a:r>
            <a:r>
              <a:rPr lang="en-US" altLang="zh-CN" dirty="0"/>
              <a:t>s=O(</a:t>
            </a:r>
            <a:r>
              <a:rPr lang="zh-CN" altLang="en-US" dirty="0"/>
              <a:t>或</a:t>
            </a:r>
            <a:r>
              <a:rPr lang="en-US" altLang="zh-CN" dirty="0"/>
              <a:t>s=1</a:t>
            </a:r>
            <a:r>
              <a:rPr lang="zh-CN" altLang="en-US" dirty="0"/>
              <a:t>、</a:t>
            </a:r>
            <a:r>
              <a:rPr lang="en-US" altLang="zh-CN" dirty="0"/>
              <a:t>s=2)</a:t>
            </a:r>
            <a:r>
              <a:rPr lang="zh-CN" altLang="en-US" dirty="0"/>
              <a:t>，则树网的核为结点</a:t>
            </a:r>
            <a:r>
              <a:rPr lang="en-US" altLang="zh-CN" dirty="0"/>
              <a:t>F</a:t>
            </a:r>
            <a:r>
              <a:rPr lang="zh-CN" altLang="en-US" dirty="0"/>
              <a:t>，偏心距为</a:t>
            </a:r>
            <a:r>
              <a:rPr lang="en-US" altLang="zh-CN" dirty="0"/>
              <a:t>12</a:t>
            </a:r>
            <a:r>
              <a:rPr lang="zh-CN" altLang="en-US" dirty="0"/>
              <a:t>。</a:t>
            </a:r>
          </a:p>
          <a:p>
            <a:endParaRPr lang="zh-CN" altLang="en-US" dirty="0"/>
          </a:p>
        </p:txBody>
      </p:sp>
      <p:grpSp>
        <p:nvGrpSpPr>
          <p:cNvPr id="46" name="组合 45"/>
          <p:cNvGrpSpPr/>
          <p:nvPr/>
        </p:nvGrpSpPr>
        <p:grpSpPr>
          <a:xfrm>
            <a:off x="2916390" y="3722981"/>
            <a:ext cx="5601656" cy="2700290"/>
            <a:chOff x="2916390" y="3722981"/>
            <a:chExt cx="5601656" cy="2700290"/>
          </a:xfrm>
        </p:grpSpPr>
        <p:cxnSp>
          <p:nvCxnSpPr>
            <p:cNvPr id="5" name="直接连接符 4">
              <a:extLst>
                <a:ext uri="{FF2B5EF4-FFF2-40B4-BE49-F238E27FC236}">
                  <a16:creationId xmlns="" xmlns:a16="http://schemas.microsoft.com/office/drawing/2014/main" id="{E2126D0C-949F-9B76-D044-ED320D1FA75B}"/>
                </a:ext>
              </a:extLst>
            </p:cNvPr>
            <p:cNvCxnSpPr>
              <a:cxnSpLocks/>
            </p:cNvCxnSpPr>
            <p:nvPr/>
          </p:nvCxnSpPr>
          <p:spPr>
            <a:xfrm flipH="1" flipV="1">
              <a:off x="3366447" y="4304998"/>
              <a:ext cx="837965" cy="549837"/>
            </a:xfrm>
            <a:prstGeom prst="line">
              <a:avLst/>
            </a:prstGeom>
            <a:ln w="28575">
              <a:solidFill>
                <a:schemeClr val="tx1"/>
              </a:solidFill>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6" name="直接连接符 5">
              <a:extLst>
                <a:ext uri="{FF2B5EF4-FFF2-40B4-BE49-F238E27FC236}">
                  <a16:creationId xmlns="" xmlns:a16="http://schemas.microsoft.com/office/drawing/2014/main" id="{11751B6E-9F87-477D-13BC-755219430656}"/>
                </a:ext>
              </a:extLst>
            </p:cNvPr>
            <p:cNvCxnSpPr>
              <a:cxnSpLocks/>
            </p:cNvCxnSpPr>
            <p:nvPr/>
          </p:nvCxnSpPr>
          <p:spPr>
            <a:xfrm flipH="1">
              <a:off x="3835319" y="4854835"/>
              <a:ext cx="369093" cy="725619"/>
            </a:xfrm>
            <a:prstGeom prst="line">
              <a:avLst/>
            </a:prstGeom>
            <a:ln w="28575">
              <a:solidFill>
                <a:schemeClr val="tx1"/>
              </a:solidFill>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7" name="直接连接符 6">
              <a:extLst>
                <a:ext uri="{FF2B5EF4-FFF2-40B4-BE49-F238E27FC236}">
                  <a16:creationId xmlns="" xmlns:a16="http://schemas.microsoft.com/office/drawing/2014/main" id="{E9C26A67-68F1-FCC2-3514-50895568502F}"/>
                </a:ext>
              </a:extLst>
            </p:cNvPr>
            <p:cNvCxnSpPr>
              <a:cxnSpLocks/>
            </p:cNvCxnSpPr>
            <p:nvPr/>
          </p:nvCxnSpPr>
          <p:spPr>
            <a:xfrm flipH="1">
              <a:off x="4204412" y="4854835"/>
              <a:ext cx="904875" cy="0"/>
            </a:xfrm>
            <a:prstGeom prst="line">
              <a:avLst/>
            </a:prstGeom>
            <a:ln w="28575">
              <a:solidFill>
                <a:schemeClr val="tx1"/>
              </a:solidFill>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8" name="直接连接符 7">
              <a:extLst>
                <a:ext uri="{FF2B5EF4-FFF2-40B4-BE49-F238E27FC236}">
                  <a16:creationId xmlns="" xmlns:a16="http://schemas.microsoft.com/office/drawing/2014/main" id="{A3CDABE4-46A9-A198-3FB4-013DCD9A7208}"/>
                </a:ext>
              </a:extLst>
            </p:cNvPr>
            <p:cNvCxnSpPr>
              <a:cxnSpLocks/>
            </p:cNvCxnSpPr>
            <p:nvPr/>
          </p:nvCxnSpPr>
          <p:spPr>
            <a:xfrm>
              <a:off x="5109287" y="4304998"/>
              <a:ext cx="0" cy="549837"/>
            </a:xfrm>
            <a:prstGeom prst="line">
              <a:avLst/>
            </a:prstGeom>
            <a:ln w="28575">
              <a:solidFill>
                <a:schemeClr val="tx1"/>
              </a:solidFill>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9" name="直接连接符 8">
              <a:extLst>
                <a:ext uri="{FF2B5EF4-FFF2-40B4-BE49-F238E27FC236}">
                  <a16:creationId xmlns="" xmlns:a16="http://schemas.microsoft.com/office/drawing/2014/main" id="{2E767C64-0A49-C113-0BA3-4AD822B801E3}"/>
                </a:ext>
              </a:extLst>
            </p:cNvPr>
            <p:cNvCxnSpPr>
              <a:cxnSpLocks/>
            </p:cNvCxnSpPr>
            <p:nvPr/>
          </p:nvCxnSpPr>
          <p:spPr>
            <a:xfrm flipH="1" flipV="1">
              <a:off x="4880687" y="3923998"/>
              <a:ext cx="228600" cy="380999"/>
            </a:xfrm>
            <a:prstGeom prst="line">
              <a:avLst/>
            </a:prstGeom>
            <a:ln w="28575">
              <a:solidFill>
                <a:schemeClr val="tx1"/>
              </a:solidFill>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10" name="直接连接符 9">
              <a:extLst>
                <a:ext uri="{FF2B5EF4-FFF2-40B4-BE49-F238E27FC236}">
                  <a16:creationId xmlns="" xmlns:a16="http://schemas.microsoft.com/office/drawing/2014/main" id="{477A4560-DEA3-6F41-4EB0-A7CDBABD806D}"/>
                </a:ext>
              </a:extLst>
            </p:cNvPr>
            <p:cNvCxnSpPr>
              <a:cxnSpLocks/>
            </p:cNvCxnSpPr>
            <p:nvPr/>
          </p:nvCxnSpPr>
          <p:spPr>
            <a:xfrm flipH="1" flipV="1">
              <a:off x="5116936" y="4854834"/>
              <a:ext cx="1418274" cy="133351"/>
            </a:xfrm>
            <a:prstGeom prst="line">
              <a:avLst/>
            </a:prstGeom>
            <a:ln w="28575">
              <a:solidFill>
                <a:schemeClr val="tx1"/>
              </a:solidFill>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11" name="直接连接符 10">
              <a:extLst>
                <a:ext uri="{FF2B5EF4-FFF2-40B4-BE49-F238E27FC236}">
                  <a16:creationId xmlns="" xmlns:a16="http://schemas.microsoft.com/office/drawing/2014/main" id="{3354D737-6D43-9FB2-9287-8535A551D1FA}"/>
                </a:ext>
              </a:extLst>
            </p:cNvPr>
            <p:cNvCxnSpPr>
              <a:cxnSpLocks/>
            </p:cNvCxnSpPr>
            <p:nvPr/>
          </p:nvCxnSpPr>
          <p:spPr>
            <a:xfrm flipH="1">
              <a:off x="6535210" y="4480781"/>
              <a:ext cx="612427" cy="507404"/>
            </a:xfrm>
            <a:prstGeom prst="line">
              <a:avLst/>
            </a:prstGeom>
            <a:ln w="28575">
              <a:solidFill>
                <a:schemeClr val="tx1"/>
              </a:solidFill>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12" name="直接连接符 11">
              <a:extLst>
                <a:ext uri="{FF2B5EF4-FFF2-40B4-BE49-F238E27FC236}">
                  <a16:creationId xmlns="" xmlns:a16="http://schemas.microsoft.com/office/drawing/2014/main" id="{C187F23E-6DBD-4CB4-FFBC-178B3CDCF5D8}"/>
                </a:ext>
              </a:extLst>
            </p:cNvPr>
            <p:cNvCxnSpPr>
              <a:cxnSpLocks/>
            </p:cNvCxnSpPr>
            <p:nvPr/>
          </p:nvCxnSpPr>
          <p:spPr>
            <a:xfrm>
              <a:off x="6838074" y="3944338"/>
              <a:ext cx="309563" cy="536443"/>
            </a:xfrm>
            <a:prstGeom prst="line">
              <a:avLst/>
            </a:prstGeom>
            <a:ln w="28575">
              <a:solidFill>
                <a:schemeClr val="tx1"/>
              </a:solidFill>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13" name="直接连接符 12">
              <a:extLst>
                <a:ext uri="{FF2B5EF4-FFF2-40B4-BE49-F238E27FC236}">
                  <a16:creationId xmlns="" xmlns:a16="http://schemas.microsoft.com/office/drawing/2014/main" id="{D4CBCB35-EEA5-98DF-05F8-CAE4D3DFC0EB}"/>
                </a:ext>
              </a:extLst>
            </p:cNvPr>
            <p:cNvCxnSpPr>
              <a:cxnSpLocks/>
            </p:cNvCxnSpPr>
            <p:nvPr/>
          </p:nvCxnSpPr>
          <p:spPr>
            <a:xfrm flipV="1">
              <a:off x="7147637" y="3923998"/>
              <a:ext cx="971550" cy="556783"/>
            </a:xfrm>
            <a:prstGeom prst="line">
              <a:avLst/>
            </a:prstGeom>
            <a:ln w="28575">
              <a:solidFill>
                <a:schemeClr val="tx1"/>
              </a:solidFill>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14" name="直接连接符 13">
              <a:extLst>
                <a:ext uri="{FF2B5EF4-FFF2-40B4-BE49-F238E27FC236}">
                  <a16:creationId xmlns="" xmlns:a16="http://schemas.microsoft.com/office/drawing/2014/main" id="{83FF36AD-25C9-35C7-72F9-0BFC96FB7A4B}"/>
                </a:ext>
              </a:extLst>
            </p:cNvPr>
            <p:cNvCxnSpPr>
              <a:cxnSpLocks/>
            </p:cNvCxnSpPr>
            <p:nvPr/>
          </p:nvCxnSpPr>
          <p:spPr>
            <a:xfrm>
              <a:off x="7147637" y="4480781"/>
              <a:ext cx="709612" cy="253702"/>
            </a:xfrm>
            <a:prstGeom prst="line">
              <a:avLst/>
            </a:prstGeom>
            <a:ln w="28575">
              <a:solidFill>
                <a:schemeClr val="tx1"/>
              </a:solidFill>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15" name="直接连接符 14">
              <a:extLst>
                <a:ext uri="{FF2B5EF4-FFF2-40B4-BE49-F238E27FC236}">
                  <a16:creationId xmlns="" xmlns:a16="http://schemas.microsoft.com/office/drawing/2014/main" id="{50E623F3-BAE6-FD7B-DEA9-D5B2B27FEEBA}"/>
                </a:ext>
              </a:extLst>
            </p:cNvPr>
            <p:cNvCxnSpPr>
              <a:cxnSpLocks/>
            </p:cNvCxnSpPr>
            <p:nvPr/>
          </p:nvCxnSpPr>
          <p:spPr>
            <a:xfrm flipH="1">
              <a:off x="6758986" y="5574956"/>
              <a:ext cx="479255" cy="470504"/>
            </a:xfrm>
            <a:prstGeom prst="line">
              <a:avLst/>
            </a:prstGeom>
            <a:ln w="28575">
              <a:solidFill>
                <a:schemeClr val="tx1"/>
              </a:solidFill>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16" name="直接连接符 15">
              <a:extLst>
                <a:ext uri="{FF2B5EF4-FFF2-40B4-BE49-F238E27FC236}">
                  <a16:creationId xmlns="" xmlns:a16="http://schemas.microsoft.com/office/drawing/2014/main" id="{3B0CA375-151D-3EAB-2163-DF368A63E290}"/>
                </a:ext>
              </a:extLst>
            </p:cNvPr>
            <p:cNvCxnSpPr>
              <a:cxnSpLocks/>
            </p:cNvCxnSpPr>
            <p:nvPr/>
          </p:nvCxnSpPr>
          <p:spPr>
            <a:xfrm flipH="1" flipV="1">
              <a:off x="6535656" y="4988185"/>
              <a:ext cx="702585" cy="587076"/>
            </a:xfrm>
            <a:prstGeom prst="line">
              <a:avLst/>
            </a:prstGeom>
            <a:ln w="28575">
              <a:solidFill>
                <a:schemeClr val="tx1"/>
              </a:solidFill>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17" name="直接连接符 16">
              <a:extLst>
                <a:ext uri="{FF2B5EF4-FFF2-40B4-BE49-F238E27FC236}">
                  <a16:creationId xmlns="" xmlns:a16="http://schemas.microsoft.com/office/drawing/2014/main" id="{E9B0E1F8-7011-1DC9-4713-9A08CC2AA4B7}"/>
                </a:ext>
              </a:extLst>
            </p:cNvPr>
            <p:cNvCxnSpPr>
              <a:cxnSpLocks/>
            </p:cNvCxnSpPr>
            <p:nvPr/>
          </p:nvCxnSpPr>
          <p:spPr>
            <a:xfrm flipV="1">
              <a:off x="7238241" y="5217644"/>
              <a:ext cx="619008" cy="357617"/>
            </a:xfrm>
            <a:prstGeom prst="line">
              <a:avLst/>
            </a:prstGeom>
            <a:ln w="28575">
              <a:solidFill>
                <a:schemeClr val="tx1"/>
              </a:solidFill>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18" name="直接连接符 17">
              <a:extLst>
                <a:ext uri="{FF2B5EF4-FFF2-40B4-BE49-F238E27FC236}">
                  <a16:creationId xmlns="" xmlns:a16="http://schemas.microsoft.com/office/drawing/2014/main" id="{2AA02560-5B45-B3C1-D487-F4F9206D8A0E}"/>
                </a:ext>
              </a:extLst>
            </p:cNvPr>
            <p:cNvCxnSpPr>
              <a:cxnSpLocks/>
            </p:cNvCxnSpPr>
            <p:nvPr/>
          </p:nvCxnSpPr>
          <p:spPr>
            <a:xfrm flipH="1">
              <a:off x="5997463" y="6045460"/>
              <a:ext cx="761523" cy="114300"/>
            </a:xfrm>
            <a:prstGeom prst="line">
              <a:avLst/>
            </a:prstGeom>
            <a:ln w="28575">
              <a:solidFill>
                <a:schemeClr val="tx1"/>
              </a:solidFill>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19" name="直接连接符 18">
              <a:extLst>
                <a:ext uri="{FF2B5EF4-FFF2-40B4-BE49-F238E27FC236}">
                  <a16:creationId xmlns="" xmlns:a16="http://schemas.microsoft.com/office/drawing/2014/main" id="{C398AAF6-BF35-DF5F-38C7-7F9561994003}"/>
                </a:ext>
              </a:extLst>
            </p:cNvPr>
            <p:cNvCxnSpPr>
              <a:cxnSpLocks/>
            </p:cNvCxnSpPr>
            <p:nvPr/>
          </p:nvCxnSpPr>
          <p:spPr>
            <a:xfrm flipH="1" flipV="1">
              <a:off x="6497360" y="5721669"/>
              <a:ext cx="261626" cy="323791"/>
            </a:xfrm>
            <a:prstGeom prst="line">
              <a:avLst/>
            </a:prstGeom>
            <a:ln w="28575">
              <a:solidFill>
                <a:schemeClr val="tx1"/>
              </a:solidFill>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20" name="直接连接符 19">
              <a:extLst>
                <a:ext uri="{FF2B5EF4-FFF2-40B4-BE49-F238E27FC236}">
                  <a16:creationId xmlns="" xmlns:a16="http://schemas.microsoft.com/office/drawing/2014/main" id="{E396CA09-2F65-5D48-D9C5-F45DE0B2C99C}"/>
                </a:ext>
              </a:extLst>
            </p:cNvPr>
            <p:cNvCxnSpPr>
              <a:cxnSpLocks/>
            </p:cNvCxnSpPr>
            <p:nvPr/>
          </p:nvCxnSpPr>
          <p:spPr>
            <a:xfrm flipH="1" flipV="1">
              <a:off x="6758986" y="6045460"/>
              <a:ext cx="255418" cy="239843"/>
            </a:xfrm>
            <a:prstGeom prst="line">
              <a:avLst/>
            </a:prstGeom>
            <a:ln w="28575">
              <a:solidFill>
                <a:schemeClr val="tx1"/>
              </a:solidFill>
              <a:headEnd type="oval" w="med" len="med"/>
              <a:tailEnd type="oval" w="med" len="med"/>
            </a:ln>
          </p:spPr>
          <p:style>
            <a:lnRef idx="1">
              <a:schemeClr val="accent1"/>
            </a:lnRef>
            <a:fillRef idx="0">
              <a:schemeClr val="accent1"/>
            </a:fillRef>
            <a:effectRef idx="0">
              <a:schemeClr val="accent1"/>
            </a:effectRef>
            <a:fontRef idx="minor">
              <a:schemeClr val="tx1"/>
            </a:fontRef>
          </p:style>
        </p:cxnSp>
        <p:sp>
          <p:nvSpPr>
            <p:cNvPr id="21" name="文本框 20">
              <a:extLst>
                <a:ext uri="{FF2B5EF4-FFF2-40B4-BE49-F238E27FC236}">
                  <a16:creationId xmlns="" xmlns:a16="http://schemas.microsoft.com/office/drawing/2014/main" id="{8661893D-90CC-D244-8123-FB61CBC73DD0}"/>
                </a:ext>
              </a:extLst>
            </p:cNvPr>
            <p:cNvSpPr txBox="1"/>
            <p:nvPr/>
          </p:nvSpPr>
          <p:spPr>
            <a:xfrm>
              <a:off x="2916390" y="4074165"/>
              <a:ext cx="376237" cy="400110"/>
            </a:xfrm>
            <a:prstGeom prst="rect">
              <a:avLst/>
            </a:prstGeom>
            <a:noFill/>
          </p:spPr>
          <p:txBody>
            <a:bodyPr wrap="square">
              <a:spAutoFit/>
            </a:bodyPr>
            <a:lstStyle/>
            <a:p>
              <a:r>
                <a:rPr lang="en-US" altLang="zh-CN" sz="2000">
                  <a:latin typeface="华文中宋" panose="02010600040101010101" pitchFamily="2" charset="-122"/>
                  <a:ea typeface="华文中宋" panose="02010600040101010101" pitchFamily="2" charset="-122"/>
                </a:rPr>
                <a:t>A</a:t>
              </a:r>
              <a:endParaRPr lang="zh-CN" altLang="en-US" sz="2000"/>
            </a:p>
          </p:txBody>
        </p:sp>
        <p:sp>
          <p:nvSpPr>
            <p:cNvPr id="22" name="文本框 21">
              <a:extLst>
                <a:ext uri="{FF2B5EF4-FFF2-40B4-BE49-F238E27FC236}">
                  <a16:creationId xmlns="" xmlns:a16="http://schemas.microsoft.com/office/drawing/2014/main" id="{A8B53002-77E0-72E0-7FD4-4AD4E66A127C}"/>
                </a:ext>
              </a:extLst>
            </p:cNvPr>
            <p:cNvSpPr txBox="1"/>
            <p:nvPr/>
          </p:nvSpPr>
          <p:spPr>
            <a:xfrm>
              <a:off x="4118687" y="4887957"/>
              <a:ext cx="376237" cy="400110"/>
            </a:xfrm>
            <a:prstGeom prst="rect">
              <a:avLst/>
            </a:prstGeom>
            <a:noFill/>
          </p:spPr>
          <p:txBody>
            <a:bodyPr wrap="square">
              <a:spAutoFit/>
            </a:bodyPr>
            <a:lstStyle/>
            <a:p>
              <a:r>
                <a:rPr lang="en-US" altLang="zh-CN" sz="2000">
                  <a:latin typeface="华文中宋" panose="02010600040101010101" pitchFamily="2" charset="-122"/>
                  <a:ea typeface="华文中宋" panose="02010600040101010101" pitchFamily="2" charset="-122"/>
                </a:rPr>
                <a:t>D</a:t>
              </a:r>
              <a:endParaRPr lang="zh-CN" altLang="en-US" sz="2000"/>
            </a:p>
          </p:txBody>
        </p:sp>
        <p:sp>
          <p:nvSpPr>
            <p:cNvPr id="23" name="文本框 22">
              <a:extLst>
                <a:ext uri="{FF2B5EF4-FFF2-40B4-BE49-F238E27FC236}">
                  <a16:creationId xmlns="" xmlns:a16="http://schemas.microsoft.com/office/drawing/2014/main" id="{8CDF7416-D791-5786-A771-0C3581385DEF}"/>
                </a:ext>
              </a:extLst>
            </p:cNvPr>
            <p:cNvSpPr txBox="1"/>
            <p:nvPr/>
          </p:nvSpPr>
          <p:spPr>
            <a:xfrm>
              <a:off x="4862828" y="4887957"/>
              <a:ext cx="376237" cy="400110"/>
            </a:xfrm>
            <a:prstGeom prst="rect">
              <a:avLst/>
            </a:prstGeom>
            <a:noFill/>
          </p:spPr>
          <p:txBody>
            <a:bodyPr wrap="square">
              <a:spAutoFit/>
            </a:bodyPr>
            <a:lstStyle/>
            <a:p>
              <a:r>
                <a:rPr lang="en-US" altLang="zh-CN" sz="2000">
                  <a:latin typeface="华文中宋" panose="02010600040101010101" pitchFamily="2" charset="-122"/>
                  <a:ea typeface="华文中宋" panose="02010600040101010101" pitchFamily="2" charset="-122"/>
                </a:rPr>
                <a:t>E</a:t>
              </a:r>
              <a:endParaRPr lang="zh-CN" altLang="en-US" sz="2000"/>
            </a:p>
          </p:txBody>
        </p:sp>
        <p:sp>
          <p:nvSpPr>
            <p:cNvPr id="24" name="文本框 23">
              <a:extLst>
                <a:ext uri="{FF2B5EF4-FFF2-40B4-BE49-F238E27FC236}">
                  <a16:creationId xmlns="" xmlns:a16="http://schemas.microsoft.com/office/drawing/2014/main" id="{D314765F-61FA-E431-4A44-E2CB2F4565CA}"/>
                </a:ext>
              </a:extLst>
            </p:cNvPr>
            <p:cNvSpPr txBox="1"/>
            <p:nvPr/>
          </p:nvSpPr>
          <p:spPr>
            <a:xfrm>
              <a:off x="6301548" y="4634408"/>
              <a:ext cx="322659" cy="400110"/>
            </a:xfrm>
            <a:prstGeom prst="rect">
              <a:avLst/>
            </a:prstGeom>
            <a:noFill/>
          </p:spPr>
          <p:txBody>
            <a:bodyPr wrap="square">
              <a:spAutoFit/>
            </a:bodyPr>
            <a:lstStyle/>
            <a:p>
              <a:r>
                <a:rPr lang="en-US" altLang="zh-CN" sz="2000" dirty="0">
                  <a:latin typeface="华文中宋" panose="02010600040101010101" pitchFamily="2" charset="-122"/>
                  <a:ea typeface="华文中宋" panose="02010600040101010101" pitchFamily="2" charset="-122"/>
                </a:rPr>
                <a:t>F</a:t>
              </a:r>
              <a:endParaRPr lang="zh-CN" altLang="en-US" sz="2000" dirty="0"/>
            </a:p>
          </p:txBody>
        </p:sp>
        <p:sp>
          <p:nvSpPr>
            <p:cNvPr id="25" name="文本框 24">
              <a:extLst>
                <a:ext uri="{FF2B5EF4-FFF2-40B4-BE49-F238E27FC236}">
                  <a16:creationId xmlns="" xmlns:a16="http://schemas.microsoft.com/office/drawing/2014/main" id="{CBB06D67-358E-EE94-1383-13A94F3D7935}"/>
                </a:ext>
              </a:extLst>
            </p:cNvPr>
            <p:cNvSpPr txBox="1"/>
            <p:nvPr/>
          </p:nvSpPr>
          <p:spPr>
            <a:xfrm>
              <a:off x="7018454" y="3953814"/>
              <a:ext cx="322659" cy="400110"/>
            </a:xfrm>
            <a:prstGeom prst="rect">
              <a:avLst/>
            </a:prstGeom>
            <a:noFill/>
          </p:spPr>
          <p:txBody>
            <a:bodyPr wrap="square">
              <a:spAutoFit/>
            </a:bodyPr>
            <a:lstStyle/>
            <a:p>
              <a:r>
                <a:rPr lang="en-US" altLang="zh-CN" sz="2000">
                  <a:latin typeface="华文中宋" panose="02010600040101010101" pitchFamily="2" charset="-122"/>
                  <a:ea typeface="华文中宋" panose="02010600040101010101" pitchFamily="2" charset="-122"/>
                </a:rPr>
                <a:t>G</a:t>
              </a:r>
              <a:endParaRPr lang="zh-CN" altLang="en-US" sz="2000"/>
            </a:p>
          </p:txBody>
        </p:sp>
        <p:sp>
          <p:nvSpPr>
            <p:cNvPr id="26" name="文本框 25">
              <a:extLst>
                <a:ext uri="{FF2B5EF4-FFF2-40B4-BE49-F238E27FC236}">
                  <a16:creationId xmlns="" xmlns:a16="http://schemas.microsoft.com/office/drawing/2014/main" id="{EFA6BBF0-A555-9DB9-EECF-C5598AA0AA3A}"/>
                </a:ext>
              </a:extLst>
            </p:cNvPr>
            <p:cNvSpPr txBox="1"/>
            <p:nvPr/>
          </p:nvSpPr>
          <p:spPr>
            <a:xfrm>
              <a:off x="8195387" y="3722981"/>
              <a:ext cx="322659" cy="400110"/>
            </a:xfrm>
            <a:prstGeom prst="rect">
              <a:avLst/>
            </a:prstGeom>
            <a:noFill/>
          </p:spPr>
          <p:txBody>
            <a:bodyPr wrap="square">
              <a:spAutoFit/>
            </a:bodyPr>
            <a:lstStyle/>
            <a:p>
              <a:r>
                <a:rPr lang="en-US" altLang="zh-CN" sz="2000" dirty="0">
                  <a:latin typeface="华文中宋" panose="02010600040101010101" pitchFamily="2" charset="-122"/>
                  <a:ea typeface="华文中宋" panose="02010600040101010101" pitchFamily="2" charset="-122"/>
                </a:rPr>
                <a:t>C</a:t>
              </a:r>
              <a:endParaRPr lang="zh-CN" altLang="en-US" sz="2000" dirty="0"/>
            </a:p>
          </p:txBody>
        </p:sp>
        <p:sp>
          <p:nvSpPr>
            <p:cNvPr id="27" name="文本框 26">
              <a:extLst>
                <a:ext uri="{FF2B5EF4-FFF2-40B4-BE49-F238E27FC236}">
                  <a16:creationId xmlns="" xmlns:a16="http://schemas.microsoft.com/office/drawing/2014/main" id="{6C30F46C-38E2-FD29-67AD-61632088B9A7}"/>
                </a:ext>
              </a:extLst>
            </p:cNvPr>
            <p:cNvSpPr txBox="1"/>
            <p:nvPr/>
          </p:nvSpPr>
          <p:spPr>
            <a:xfrm>
              <a:off x="3698036" y="4212559"/>
              <a:ext cx="376237" cy="369332"/>
            </a:xfrm>
            <a:prstGeom prst="rect">
              <a:avLst/>
            </a:prstGeom>
            <a:noFill/>
          </p:spPr>
          <p:txBody>
            <a:bodyPr wrap="square">
              <a:spAutoFit/>
            </a:bodyPr>
            <a:lstStyle/>
            <a:p>
              <a:r>
                <a:rPr lang="en-US" altLang="zh-CN">
                  <a:latin typeface="华文中宋" panose="02010600040101010101" pitchFamily="2" charset="-122"/>
                  <a:ea typeface="华文中宋" panose="02010600040101010101" pitchFamily="2" charset="-122"/>
                </a:rPr>
                <a:t>4</a:t>
              </a:r>
              <a:endParaRPr lang="zh-CN" altLang="en-US"/>
            </a:p>
          </p:txBody>
        </p:sp>
        <p:sp>
          <p:nvSpPr>
            <p:cNvPr id="28" name="文本框 27">
              <a:extLst>
                <a:ext uri="{FF2B5EF4-FFF2-40B4-BE49-F238E27FC236}">
                  <a16:creationId xmlns="" xmlns:a16="http://schemas.microsoft.com/office/drawing/2014/main" id="{D8469A05-F6B5-D1BB-624C-2FFCB19EBDC7}"/>
                </a:ext>
              </a:extLst>
            </p:cNvPr>
            <p:cNvSpPr txBox="1"/>
            <p:nvPr/>
          </p:nvSpPr>
          <p:spPr>
            <a:xfrm>
              <a:off x="6813129" y="4951922"/>
              <a:ext cx="376237" cy="369332"/>
            </a:xfrm>
            <a:prstGeom prst="rect">
              <a:avLst/>
            </a:prstGeom>
            <a:noFill/>
          </p:spPr>
          <p:txBody>
            <a:bodyPr wrap="square">
              <a:spAutoFit/>
            </a:bodyPr>
            <a:lstStyle/>
            <a:p>
              <a:r>
                <a:rPr lang="en-US" altLang="zh-CN">
                  <a:latin typeface="华文中宋" panose="02010600040101010101" pitchFamily="2" charset="-122"/>
                  <a:ea typeface="华文中宋" panose="02010600040101010101" pitchFamily="2" charset="-122"/>
                </a:rPr>
                <a:t>4</a:t>
              </a:r>
              <a:endParaRPr lang="zh-CN" altLang="en-US"/>
            </a:p>
          </p:txBody>
        </p:sp>
        <p:sp>
          <p:nvSpPr>
            <p:cNvPr id="29" name="文本框 28">
              <a:extLst>
                <a:ext uri="{FF2B5EF4-FFF2-40B4-BE49-F238E27FC236}">
                  <a16:creationId xmlns="" xmlns:a16="http://schemas.microsoft.com/office/drawing/2014/main" id="{C1899FAE-5939-B1FB-A90B-746F052F184B}"/>
                </a:ext>
              </a:extLst>
            </p:cNvPr>
            <p:cNvSpPr txBox="1"/>
            <p:nvPr/>
          </p:nvSpPr>
          <p:spPr>
            <a:xfrm>
              <a:off x="6689929" y="4027024"/>
              <a:ext cx="376237" cy="369332"/>
            </a:xfrm>
            <a:prstGeom prst="rect">
              <a:avLst/>
            </a:prstGeom>
            <a:noFill/>
          </p:spPr>
          <p:txBody>
            <a:bodyPr wrap="square">
              <a:spAutoFit/>
            </a:bodyPr>
            <a:lstStyle/>
            <a:p>
              <a:r>
                <a:rPr lang="en-US" altLang="zh-CN">
                  <a:latin typeface="华文中宋" panose="02010600040101010101" pitchFamily="2" charset="-122"/>
                  <a:ea typeface="华文中宋" panose="02010600040101010101" pitchFamily="2" charset="-122"/>
                </a:rPr>
                <a:t>3</a:t>
              </a:r>
              <a:endParaRPr lang="zh-CN" altLang="en-US"/>
            </a:p>
          </p:txBody>
        </p:sp>
        <p:sp>
          <p:nvSpPr>
            <p:cNvPr id="30" name="文本框 29">
              <a:extLst>
                <a:ext uri="{FF2B5EF4-FFF2-40B4-BE49-F238E27FC236}">
                  <a16:creationId xmlns="" xmlns:a16="http://schemas.microsoft.com/office/drawing/2014/main" id="{344FA52B-E0AE-EB78-B66E-8110C24EC623}"/>
                </a:ext>
              </a:extLst>
            </p:cNvPr>
            <p:cNvSpPr txBox="1"/>
            <p:nvPr/>
          </p:nvSpPr>
          <p:spPr>
            <a:xfrm>
              <a:off x="7250626" y="4588075"/>
              <a:ext cx="376237" cy="369332"/>
            </a:xfrm>
            <a:prstGeom prst="rect">
              <a:avLst/>
            </a:prstGeom>
            <a:noFill/>
          </p:spPr>
          <p:txBody>
            <a:bodyPr wrap="square">
              <a:spAutoFit/>
            </a:bodyPr>
            <a:lstStyle/>
            <a:p>
              <a:r>
                <a:rPr lang="en-US" altLang="zh-CN">
                  <a:latin typeface="华文中宋" panose="02010600040101010101" pitchFamily="2" charset="-122"/>
                  <a:ea typeface="华文中宋" panose="02010600040101010101" pitchFamily="2" charset="-122"/>
                </a:rPr>
                <a:t>3</a:t>
              </a:r>
              <a:endParaRPr lang="zh-CN" altLang="en-US"/>
            </a:p>
          </p:txBody>
        </p:sp>
        <p:sp>
          <p:nvSpPr>
            <p:cNvPr id="31" name="文本框 30">
              <a:extLst>
                <a:ext uri="{FF2B5EF4-FFF2-40B4-BE49-F238E27FC236}">
                  <a16:creationId xmlns="" xmlns:a16="http://schemas.microsoft.com/office/drawing/2014/main" id="{7133E9FC-5468-53AD-B29C-3A41060B60DD}"/>
                </a:ext>
              </a:extLst>
            </p:cNvPr>
            <p:cNvSpPr txBox="1"/>
            <p:nvPr/>
          </p:nvSpPr>
          <p:spPr>
            <a:xfrm>
              <a:off x="7504883" y="5321559"/>
              <a:ext cx="376237" cy="369332"/>
            </a:xfrm>
            <a:prstGeom prst="rect">
              <a:avLst/>
            </a:prstGeom>
            <a:noFill/>
          </p:spPr>
          <p:txBody>
            <a:bodyPr wrap="square">
              <a:spAutoFit/>
            </a:bodyPr>
            <a:lstStyle/>
            <a:p>
              <a:r>
                <a:rPr lang="en-US" altLang="zh-CN">
                  <a:latin typeface="华文中宋" panose="02010600040101010101" pitchFamily="2" charset="-122"/>
                  <a:ea typeface="华文中宋" panose="02010600040101010101" pitchFamily="2" charset="-122"/>
                </a:rPr>
                <a:t>3</a:t>
              </a:r>
              <a:endParaRPr lang="zh-CN" altLang="en-US"/>
            </a:p>
          </p:txBody>
        </p:sp>
        <p:sp>
          <p:nvSpPr>
            <p:cNvPr id="32" name="文本框 31">
              <a:extLst>
                <a:ext uri="{FF2B5EF4-FFF2-40B4-BE49-F238E27FC236}">
                  <a16:creationId xmlns="" xmlns:a16="http://schemas.microsoft.com/office/drawing/2014/main" id="{95CA1BAC-204A-132B-9A67-23123BD793F0}"/>
                </a:ext>
              </a:extLst>
            </p:cNvPr>
            <p:cNvSpPr txBox="1"/>
            <p:nvPr/>
          </p:nvSpPr>
          <p:spPr>
            <a:xfrm>
              <a:off x="3681190" y="5019307"/>
              <a:ext cx="376237" cy="369332"/>
            </a:xfrm>
            <a:prstGeom prst="rect">
              <a:avLst/>
            </a:prstGeom>
            <a:noFill/>
          </p:spPr>
          <p:txBody>
            <a:bodyPr wrap="square">
              <a:spAutoFit/>
            </a:bodyPr>
            <a:lstStyle/>
            <a:p>
              <a:r>
                <a:rPr lang="en-US" altLang="zh-CN">
                  <a:latin typeface="华文中宋" panose="02010600040101010101" pitchFamily="2" charset="-122"/>
                  <a:ea typeface="华文中宋" panose="02010600040101010101" pitchFamily="2" charset="-122"/>
                </a:rPr>
                <a:t>3</a:t>
              </a:r>
              <a:endParaRPr lang="zh-CN" altLang="en-US"/>
            </a:p>
          </p:txBody>
        </p:sp>
        <p:sp>
          <p:nvSpPr>
            <p:cNvPr id="33" name="文本框 32">
              <a:extLst>
                <a:ext uri="{FF2B5EF4-FFF2-40B4-BE49-F238E27FC236}">
                  <a16:creationId xmlns="" xmlns:a16="http://schemas.microsoft.com/office/drawing/2014/main" id="{BDA66BAB-5E75-4921-3A05-30503379605B}"/>
                </a:ext>
              </a:extLst>
            </p:cNvPr>
            <p:cNvSpPr txBox="1"/>
            <p:nvPr/>
          </p:nvSpPr>
          <p:spPr>
            <a:xfrm>
              <a:off x="4480964" y="4471286"/>
              <a:ext cx="376237" cy="369332"/>
            </a:xfrm>
            <a:prstGeom prst="rect">
              <a:avLst/>
            </a:prstGeom>
            <a:noFill/>
          </p:spPr>
          <p:txBody>
            <a:bodyPr wrap="square">
              <a:spAutoFit/>
            </a:bodyPr>
            <a:lstStyle/>
            <a:p>
              <a:r>
                <a:rPr lang="en-US" altLang="zh-CN">
                  <a:latin typeface="华文中宋" panose="02010600040101010101" pitchFamily="2" charset="-122"/>
                  <a:ea typeface="华文中宋" panose="02010600040101010101" pitchFamily="2" charset="-122"/>
                </a:rPr>
                <a:t>3</a:t>
              </a:r>
              <a:endParaRPr lang="zh-CN" altLang="en-US"/>
            </a:p>
          </p:txBody>
        </p:sp>
        <p:sp>
          <p:nvSpPr>
            <p:cNvPr id="34" name="文本框 33">
              <a:extLst>
                <a:ext uri="{FF2B5EF4-FFF2-40B4-BE49-F238E27FC236}">
                  <a16:creationId xmlns="" xmlns:a16="http://schemas.microsoft.com/office/drawing/2014/main" id="{F942B645-DF71-B448-DFB1-64E36619656C}"/>
                </a:ext>
              </a:extLst>
            </p:cNvPr>
            <p:cNvSpPr txBox="1"/>
            <p:nvPr/>
          </p:nvSpPr>
          <p:spPr>
            <a:xfrm>
              <a:off x="6604146" y="4438377"/>
              <a:ext cx="376237" cy="369332"/>
            </a:xfrm>
            <a:prstGeom prst="rect">
              <a:avLst/>
            </a:prstGeom>
            <a:noFill/>
          </p:spPr>
          <p:txBody>
            <a:bodyPr wrap="square">
              <a:spAutoFit/>
            </a:bodyPr>
            <a:lstStyle/>
            <a:p>
              <a:r>
                <a:rPr lang="en-US" altLang="zh-CN">
                  <a:latin typeface="华文中宋" panose="02010600040101010101" pitchFamily="2" charset="-122"/>
                  <a:ea typeface="华文中宋" panose="02010600040101010101" pitchFamily="2" charset="-122"/>
                </a:rPr>
                <a:t>3</a:t>
              </a:r>
              <a:endParaRPr lang="zh-CN" altLang="en-US"/>
            </a:p>
          </p:txBody>
        </p:sp>
        <p:sp>
          <p:nvSpPr>
            <p:cNvPr id="35" name="文本框 34">
              <a:extLst>
                <a:ext uri="{FF2B5EF4-FFF2-40B4-BE49-F238E27FC236}">
                  <a16:creationId xmlns="" xmlns:a16="http://schemas.microsoft.com/office/drawing/2014/main" id="{33D5E414-E1E0-615A-5BC9-1D59E061BB87}"/>
                </a:ext>
              </a:extLst>
            </p:cNvPr>
            <p:cNvSpPr txBox="1"/>
            <p:nvPr/>
          </p:nvSpPr>
          <p:spPr>
            <a:xfrm>
              <a:off x="5113738" y="4378495"/>
              <a:ext cx="376237" cy="369332"/>
            </a:xfrm>
            <a:prstGeom prst="rect">
              <a:avLst/>
            </a:prstGeom>
            <a:noFill/>
          </p:spPr>
          <p:txBody>
            <a:bodyPr wrap="square">
              <a:spAutoFit/>
            </a:bodyPr>
            <a:lstStyle/>
            <a:p>
              <a:r>
                <a:rPr lang="en-US" altLang="zh-CN">
                  <a:latin typeface="华文中宋" panose="02010600040101010101" pitchFamily="2" charset="-122"/>
                  <a:ea typeface="华文中宋" panose="02010600040101010101" pitchFamily="2" charset="-122"/>
                </a:rPr>
                <a:t>2</a:t>
              </a:r>
              <a:endParaRPr lang="zh-CN" altLang="en-US"/>
            </a:p>
          </p:txBody>
        </p:sp>
        <p:sp>
          <p:nvSpPr>
            <p:cNvPr id="36" name="文本框 35">
              <a:extLst>
                <a:ext uri="{FF2B5EF4-FFF2-40B4-BE49-F238E27FC236}">
                  <a16:creationId xmlns="" xmlns:a16="http://schemas.microsoft.com/office/drawing/2014/main" id="{79CB7F39-0175-AC69-376D-83408F6DCE5E}"/>
                </a:ext>
              </a:extLst>
            </p:cNvPr>
            <p:cNvSpPr txBox="1"/>
            <p:nvPr/>
          </p:nvSpPr>
          <p:spPr>
            <a:xfrm>
              <a:off x="7406685" y="3874110"/>
              <a:ext cx="376237" cy="369332"/>
            </a:xfrm>
            <a:prstGeom prst="rect">
              <a:avLst/>
            </a:prstGeom>
            <a:noFill/>
          </p:spPr>
          <p:txBody>
            <a:bodyPr wrap="square">
              <a:spAutoFit/>
            </a:bodyPr>
            <a:lstStyle/>
            <a:p>
              <a:r>
                <a:rPr lang="en-US" altLang="zh-CN">
                  <a:latin typeface="华文中宋" panose="02010600040101010101" pitchFamily="2" charset="-122"/>
                  <a:ea typeface="华文中宋" panose="02010600040101010101" pitchFamily="2" charset="-122"/>
                </a:rPr>
                <a:t>5</a:t>
              </a:r>
              <a:endParaRPr lang="zh-CN" altLang="en-US"/>
            </a:p>
          </p:txBody>
        </p:sp>
        <p:sp>
          <p:nvSpPr>
            <p:cNvPr id="37" name="文本框 36">
              <a:extLst>
                <a:ext uri="{FF2B5EF4-FFF2-40B4-BE49-F238E27FC236}">
                  <a16:creationId xmlns="" xmlns:a16="http://schemas.microsoft.com/office/drawing/2014/main" id="{F45B4864-F701-1AB5-68D1-1AF71B25573E}"/>
                </a:ext>
              </a:extLst>
            </p:cNvPr>
            <p:cNvSpPr txBox="1"/>
            <p:nvPr/>
          </p:nvSpPr>
          <p:spPr>
            <a:xfrm>
              <a:off x="6958561" y="5730670"/>
              <a:ext cx="376237" cy="369332"/>
            </a:xfrm>
            <a:prstGeom prst="rect">
              <a:avLst/>
            </a:prstGeom>
            <a:noFill/>
          </p:spPr>
          <p:txBody>
            <a:bodyPr wrap="square">
              <a:spAutoFit/>
            </a:bodyPr>
            <a:lstStyle/>
            <a:p>
              <a:r>
                <a:rPr lang="en-US" altLang="zh-CN">
                  <a:latin typeface="华文中宋" panose="02010600040101010101" pitchFamily="2" charset="-122"/>
                  <a:ea typeface="华文中宋" panose="02010600040101010101" pitchFamily="2" charset="-122"/>
                </a:rPr>
                <a:t>2</a:t>
              </a:r>
              <a:endParaRPr lang="zh-CN" altLang="en-US"/>
            </a:p>
          </p:txBody>
        </p:sp>
        <p:sp>
          <p:nvSpPr>
            <p:cNvPr id="38" name="文本框 37">
              <a:extLst>
                <a:ext uri="{FF2B5EF4-FFF2-40B4-BE49-F238E27FC236}">
                  <a16:creationId xmlns="" xmlns:a16="http://schemas.microsoft.com/office/drawing/2014/main" id="{0BC3ACFA-9E6F-CE2F-9759-A50C15F7BD43}"/>
                </a:ext>
              </a:extLst>
            </p:cNvPr>
            <p:cNvSpPr txBox="1"/>
            <p:nvPr/>
          </p:nvSpPr>
          <p:spPr>
            <a:xfrm>
              <a:off x="6220584" y="6053939"/>
              <a:ext cx="376237" cy="369332"/>
            </a:xfrm>
            <a:prstGeom prst="rect">
              <a:avLst/>
            </a:prstGeom>
            <a:noFill/>
          </p:spPr>
          <p:txBody>
            <a:bodyPr wrap="square">
              <a:spAutoFit/>
            </a:bodyPr>
            <a:lstStyle/>
            <a:p>
              <a:r>
                <a:rPr lang="en-US" altLang="zh-CN">
                  <a:latin typeface="华文中宋" panose="02010600040101010101" pitchFamily="2" charset="-122"/>
                  <a:ea typeface="华文中宋" panose="02010600040101010101" pitchFamily="2" charset="-122"/>
                </a:rPr>
                <a:t>2</a:t>
              </a:r>
              <a:endParaRPr lang="zh-CN" altLang="en-US"/>
            </a:p>
          </p:txBody>
        </p:sp>
        <p:sp>
          <p:nvSpPr>
            <p:cNvPr id="39" name="文本框 38">
              <a:extLst>
                <a:ext uri="{FF2B5EF4-FFF2-40B4-BE49-F238E27FC236}">
                  <a16:creationId xmlns="" xmlns:a16="http://schemas.microsoft.com/office/drawing/2014/main" id="{47B990C2-231E-ECE5-68B0-F34CD3A00767}"/>
                </a:ext>
              </a:extLst>
            </p:cNvPr>
            <p:cNvSpPr txBox="1"/>
            <p:nvPr/>
          </p:nvSpPr>
          <p:spPr>
            <a:xfrm>
              <a:off x="5693913" y="4551812"/>
              <a:ext cx="376237" cy="369332"/>
            </a:xfrm>
            <a:prstGeom prst="rect">
              <a:avLst/>
            </a:prstGeom>
            <a:noFill/>
          </p:spPr>
          <p:txBody>
            <a:bodyPr wrap="square">
              <a:spAutoFit/>
            </a:bodyPr>
            <a:lstStyle/>
            <a:p>
              <a:r>
                <a:rPr lang="en-US" altLang="zh-CN">
                  <a:latin typeface="华文中宋" panose="02010600040101010101" pitchFamily="2" charset="-122"/>
                  <a:ea typeface="华文中宋" panose="02010600040101010101" pitchFamily="2" charset="-122"/>
                </a:rPr>
                <a:t>5</a:t>
              </a:r>
              <a:endParaRPr lang="zh-CN" altLang="en-US"/>
            </a:p>
          </p:txBody>
        </p:sp>
        <p:sp>
          <p:nvSpPr>
            <p:cNvPr id="40" name="文本框 39">
              <a:extLst>
                <a:ext uri="{FF2B5EF4-FFF2-40B4-BE49-F238E27FC236}">
                  <a16:creationId xmlns="" xmlns:a16="http://schemas.microsoft.com/office/drawing/2014/main" id="{4D7C3F8F-74F9-DD9B-A4EE-E0915B303E62}"/>
                </a:ext>
              </a:extLst>
            </p:cNvPr>
            <p:cNvSpPr txBox="1"/>
            <p:nvPr/>
          </p:nvSpPr>
          <p:spPr>
            <a:xfrm>
              <a:off x="4939282" y="3878660"/>
              <a:ext cx="376237" cy="369332"/>
            </a:xfrm>
            <a:prstGeom prst="rect">
              <a:avLst/>
            </a:prstGeom>
            <a:noFill/>
          </p:spPr>
          <p:txBody>
            <a:bodyPr wrap="square">
              <a:spAutoFit/>
            </a:bodyPr>
            <a:lstStyle/>
            <a:p>
              <a:r>
                <a:rPr lang="en-US" altLang="zh-CN">
                  <a:latin typeface="华文中宋" panose="02010600040101010101" pitchFamily="2" charset="-122"/>
                  <a:ea typeface="华文中宋" panose="02010600040101010101" pitchFamily="2" charset="-122"/>
                </a:rPr>
                <a:t>1</a:t>
              </a:r>
              <a:endParaRPr lang="zh-CN" altLang="en-US"/>
            </a:p>
          </p:txBody>
        </p:sp>
        <p:sp>
          <p:nvSpPr>
            <p:cNvPr id="41" name="文本框 40">
              <a:extLst>
                <a:ext uri="{FF2B5EF4-FFF2-40B4-BE49-F238E27FC236}">
                  <a16:creationId xmlns="" xmlns:a16="http://schemas.microsoft.com/office/drawing/2014/main" id="{222237F7-CC80-74B5-F266-7EB074124F29}"/>
                </a:ext>
              </a:extLst>
            </p:cNvPr>
            <p:cNvSpPr txBox="1"/>
            <p:nvPr/>
          </p:nvSpPr>
          <p:spPr>
            <a:xfrm>
              <a:off x="6492911" y="5616717"/>
              <a:ext cx="376237" cy="369332"/>
            </a:xfrm>
            <a:prstGeom prst="rect">
              <a:avLst/>
            </a:prstGeom>
            <a:noFill/>
          </p:spPr>
          <p:txBody>
            <a:bodyPr wrap="square">
              <a:spAutoFit/>
            </a:bodyPr>
            <a:lstStyle/>
            <a:p>
              <a:r>
                <a:rPr lang="en-US" altLang="zh-CN">
                  <a:latin typeface="华文中宋" panose="02010600040101010101" pitchFamily="2" charset="-122"/>
                  <a:ea typeface="华文中宋" panose="02010600040101010101" pitchFamily="2" charset="-122"/>
                </a:rPr>
                <a:t>1</a:t>
              </a:r>
              <a:endParaRPr lang="zh-CN" altLang="en-US"/>
            </a:p>
          </p:txBody>
        </p:sp>
        <p:sp>
          <p:nvSpPr>
            <p:cNvPr id="42" name="文本框 41">
              <a:extLst>
                <a:ext uri="{FF2B5EF4-FFF2-40B4-BE49-F238E27FC236}">
                  <a16:creationId xmlns="" xmlns:a16="http://schemas.microsoft.com/office/drawing/2014/main" id="{42F0711F-A6C1-E2B1-5F77-954D8A6FF22A}"/>
                </a:ext>
              </a:extLst>
            </p:cNvPr>
            <p:cNvSpPr txBox="1"/>
            <p:nvPr/>
          </p:nvSpPr>
          <p:spPr>
            <a:xfrm>
              <a:off x="6625010" y="6048351"/>
              <a:ext cx="376237" cy="369332"/>
            </a:xfrm>
            <a:prstGeom prst="rect">
              <a:avLst/>
            </a:prstGeom>
            <a:noFill/>
          </p:spPr>
          <p:txBody>
            <a:bodyPr wrap="square">
              <a:spAutoFit/>
            </a:bodyPr>
            <a:lstStyle/>
            <a:p>
              <a:r>
                <a:rPr lang="en-US" altLang="zh-CN">
                  <a:latin typeface="华文中宋" panose="02010600040101010101" pitchFamily="2" charset="-122"/>
                  <a:ea typeface="华文中宋" panose="02010600040101010101" pitchFamily="2" charset="-122"/>
                </a:rPr>
                <a:t>1</a:t>
              </a:r>
              <a:endParaRPr lang="zh-CN" altLang="en-US"/>
            </a:p>
          </p:txBody>
        </p:sp>
        <p:sp>
          <p:nvSpPr>
            <p:cNvPr id="43" name="椭圆 42">
              <a:extLst>
                <a:ext uri="{FF2B5EF4-FFF2-40B4-BE49-F238E27FC236}">
                  <a16:creationId xmlns="" xmlns:a16="http://schemas.microsoft.com/office/drawing/2014/main" id="{7EB6F581-2D24-556A-6C71-96E60A11B678}"/>
                </a:ext>
              </a:extLst>
            </p:cNvPr>
            <p:cNvSpPr/>
            <p:nvPr/>
          </p:nvSpPr>
          <p:spPr>
            <a:xfrm>
              <a:off x="5998150" y="4875307"/>
              <a:ext cx="144000" cy="144000"/>
            </a:xfrm>
            <a:prstGeom prst="ellipse">
              <a:avLst/>
            </a:prstGeom>
            <a:pattFill prst="pct20">
              <a:fgClr>
                <a:schemeClr val="tx1"/>
              </a:fgClr>
              <a:bgClr>
                <a:schemeClr val="bg1"/>
              </a:bgClr>
            </a:patt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4" name="文本框 43">
              <a:extLst>
                <a:ext uri="{FF2B5EF4-FFF2-40B4-BE49-F238E27FC236}">
                  <a16:creationId xmlns="" xmlns:a16="http://schemas.microsoft.com/office/drawing/2014/main" id="{F4F51138-FEFB-9082-8324-0F107A69DE70}"/>
                </a:ext>
              </a:extLst>
            </p:cNvPr>
            <p:cNvSpPr txBox="1"/>
            <p:nvPr/>
          </p:nvSpPr>
          <p:spPr>
            <a:xfrm>
              <a:off x="5845568" y="4992395"/>
              <a:ext cx="322659" cy="400110"/>
            </a:xfrm>
            <a:prstGeom prst="rect">
              <a:avLst/>
            </a:prstGeom>
            <a:noFill/>
          </p:spPr>
          <p:txBody>
            <a:bodyPr wrap="square">
              <a:spAutoFit/>
            </a:bodyPr>
            <a:lstStyle/>
            <a:p>
              <a:r>
                <a:rPr lang="en-US" altLang="zh-CN" sz="2000" dirty="0">
                  <a:latin typeface="华文中宋" panose="02010600040101010101" pitchFamily="2" charset="-122"/>
                  <a:ea typeface="华文中宋" panose="02010600040101010101" pitchFamily="2" charset="-122"/>
                </a:rPr>
                <a:t>W</a:t>
              </a:r>
              <a:endParaRPr lang="zh-CN" altLang="en-US" sz="2000" dirty="0"/>
            </a:p>
          </p:txBody>
        </p:sp>
        <p:sp>
          <p:nvSpPr>
            <p:cNvPr id="45" name="文本框 44"/>
            <p:cNvSpPr txBox="1"/>
            <p:nvPr/>
          </p:nvSpPr>
          <p:spPr>
            <a:xfrm>
              <a:off x="5659706" y="5986049"/>
              <a:ext cx="356188" cy="400110"/>
            </a:xfrm>
            <a:prstGeom prst="rect">
              <a:avLst/>
            </a:prstGeom>
            <a:noFill/>
          </p:spPr>
          <p:txBody>
            <a:bodyPr wrap="none" rtlCol="0">
              <a:spAutoFit/>
            </a:bodyPr>
            <a:lstStyle/>
            <a:p>
              <a:r>
                <a:rPr lang="en-US" altLang="zh-CN" sz="2000" dirty="0" smtClean="0"/>
                <a:t>B</a:t>
              </a:r>
              <a:endParaRPr lang="zh-CN" altLang="en-US" sz="2000" dirty="0"/>
            </a:p>
          </p:txBody>
        </p:sp>
      </p:grpSp>
    </p:spTree>
    <p:extLst>
      <p:ext uri="{BB962C8B-B14F-4D97-AF65-F5344CB8AC3E}">
        <p14:creationId xmlns:p14="http://schemas.microsoft.com/office/powerpoint/2010/main" val="716089891"/>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输入输出格式</a:t>
            </a:r>
            <a:endParaRPr lang="zh-CN" altLang="en-US" dirty="0"/>
          </a:p>
        </p:txBody>
      </p:sp>
      <p:sp>
        <p:nvSpPr>
          <p:cNvPr id="3" name="内容占位符 2"/>
          <p:cNvSpPr>
            <a:spLocks noGrp="1"/>
          </p:cNvSpPr>
          <p:nvPr>
            <p:ph idx="1"/>
          </p:nvPr>
        </p:nvSpPr>
        <p:spPr>
          <a:xfrm>
            <a:off x="898207" y="1287354"/>
            <a:ext cx="10515600" cy="4351338"/>
          </a:xfrm>
        </p:spPr>
        <p:txBody>
          <a:bodyPr>
            <a:normAutofit fontScale="70000" lnSpcReduction="20000"/>
          </a:bodyPr>
          <a:lstStyle/>
          <a:p>
            <a:r>
              <a:rPr lang="en-US" altLang="zh-CN" b="1" dirty="0"/>
              <a:t>【</a:t>
            </a:r>
            <a:r>
              <a:rPr lang="zh-CN" altLang="en-US" b="1" dirty="0"/>
              <a:t>输入格式</a:t>
            </a:r>
            <a:r>
              <a:rPr lang="en-US" altLang="zh-CN" b="1" dirty="0"/>
              <a:t>】</a:t>
            </a:r>
          </a:p>
          <a:p>
            <a:r>
              <a:rPr lang="zh-CN" altLang="en-US" dirty="0"/>
              <a:t>输入包含</a:t>
            </a:r>
            <a:r>
              <a:rPr lang="en-US" altLang="zh-CN" dirty="0"/>
              <a:t>n</a:t>
            </a:r>
            <a:r>
              <a:rPr lang="zh-CN" altLang="en-US" dirty="0"/>
              <a:t>行：</a:t>
            </a:r>
          </a:p>
          <a:p>
            <a:r>
              <a:rPr lang="zh-CN" altLang="en-US" dirty="0"/>
              <a:t>第</a:t>
            </a:r>
            <a:r>
              <a:rPr lang="en-US" altLang="zh-CN" dirty="0"/>
              <a:t>1</a:t>
            </a:r>
            <a:r>
              <a:rPr lang="zh-CN" altLang="en-US" dirty="0"/>
              <a:t>行，两个正整数</a:t>
            </a:r>
            <a:r>
              <a:rPr lang="en-US" altLang="zh-CN" dirty="0"/>
              <a:t>n</a:t>
            </a:r>
            <a:r>
              <a:rPr lang="zh-CN" altLang="en-US" dirty="0"/>
              <a:t>和</a:t>
            </a:r>
            <a:r>
              <a:rPr lang="en-US" altLang="zh-CN" dirty="0"/>
              <a:t>S</a:t>
            </a:r>
            <a:r>
              <a:rPr lang="zh-CN" altLang="en-US" dirty="0"/>
              <a:t>，中间用一个空格隔开。其中</a:t>
            </a:r>
            <a:r>
              <a:rPr lang="en-US" altLang="zh-CN" dirty="0"/>
              <a:t>n</a:t>
            </a:r>
            <a:r>
              <a:rPr lang="zh-CN" altLang="en-US" dirty="0"/>
              <a:t>为树网结点的个数，</a:t>
            </a:r>
            <a:r>
              <a:rPr lang="en-US" altLang="zh-CN" dirty="0"/>
              <a:t>s</a:t>
            </a:r>
            <a:r>
              <a:rPr lang="zh-CN" altLang="en-US" dirty="0"/>
              <a:t>为树网的核的长度的上界。设结点编号依次为</a:t>
            </a:r>
            <a:r>
              <a:rPr lang="en-US" altLang="zh-CN" dirty="0"/>
              <a:t>1</a:t>
            </a:r>
            <a:r>
              <a:rPr lang="zh-CN" altLang="en-US" dirty="0"/>
              <a:t>，</a:t>
            </a:r>
            <a:r>
              <a:rPr lang="en-US" altLang="zh-CN" dirty="0"/>
              <a:t>2</a:t>
            </a:r>
            <a:r>
              <a:rPr lang="zh-CN" altLang="en-US" dirty="0"/>
              <a:t>，</a:t>
            </a:r>
            <a:r>
              <a:rPr lang="en-US" altLang="zh-CN" dirty="0"/>
              <a:t>…</a:t>
            </a:r>
            <a:r>
              <a:rPr lang="zh-CN" altLang="en-US" dirty="0"/>
              <a:t>，</a:t>
            </a:r>
            <a:r>
              <a:rPr lang="en-US" altLang="zh-CN" dirty="0"/>
              <a:t>n</a:t>
            </a:r>
            <a:r>
              <a:rPr lang="zh-CN" altLang="en-US" dirty="0"/>
              <a:t>。</a:t>
            </a:r>
          </a:p>
          <a:p>
            <a:r>
              <a:rPr lang="zh-CN" altLang="en-US" dirty="0"/>
              <a:t>从第</a:t>
            </a:r>
            <a:r>
              <a:rPr lang="en-US" altLang="zh-CN" dirty="0"/>
              <a:t>2</a:t>
            </a:r>
            <a:r>
              <a:rPr lang="zh-CN" altLang="en-US" dirty="0"/>
              <a:t>行到第</a:t>
            </a:r>
            <a:r>
              <a:rPr lang="en-US" altLang="zh-CN" dirty="0"/>
              <a:t>n</a:t>
            </a:r>
            <a:r>
              <a:rPr lang="zh-CN" altLang="en-US" dirty="0"/>
              <a:t>行，每行给出</a:t>
            </a:r>
            <a:r>
              <a:rPr lang="en-US" altLang="zh-CN" dirty="0"/>
              <a:t>3</a:t>
            </a:r>
            <a:r>
              <a:rPr lang="zh-CN" altLang="en-US" dirty="0"/>
              <a:t>个用空格隔开的正整数，依次表示每一条边的两个端点编号和长度。例如，“</a:t>
            </a:r>
            <a:r>
              <a:rPr lang="en-US" altLang="zh-CN" dirty="0"/>
              <a:t>2 4 7”</a:t>
            </a:r>
            <a:r>
              <a:rPr lang="zh-CN" altLang="en-US" dirty="0"/>
              <a:t>表示连接结点</a:t>
            </a:r>
            <a:r>
              <a:rPr lang="en-US" altLang="zh-CN" dirty="0"/>
              <a:t>2</a:t>
            </a:r>
            <a:r>
              <a:rPr lang="zh-CN" altLang="en-US" dirty="0"/>
              <a:t>与</a:t>
            </a:r>
            <a:r>
              <a:rPr lang="en-US" altLang="zh-CN" dirty="0"/>
              <a:t>4</a:t>
            </a:r>
            <a:r>
              <a:rPr lang="zh-CN" altLang="en-US" dirty="0"/>
              <a:t>的边的长度为</a:t>
            </a:r>
            <a:r>
              <a:rPr lang="en-US" altLang="zh-CN" dirty="0"/>
              <a:t>7</a:t>
            </a:r>
            <a:r>
              <a:rPr lang="zh-CN" altLang="en-US" dirty="0"/>
              <a:t>。</a:t>
            </a:r>
          </a:p>
          <a:p>
            <a:r>
              <a:rPr lang="zh-CN" altLang="en-US" dirty="0"/>
              <a:t>所给的数据都是正确的，不必检验。</a:t>
            </a:r>
          </a:p>
          <a:p>
            <a:r>
              <a:rPr lang="en-US" altLang="zh-CN" b="1" dirty="0"/>
              <a:t>【</a:t>
            </a:r>
            <a:r>
              <a:rPr lang="zh-CN" altLang="en-US" b="1" dirty="0"/>
              <a:t>输出格式</a:t>
            </a:r>
            <a:r>
              <a:rPr lang="en-US" altLang="zh-CN" b="1" dirty="0"/>
              <a:t>】</a:t>
            </a:r>
          </a:p>
          <a:p>
            <a:r>
              <a:rPr lang="zh-CN" altLang="en-US" dirty="0"/>
              <a:t>输出只有一个非负整数，为指定意义下的最小偏心距。</a:t>
            </a:r>
          </a:p>
          <a:p>
            <a:endParaRPr lang="zh-CN" altLang="en-US" dirty="0"/>
          </a:p>
        </p:txBody>
      </p:sp>
    </p:spTree>
    <p:extLst>
      <p:ext uri="{BB962C8B-B14F-4D97-AF65-F5344CB8AC3E}">
        <p14:creationId xmlns:p14="http://schemas.microsoft.com/office/powerpoint/2010/main" val="358915163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a:t>
            </a:r>
            <a:r>
              <a:rPr lang="zh-CN" altLang="en-US" dirty="0" smtClean="0"/>
              <a:t>输入</a:t>
            </a:r>
            <a:r>
              <a:rPr lang="zh-CN" altLang="en-US" dirty="0"/>
              <a:t>输出</a:t>
            </a:r>
            <a:r>
              <a:rPr lang="zh-CN" altLang="en-US" dirty="0" smtClean="0"/>
              <a:t>格式</a:t>
            </a:r>
            <a:r>
              <a:rPr lang="en-US" altLang="zh-CN" dirty="0" smtClean="0"/>
              <a:t>】</a:t>
            </a:r>
            <a:endParaRPr lang="zh-CN" altLang="en-US" dirty="0"/>
          </a:p>
        </p:txBody>
      </p:sp>
      <p:sp>
        <p:nvSpPr>
          <p:cNvPr id="3" name="内容占位符 2"/>
          <p:cNvSpPr>
            <a:spLocks noGrp="1"/>
          </p:cNvSpPr>
          <p:nvPr>
            <p:ph idx="1"/>
          </p:nvPr>
        </p:nvSpPr>
        <p:spPr/>
        <p:txBody>
          <a:bodyPr/>
          <a:lstStyle/>
          <a:p>
            <a:r>
              <a:rPr lang="en-US" altLang="zh-CN" sz="2800" dirty="0"/>
              <a:t>【</a:t>
            </a:r>
            <a:r>
              <a:rPr lang="zh-CN" altLang="en-US" sz="2800" dirty="0"/>
              <a:t>输入格式</a:t>
            </a:r>
            <a:r>
              <a:rPr lang="en-US" altLang="zh-CN" sz="2800" dirty="0"/>
              <a:t>】</a:t>
            </a:r>
          </a:p>
          <a:p>
            <a:r>
              <a:rPr lang="zh-CN" altLang="en-US" sz="2800" dirty="0"/>
              <a:t>第一行包含一个整数 </a:t>
            </a:r>
            <a:r>
              <a:rPr lang="en-US" altLang="zh-CN" sz="2800" dirty="0"/>
              <a:t>n</a:t>
            </a:r>
            <a:r>
              <a:rPr lang="zh-CN" altLang="en-US" sz="2800" dirty="0"/>
              <a:t>，表示节点数</a:t>
            </a:r>
            <a:r>
              <a:rPr lang="zh-CN" altLang="en-US" sz="2800" dirty="0" smtClean="0"/>
              <a:t>。</a:t>
            </a:r>
            <a:endParaRPr lang="zh-CN" altLang="en-US" sz="2800" dirty="0"/>
          </a:p>
          <a:p>
            <a:r>
              <a:rPr lang="zh-CN" altLang="en-US" sz="2800" dirty="0"/>
              <a:t>接下来 </a:t>
            </a:r>
            <a:r>
              <a:rPr lang="en-US" altLang="zh-CN" sz="2800" dirty="0"/>
              <a:t>n−1 </a:t>
            </a:r>
            <a:r>
              <a:rPr lang="zh-CN" altLang="en-US" sz="2800" dirty="0"/>
              <a:t>行，每行三个整数 </a:t>
            </a:r>
            <a:r>
              <a:rPr lang="en-US" altLang="zh-CN" sz="2800" dirty="0" err="1"/>
              <a:t>a,b,c</a:t>
            </a:r>
            <a:r>
              <a:rPr lang="zh-CN" altLang="en-US" sz="2800" dirty="0"/>
              <a:t>，表示点 </a:t>
            </a:r>
            <a:r>
              <a:rPr lang="en-US" altLang="zh-CN" sz="2800" dirty="0"/>
              <a:t>a </a:t>
            </a:r>
            <a:r>
              <a:rPr lang="zh-CN" altLang="en-US" sz="2800" dirty="0"/>
              <a:t>和点 </a:t>
            </a:r>
            <a:r>
              <a:rPr lang="en-US" altLang="zh-CN" sz="2800" dirty="0"/>
              <a:t>b </a:t>
            </a:r>
            <a:r>
              <a:rPr lang="zh-CN" altLang="en-US" sz="2800" dirty="0"/>
              <a:t>之间有一条长度为 </a:t>
            </a:r>
            <a:r>
              <a:rPr lang="en-US" altLang="zh-CN" sz="2800" dirty="0"/>
              <a:t>c </a:t>
            </a:r>
            <a:r>
              <a:rPr lang="zh-CN" altLang="en-US" sz="2800" dirty="0"/>
              <a:t>的无向边。</a:t>
            </a:r>
          </a:p>
          <a:p>
            <a:r>
              <a:rPr lang="en-US" altLang="zh-CN" sz="2800" dirty="0" smtClean="0"/>
              <a:t>【</a:t>
            </a:r>
            <a:r>
              <a:rPr lang="zh-CN" altLang="en-US" sz="2800" dirty="0"/>
              <a:t>输出格式</a:t>
            </a:r>
            <a:r>
              <a:rPr lang="en-US" altLang="zh-CN" sz="2800" dirty="0"/>
              <a:t>】</a:t>
            </a:r>
          </a:p>
          <a:p>
            <a:r>
              <a:rPr lang="zh-CN" altLang="en-US" sz="2800" dirty="0"/>
              <a:t>共两行</a:t>
            </a:r>
            <a:r>
              <a:rPr lang="zh-CN" altLang="en-US" sz="2800" dirty="0" smtClean="0"/>
              <a:t>。</a:t>
            </a:r>
            <a:endParaRPr lang="zh-CN" altLang="en-US" sz="2800" dirty="0"/>
          </a:p>
          <a:p>
            <a:r>
              <a:rPr lang="zh-CN" altLang="en-US" sz="2800" dirty="0"/>
              <a:t>第一行一个整数，表示直径的长度</a:t>
            </a:r>
            <a:r>
              <a:rPr lang="zh-CN" altLang="en-US" sz="2800" dirty="0" smtClean="0"/>
              <a:t>。</a:t>
            </a:r>
            <a:endParaRPr lang="zh-CN" altLang="en-US" sz="2800" dirty="0"/>
          </a:p>
          <a:p>
            <a:r>
              <a:rPr lang="zh-CN" altLang="en-US" sz="2800" dirty="0"/>
              <a:t>第二行一个整数，表示被所有直径经过的边的数量。</a:t>
            </a:r>
          </a:p>
        </p:txBody>
      </p:sp>
    </p:spTree>
    <p:extLst>
      <p:ext uri="{BB962C8B-B14F-4D97-AF65-F5344CB8AC3E}">
        <p14:creationId xmlns:p14="http://schemas.microsoft.com/office/powerpoint/2010/main" val="167327428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算法分析</a:t>
            </a:r>
            <a:endParaRPr lang="zh-CN" altLang="en-US" dirty="0"/>
          </a:p>
        </p:txBody>
      </p:sp>
      <p:sp>
        <p:nvSpPr>
          <p:cNvPr id="3" name="内容占位符 2"/>
          <p:cNvSpPr>
            <a:spLocks noGrp="1"/>
          </p:cNvSpPr>
          <p:nvPr>
            <p:ph idx="1"/>
          </p:nvPr>
        </p:nvSpPr>
        <p:spPr>
          <a:xfrm>
            <a:off x="876879" y="1716564"/>
            <a:ext cx="10935675" cy="3564564"/>
          </a:xfrm>
        </p:spPr>
        <p:txBody>
          <a:bodyPr>
            <a:normAutofit fontScale="70000" lnSpcReduction="20000"/>
          </a:bodyPr>
          <a:lstStyle/>
          <a:p>
            <a:r>
              <a:rPr lang="zh-CN" altLang="en-US" dirty="0" smtClean="0"/>
              <a:t>首先</a:t>
            </a:r>
            <a:r>
              <a:rPr lang="zh-CN" altLang="en-US" dirty="0"/>
              <a:t>，我们可以得出一条结论：在任意一条直径上求出的最小偏心距都相等。</a:t>
            </a:r>
          </a:p>
          <a:p>
            <a:r>
              <a:rPr lang="zh-CN" altLang="en-US" dirty="0" smtClean="0"/>
              <a:t>通过</a:t>
            </a:r>
            <a:r>
              <a:rPr lang="zh-CN" altLang="en-US" dirty="0"/>
              <a:t>两次 </a:t>
            </a:r>
            <a:r>
              <a:rPr lang="en-US" altLang="zh-CN" dirty="0"/>
              <a:t>BFS </a:t>
            </a:r>
            <a:r>
              <a:rPr lang="zh-CN" altLang="en-US" dirty="0"/>
              <a:t>求出任意一条直径。</a:t>
            </a:r>
          </a:p>
          <a:p>
            <a:r>
              <a:rPr lang="zh-CN" altLang="en-US" dirty="0" smtClean="0"/>
              <a:t>在</a:t>
            </a:r>
            <a:r>
              <a:rPr lang="zh-CN" altLang="en-US" dirty="0"/>
              <a:t>直径上枚举距离不超过 𝑠 的两个点 𝑝 和 𝑞，𝑝</a:t>
            </a:r>
            <a:r>
              <a:rPr lang="en-US" altLang="zh-CN" dirty="0"/>
              <a:t>, </a:t>
            </a:r>
            <a:r>
              <a:rPr lang="zh-CN" altLang="en-US" dirty="0"/>
              <a:t>𝑞 之间的路径作为树网的核。</a:t>
            </a:r>
          </a:p>
          <a:p>
            <a:r>
              <a:rPr lang="zh-CN" altLang="en-US" dirty="0" smtClean="0"/>
              <a:t>从</a:t>
            </a:r>
            <a:r>
              <a:rPr lang="zh-CN" altLang="en-US" dirty="0"/>
              <a:t>核上的每个结点出发求出核以外的每个结点到核的距离，取最大值即为核的偏心距。</a:t>
            </a:r>
          </a:p>
          <a:p>
            <a:r>
              <a:rPr lang="zh-CN" altLang="en-US" dirty="0" smtClean="0"/>
              <a:t>在</a:t>
            </a:r>
            <a:r>
              <a:rPr lang="zh-CN" altLang="en-US" dirty="0"/>
              <a:t>所有枚举的核中取最小偏心距的值即为答案。</a:t>
            </a:r>
          </a:p>
          <a:p>
            <a:r>
              <a:rPr lang="zh-CN" altLang="en-US" dirty="0" smtClean="0"/>
              <a:t>算法</a:t>
            </a:r>
            <a:r>
              <a:rPr lang="zh-CN" altLang="en-US" dirty="0"/>
              <a:t>时间复杂度：</a:t>
            </a:r>
            <a:r>
              <a:rPr lang="en-US" altLang="zh-CN" dirty="0"/>
              <a:t>O(</a:t>
            </a:r>
            <a:r>
              <a:rPr lang="zh-CN" altLang="en-US" dirty="0"/>
              <a:t>𝑁</a:t>
            </a:r>
            <a:r>
              <a:rPr lang="en-US" altLang="zh-CN" baseline="30000" dirty="0"/>
              <a:t>3</a:t>
            </a:r>
            <a:r>
              <a:rPr lang="en-US" altLang="zh-CN" dirty="0"/>
              <a:t>)</a:t>
            </a:r>
            <a:r>
              <a:rPr lang="zh-CN" altLang="en-US" dirty="0"/>
              <a:t>。</a:t>
            </a:r>
          </a:p>
        </p:txBody>
      </p:sp>
    </p:spTree>
    <p:extLst>
      <p:ext uri="{BB962C8B-B14F-4D97-AF65-F5344CB8AC3E}">
        <p14:creationId xmlns:p14="http://schemas.microsoft.com/office/powerpoint/2010/main" val="1131935598"/>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算法分析</a:t>
            </a:r>
            <a:endParaRPr lang="zh-CN" altLang="en-US" dirty="0"/>
          </a:p>
        </p:txBody>
      </p:sp>
      <p:sp>
        <p:nvSpPr>
          <p:cNvPr id="3" name="内容占位符 2"/>
          <p:cNvSpPr>
            <a:spLocks noGrp="1"/>
          </p:cNvSpPr>
          <p:nvPr>
            <p:ph idx="1"/>
          </p:nvPr>
        </p:nvSpPr>
        <p:spPr>
          <a:xfrm>
            <a:off x="876879" y="1716564"/>
            <a:ext cx="10935675" cy="3564564"/>
          </a:xfrm>
        </p:spPr>
        <p:txBody>
          <a:bodyPr>
            <a:normAutofit/>
          </a:bodyPr>
          <a:lstStyle/>
          <a:p>
            <a:r>
              <a:rPr lang="zh-CN" altLang="en-US" sz="2000" dirty="0"/>
              <a:t>根据贪心策略，在枚举树网的核时，一旦核的一端 𝑝 固定后，另一端 𝑞 在距离不超过 𝑠 的情况下，显然越远越好。</a:t>
            </a:r>
          </a:p>
          <a:p>
            <a:r>
              <a:rPr lang="zh-CN" altLang="en-US" sz="2000" dirty="0"/>
              <a:t>因此，我们只需在直径上枚举 𝑝，然后找到距离结点 𝑝 最远的不超过 𝑠 的结点 𝑞，然后按照求解偏心距的方法求解即可。</a:t>
            </a:r>
          </a:p>
          <a:p>
            <a:r>
              <a:rPr lang="zh-CN" altLang="en-US" sz="2000" dirty="0"/>
              <a:t>在所有枚举的核中取最小偏心距的即为答案。</a:t>
            </a:r>
          </a:p>
          <a:p>
            <a:r>
              <a:rPr lang="zh-CN" altLang="en-US" sz="2000" dirty="0"/>
              <a:t>算法时间复杂度：</a:t>
            </a:r>
            <a:r>
              <a:rPr lang="en-US" altLang="zh-CN" sz="2000" dirty="0"/>
              <a:t>O(</a:t>
            </a:r>
            <a:r>
              <a:rPr lang="zh-CN" altLang="en-US" sz="2000" dirty="0"/>
              <a:t>𝑁</a:t>
            </a:r>
            <a:r>
              <a:rPr lang="en-US" altLang="zh-CN" sz="2000" baseline="30000" dirty="0"/>
              <a:t>2</a:t>
            </a:r>
            <a:r>
              <a:rPr lang="en-US" altLang="zh-CN" sz="2000" dirty="0"/>
              <a:t>)</a:t>
            </a:r>
            <a:r>
              <a:rPr lang="zh-CN" altLang="en-US" sz="2000" dirty="0"/>
              <a:t>。</a:t>
            </a:r>
          </a:p>
        </p:txBody>
      </p:sp>
    </p:spTree>
    <p:extLst>
      <p:ext uri="{BB962C8B-B14F-4D97-AF65-F5344CB8AC3E}">
        <p14:creationId xmlns:p14="http://schemas.microsoft.com/office/powerpoint/2010/main" val="2343533174"/>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图片 3"/>
          <p:cNvPicPr>
            <a:picLocks noChangeAspect="1"/>
          </p:cNvPicPr>
          <p:nvPr/>
        </p:nvPicPr>
        <p:blipFill>
          <a:blip r:embed="rId3"/>
          <a:stretch>
            <a:fillRect/>
          </a:stretch>
        </p:blipFill>
        <p:spPr>
          <a:xfrm>
            <a:off x="654731" y="2774628"/>
            <a:ext cx="9279839" cy="1525847"/>
          </a:xfrm>
          <a:prstGeom prst="rect">
            <a:avLst/>
          </a:prstGeom>
        </p:spPr>
      </p:pic>
      <p:sp>
        <p:nvSpPr>
          <p:cNvPr id="2" name="标题 1"/>
          <p:cNvSpPr>
            <a:spLocks noGrp="1"/>
          </p:cNvSpPr>
          <p:nvPr>
            <p:ph type="title"/>
          </p:nvPr>
        </p:nvSpPr>
        <p:spPr/>
        <p:txBody>
          <a:bodyPr/>
          <a:lstStyle/>
          <a:p>
            <a:r>
              <a:rPr lang="zh-CN" altLang="en-US" dirty="0" smtClean="0"/>
              <a:t>算法分析</a:t>
            </a:r>
            <a:endParaRPr lang="zh-CN" altLang="en-US" dirty="0"/>
          </a:p>
        </p:txBody>
      </p:sp>
      <p:sp>
        <p:nvSpPr>
          <p:cNvPr id="3" name="内容占位符 2"/>
          <p:cNvSpPr>
            <a:spLocks noGrp="1"/>
          </p:cNvSpPr>
          <p:nvPr>
            <p:ph idx="1"/>
          </p:nvPr>
        </p:nvSpPr>
        <p:spPr>
          <a:xfrm>
            <a:off x="431371" y="1026343"/>
            <a:ext cx="9958724" cy="5437210"/>
          </a:xfrm>
        </p:spPr>
        <p:txBody>
          <a:bodyPr>
            <a:normAutofit/>
          </a:bodyPr>
          <a:lstStyle/>
          <a:p>
            <a:r>
              <a:rPr lang="zh-CN" altLang="en-US" sz="2000" dirty="0"/>
              <a:t>根据贪心策略，在枚举树网的核时，一旦核的一端 𝑝 固定后，另一端 𝑞 在距离不超过 𝑠 的情况下，显然越远越好。</a:t>
            </a:r>
          </a:p>
          <a:p>
            <a:r>
              <a:rPr lang="zh-CN" altLang="en-US" sz="2000" dirty="0"/>
              <a:t>那么在直径上枚举 𝑝 时，显然枚举另一端 𝑞 到 𝑝 的距离是单调递增的，因此可以二分找到距离 𝑝 距离 ≤ 𝑠 的最远的 𝑞。</a:t>
            </a:r>
          </a:p>
          <a:p>
            <a:r>
              <a:rPr lang="zh-CN" altLang="en-US" sz="2000" dirty="0"/>
              <a:t>那么如何求解核的偏心距呢？设直径上的结点为 𝑢</a:t>
            </a:r>
            <a:r>
              <a:rPr lang="en-US" altLang="zh-CN" sz="2000" dirty="0"/>
              <a:t>1, </a:t>
            </a:r>
            <a:r>
              <a:rPr lang="zh-CN" altLang="en-US" sz="2000" dirty="0"/>
              <a:t>𝑢</a:t>
            </a:r>
            <a:r>
              <a:rPr lang="en-US" altLang="zh-CN" sz="2000" dirty="0"/>
              <a:t>2, ⋯ , </a:t>
            </a:r>
            <a:r>
              <a:rPr lang="zh-CN" altLang="en-US" sz="2000" dirty="0"/>
              <a:t>𝑢𝑡，对于每个结点 𝑢𝑖 求其到非直径上的结点的的最远距离 𝑑</a:t>
            </a:r>
            <a:r>
              <a:rPr lang="en-US" altLang="zh-CN" sz="2000" dirty="0"/>
              <a:t>[</a:t>
            </a:r>
            <a:r>
              <a:rPr lang="zh-CN" altLang="en-US" sz="2000" dirty="0"/>
              <a:t>𝑢𝑖</a:t>
            </a:r>
            <a:r>
              <a:rPr lang="en-US" altLang="zh-CN" sz="2000" dirty="0"/>
              <a:t>]</a:t>
            </a:r>
            <a:r>
              <a:rPr lang="zh-CN" altLang="en-US" sz="2000" dirty="0"/>
              <a:t>，那么偏心距显然</a:t>
            </a:r>
            <a:r>
              <a:rPr lang="zh-CN" altLang="en-US" sz="2000" dirty="0" smtClean="0"/>
              <a:t>为：</a:t>
            </a:r>
            <a:endParaRPr lang="en-US" altLang="zh-CN" sz="2000" dirty="0" smtClean="0"/>
          </a:p>
          <a:p>
            <a:endParaRPr lang="en-US" altLang="zh-CN" sz="2000" dirty="0"/>
          </a:p>
          <a:p>
            <a:endParaRPr lang="en-US" altLang="zh-CN" sz="2000" dirty="0" smtClean="0"/>
          </a:p>
          <a:p>
            <a:endParaRPr lang="en-US" altLang="zh-CN" sz="2000" dirty="0"/>
          </a:p>
          <a:p>
            <a:r>
              <a:rPr lang="zh-CN" altLang="en-US" sz="2000" dirty="0"/>
              <a:t>其中 𝑑𝑖𝑠𝑡</a:t>
            </a:r>
            <a:r>
              <a:rPr lang="en-US" altLang="zh-CN" sz="2000" dirty="0"/>
              <a:t>(</a:t>
            </a:r>
            <a:r>
              <a:rPr lang="zh-CN" altLang="en-US" sz="2000" dirty="0"/>
              <a:t>𝑢</a:t>
            </a:r>
            <a:r>
              <a:rPr lang="en-US" altLang="zh-CN" sz="2000" dirty="0"/>
              <a:t>1, </a:t>
            </a:r>
            <a:r>
              <a:rPr lang="zh-CN" altLang="en-US" sz="2000" dirty="0"/>
              <a:t>𝑢𝑝</a:t>
            </a:r>
            <a:r>
              <a:rPr lang="en-US" altLang="zh-CN" sz="2000" dirty="0"/>
              <a:t>) </a:t>
            </a:r>
            <a:r>
              <a:rPr lang="zh-CN" altLang="en-US" sz="2000" dirty="0"/>
              <a:t>和 𝑑𝑖𝑠𝑡</a:t>
            </a:r>
            <a:r>
              <a:rPr lang="en-US" altLang="zh-CN" sz="2000" dirty="0"/>
              <a:t>(</a:t>
            </a:r>
            <a:r>
              <a:rPr lang="zh-CN" altLang="en-US" sz="2000" dirty="0"/>
              <a:t>𝑢𝑞</a:t>
            </a:r>
            <a:r>
              <a:rPr lang="en-US" altLang="zh-CN" sz="2000" dirty="0"/>
              <a:t>, </a:t>
            </a:r>
            <a:r>
              <a:rPr lang="zh-CN" altLang="en-US" sz="2000" dirty="0"/>
              <a:t>𝑢𝑡</a:t>
            </a:r>
            <a:r>
              <a:rPr lang="en-US" altLang="zh-CN" sz="2000" dirty="0"/>
              <a:t>) </a:t>
            </a:r>
            <a:r>
              <a:rPr lang="zh-CN" altLang="en-US" sz="2000" dirty="0"/>
              <a:t>可以通过前缀和求出， </a:t>
            </a:r>
            <a:r>
              <a:rPr lang="en-US" altLang="zh-CN" sz="2000" dirty="0"/>
              <a:t>max</a:t>
            </a:r>
            <a:r>
              <a:rPr lang="zh-CN" altLang="en-US" sz="2000" dirty="0"/>
              <a:t>𝑝≤𝑘≤𝑞</a:t>
            </a:r>
            <a:r>
              <a:rPr lang="en-US" altLang="zh-CN" sz="2000" dirty="0"/>
              <a:t>{</a:t>
            </a:r>
            <a:r>
              <a:rPr lang="zh-CN" altLang="en-US" sz="2000" dirty="0"/>
              <a:t>𝑑</a:t>
            </a:r>
            <a:r>
              <a:rPr lang="en-US" altLang="zh-CN" sz="2000" dirty="0"/>
              <a:t>[</a:t>
            </a:r>
            <a:r>
              <a:rPr lang="zh-CN" altLang="en-US" sz="2000" dirty="0"/>
              <a:t>𝑢𝑘</a:t>
            </a:r>
            <a:r>
              <a:rPr lang="en-US" altLang="zh-CN" sz="2000" dirty="0"/>
              <a:t>]} </a:t>
            </a:r>
            <a:r>
              <a:rPr lang="zh-CN" altLang="en-US" sz="2000" dirty="0"/>
              <a:t>则是一个 </a:t>
            </a:r>
            <a:r>
              <a:rPr lang="en-US" altLang="zh-CN" sz="2000" dirty="0"/>
              <a:t>RMQ </a:t>
            </a:r>
            <a:r>
              <a:rPr lang="zh-CN" altLang="en-US" sz="2000" dirty="0"/>
              <a:t>问题。</a:t>
            </a:r>
          </a:p>
          <a:p>
            <a:r>
              <a:rPr lang="zh-CN" altLang="en-US" sz="2000" dirty="0"/>
              <a:t>算法时间复杂度：</a:t>
            </a:r>
            <a:r>
              <a:rPr lang="en-US" altLang="zh-CN" sz="2000" dirty="0"/>
              <a:t>O(</a:t>
            </a:r>
            <a:r>
              <a:rPr lang="zh-CN" altLang="en-US" sz="2000" dirty="0" smtClean="0"/>
              <a:t>𝑁</a:t>
            </a:r>
            <a:r>
              <a:rPr lang="en-US" altLang="zh-CN" sz="2000" dirty="0" smtClean="0"/>
              <a:t>log</a:t>
            </a:r>
            <a:r>
              <a:rPr lang="zh-CN" altLang="en-US" sz="2000" dirty="0" smtClean="0"/>
              <a:t>𝑁</a:t>
            </a:r>
            <a:r>
              <a:rPr lang="en-US" altLang="zh-CN" sz="2000" dirty="0" err="1" smtClean="0"/>
              <a:t>logN</a:t>
            </a:r>
            <a:r>
              <a:rPr lang="en-US" altLang="zh-CN" sz="2000" dirty="0" smtClean="0"/>
              <a:t>)</a:t>
            </a:r>
            <a:r>
              <a:rPr lang="zh-CN" altLang="en-US" sz="2000" dirty="0"/>
              <a:t>。</a:t>
            </a:r>
          </a:p>
        </p:txBody>
      </p:sp>
    </p:spTree>
    <p:extLst>
      <p:ext uri="{BB962C8B-B14F-4D97-AF65-F5344CB8AC3E}">
        <p14:creationId xmlns:p14="http://schemas.microsoft.com/office/powerpoint/2010/main" val="2683546331"/>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算法分析</a:t>
            </a:r>
            <a:endParaRPr lang="zh-CN" altLang="en-US" dirty="0"/>
          </a:p>
        </p:txBody>
      </p:sp>
      <p:sp>
        <p:nvSpPr>
          <p:cNvPr id="3" name="内容占位符 2"/>
          <p:cNvSpPr>
            <a:spLocks noGrp="1"/>
          </p:cNvSpPr>
          <p:nvPr>
            <p:ph idx="1"/>
          </p:nvPr>
        </p:nvSpPr>
        <p:spPr>
          <a:xfrm>
            <a:off x="820895" y="1026099"/>
            <a:ext cx="10935675" cy="4898840"/>
          </a:xfrm>
        </p:spPr>
        <p:txBody>
          <a:bodyPr>
            <a:normAutofit/>
          </a:bodyPr>
          <a:lstStyle/>
          <a:p>
            <a:r>
              <a:rPr lang="zh-CN" altLang="en-US" sz="2000" dirty="0"/>
              <a:t>对于枚举的结点 𝑝，枚举的结点 𝑞 不会减小，所以可以使用双指针扫描法来枚举。</a:t>
            </a:r>
          </a:p>
          <a:p>
            <a:r>
              <a:rPr lang="zh-CN" altLang="en-US" sz="2000" dirty="0"/>
              <a:t>那么如何改进偏心距的求解呢？当然可以通过单调队列维护 </a:t>
            </a:r>
            <a:r>
              <a:rPr lang="en-US" altLang="zh-CN" sz="2000" dirty="0"/>
              <a:t>max{</a:t>
            </a:r>
            <a:r>
              <a:rPr lang="zh-CN" altLang="en-US" sz="2000" dirty="0"/>
              <a:t>𝑑</a:t>
            </a:r>
            <a:r>
              <a:rPr lang="en-US" altLang="zh-CN" sz="2000" dirty="0"/>
              <a:t>[</a:t>
            </a:r>
            <a:r>
              <a:rPr lang="zh-CN" altLang="en-US" sz="2000" dirty="0"/>
              <a:t>𝑢𝑘</a:t>
            </a:r>
            <a:r>
              <a:rPr lang="en-US" altLang="zh-CN" sz="2000" dirty="0"/>
              <a:t>]}</a:t>
            </a:r>
            <a:r>
              <a:rPr lang="zh-CN" altLang="en-US" sz="2000" dirty="0" smtClean="0"/>
              <a:t>，其中𝑝</a:t>
            </a:r>
            <a:r>
              <a:rPr lang="zh-CN" altLang="en-US" sz="2000" dirty="0"/>
              <a:t>≤𝑘≤</a:t>
            </a:r>
            <a:r>
              <a:rPr lang="zh-CN" altLang="en-US" sz="2000" dirty="0" smtClean="0"/>
              <a:t>𝑞。</a:t>
            </a:r>
            <a:endParaRPr lang="zh-CN" altLang="en-US" sz="2000" dirty="0"/>
          </a:p>
          <a:p>
            <a:r>
              <a:rPr lang="zh-CN" altLang="en-US" sz="2000" dirty="0"/>
              <a:t>但是通过观察可以发现偏心距可以写</a:t>
            </a:r>
            <a:r>
              <a:rPr lang="zh-CN" altLang="en-US" sz="2000" dirty="0" smtClean="0"/>
              <a:t>为</a:t>
            </a:r>
            <a:endParaRPr lang="en-US" altLang="zh-CN" sz="2000" dirty="0" smtClean="0"/>
          </a:p>
          <a:p>
            <a:endParaRPr lang="en-US" altLang="zh-CN" sz="2000" dirty="0"/>
          </a:p>
          <a:p>
            <a:endParaRPr lang="en-US" altLang="zh-CN" sz="2000" dirty="0" smtClean="0"/>
          </a:p>
          <a:p>
            <a:endParaRPr lang="en-US" altLang="zh-CN" sz="2000" dirty="0"/>
          </a:p>
          <a:p>
            <a:r>
              <a:rPr lang="zh-CN" altLang="en-US" sz="2000" dirty="0"/>
              <a:t>此时， </a:t>
            </a:r>
            <a:r>
              <a:rPr lang="en-US" altLang="zh-CN" sz="2000" dirty="0" smtClean="0"/>
              <a:t>max {</a:t>
            </a:r>
            <a:r>
              <a:rPr lang="zh-CN" altLang="en-US" sz="2000" dirty="0"/>
              <a:t>𝑑</a:t>
            </a:r>
            <a:r>
              <a:rPr lang="en-US" altLang="zh-CN" sz="2000" dirty="0"/>
              <a:t>[</a:t>
            </a:r>
            <a:r>
              <a:rPr lang="zh-CN" altLang="en-US" sz="2000" dirty="0"/>
              <a:t>𝑢𝑘 </a:t>
            </a:r>
            <a:r>
              <a:rPr lang="en-US" altLang="zh-CN" sz="2000" dirty="0" smtClean="0"/>
              <a:t>]}</a:t>
            </a:r>
            <a:r>
              <a:rPr lang="zh-CN" altLang="en-US" sz="2000" dirty="0" smtClean="0"/>
              <a:t>是</a:t>
            </a:r>
            <a:r>
              <a:rPr lang="zh-CN" altLang="en-US" sz="2000" dirty="0"/>
              <a:t>一个定</a:t>
            </a:r>
            <a:r>
              <a:rPr lang="zh-CN" altLang="en-US" sz="2000" dirty="0" smtClean="0"/>
              <a:t>值，其中</a:t>
            </a:r>
            <a:r>
              <a:rPr lang="en-US" altLang="zh-CN" sz="2000" dirty="0" smtClean="0"/>
              <a:t>1</a:t>
            </a:r>
            <a:r>
              <a:rPr lang="en-US" altLang="zh-CN" sz="2000" dirty="0"/>
              <a:t>≤</a:t>
            </a:r>
            <a:r>
              <a:rPr lang="zh-CN" altLang="en-US" sz="2000" dirty="0"/>
              <a:t>𝑘≤</a:t>
            </a:r>
            <a:r>
              <a:rPr lang="zh-CN" altLang="en-US" sz="2000" dirty="0" smtClean="0"/>
              <a:t>𝑡。</a:t>
            </a:r>
            <a:endParaRPr lang="en-US" altLang="zh-CN" sz="2000" dirty="0" smtClean="0"/>
          </a:p>
          <a:p>
            <a:r>
              <a:rPr lang="zh-CN" altLang="en-US" sz="2000" dirty="0" smtClean="0"/>
              <a:t>算法</a:t>
            </a:r>
            <a:r>
              <a:rPr lang="zh-CN" altLang="en-US" sz="2000" dirty="0"/>
              <a:t>时间复杂度：</a:t>
            </a:r>
            <a:r>
              <a:rPr lang="en-US" altLang="zh-CN" sz="2000" dirty="0"/>
              <a:t>O(</a:t>
            </a:r>
            <a:r>
              <a:rPr lang="zh-CN" altLang="en-US" sz="2000" dirty="0"/>
              <a:t>𝑁</a:t>
            </a:r>
            <a:r>
              <a:rPr lang="en-US" altLang="zh-CN" sz="2000" dirty="0"/>
              <a:t>)</a:t>
            </a:r>
            <a:r>
              <a:rPr lang="zh-CN" altLang="en-US" sz="2000" dirty="0"/>
              <a:t>。 </a:t>
            </a:r>
          </a:p>
        </p:txBody>
      </p:sp>
      <p:pic>
        <p:nvPicPr>
          <p:cNvPr id="4" name="图片 3"/>
          <p:cNvPicPr>
            <a:picLocks noChangeAspect="1"/>
          </p:cNvPicPr>
          <p:nvPr/>
        </p:nvPicPr>
        <p:blipFill>
          <a:blip r:embed="rId3"/>
          <a:stretch>
            <a:fillRect/>
          </a:stretch>
        </p:blipFill>
        <p:spPr>
          <a:xfrm>
            <a:off x="1762596" y="2131908"/>
            <a:ext cx="7625907" cy="1213757"/>
          </a:xfrm>
          <a:prstGeom prst="rect">
            <a:avLst/>
          </a:prstGeom>
        </p:spPr>
      </p:pic>
    </p:spTree>
    <p:extLst>
      <p:ext uri="{BB962C8B-B14F-4D97-AF65-F5344CB8AC3E}">
        <p14:creationId xmlns:p14="http://schemas.microsoft.com/office/powerpoint/2010/main" val="859039571"/>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内容占位符 2"/>
          <p:cNvSpPr>
            <a:spLocks noGrp="1"/>
          </p:cNvSpPr>
          <p:nvPr>
            <p:ph idx="1"/>
          </p:nvPr>
        </p:nvSpPr>
        <p:spPr>
          <a:xfrm>
            <a:off x="839556" y="1035429"/>
            <a:ext cx="10935675" cy="5458678"/>
          </a:xfrm>
        </p:spPr>
        <p:txBody>
          <a:bodyPr>
            <a:normAutofit/>
          </a:bodyPr>
          <a:lstStyle/>
          <a:p>
            <a:r>
              <a:rPr lang="zh-CN" altLang="en-US" sz="2000" dirty="0" smtClean="0"/>
              <a:t>如果直径</a:t>
            </a:r>
            <a:r>
              <a:rPr lang="zh-CN" altLang="en-US" sz="2000" dirty="0"/>
              <a:t>上的结点为 𝑢</a:t>
            </a:r>
            <a:r>
              <a:rPr lang="en-US" altLang="zh-CN" sz="2000" dirty="0"/>
              <a:t>1, </a:t>
            </a:r>
            <a:r>
              <a:rPr lang="zh-CN" altLang="en-US" sz="2000" dirty="0"/>
              <a:t>𝑢</a:t>
            </a:r>
            <a:r>
              <a:rPr lang="en-US" altLang="zh-CN" sz="2000" dirty="0"/>
              <a:t>2, ⋯ , </a:t>
            </a:r>
            <a:r>
              <a:rPr lang="zh-CN" altLang="en-US" sz="2000" dirty="0"/>
              <a:t>𝑢𝑡，对于每个结点 𝑢𝑖 求其到非直径上的结点的的最远距离 𝑑</a:t>
            </a:r>
            <a:r>
              <a:rPr lang="en-US" altLang="zh-CN" sz="2000" dirty="0"/>
              <a:t>[</a:t>
            </a:r>
            <a:r>
              <a:rPr lang="zh-CN" altLang="en-US" sz="2000" dirty="0"/>
              <a:t>𝑢𝑖</a:t>
            </a:r>
            <a:r>
              <a:rPr lang="en-US" altLang="zh-CN" sz="2000" dirty="0"/>
              <a:t>]</a:t>
            </a:r>
            <a:r>
              <a:rPr lang="zh-CN" altLang="en-US" sz="2000" dirty="0" smtClean="0"/>
              <a:t>，令</a:t>
            </a:r>
            <a:r>
              <a:rPr lang="en-US" altLang="zh-CN" sz="2000" dirty="0" smtClean="0"/>
              <a:t>temp=max{d[</a:t>
            </a:r>
            <a:r>
              <a:rPr lang="en-US" altLang="zh-CN" sz="2000" dirty="0" err="1" smtClean="0"/>
              <a:t>ui</a:t>
            </a:r>
            <a:r>
              <a:rPr lang="en-US" altLang="zh-CN" sz="2000" dirty="0" smtClean="0"/>
              <a:t>]}</a:t>
            </a:r>
            <a:r>
              <a:rPr lang="zh-CN" altLang="en-US" sz="2000" dirty="0" smtClean="0"/>
              <a:t>，那么</a:t>
            </a:r>
            <a:r>
              <a:rPr lang="zh-CN" altLang="en-US" sz="2000" dirty="0"/>
              <a:t>偏心距显然</a:t>
            </a:r>
            <a:r>
              <a:rPr lang="zh-CN" altLang="en-US" sz="2000" dirty="0" smtClean="0"/>
              <a:t>为：</a:t>
            </a:r>
            <a:endParaRPr lang="en-US" altLang="zh-CN" sz="2000" dirty="0" smtClean="0"/>
          </a:p>
          <a:p>
            <a:r>
              <a:rPr lang="en-US" altLang="zh-CN" sz="2800" dirty="0" smtClean="0">
                <a:solidFill>
                  <a:schemeClr val="tx1"/>
                </a:solidFill>
              </a:rPr>
              <a:t>max{</a:t>
            </a:r>
            <a:r>
              <a:rPr lang="en-US" altLang="zh-CN" sz="2800" dirty="0" err="1" smtClean="0">
                <a:solidFill>
                  <a:schemeClr val="tx1"/>
                </a:solidFill>
              </a:rPr>
              <a:t>temp,max</a:t>
            </a:r>
            <a:r>
              <a:rPr lang="en-US" altLang="zh-CN" sz="2800" dirty="0" smtClean="0">
                <a:solidFill>
                  <a:schemeClr val="tx1"/>
                </a:solidFill>
              </a:rPr>
              <a:t>{</a:t>
            </a:r>
            <a:r>
              <a:rPr lang="en-US" altLang="zh-CN" sz="2800" dirty="0" err="1" smtClean="0">
                <a:solidFill>
                  <a:schemeClr val="tx1"/>
                </a:solidFill>
              </a:rPr>
              <a:t>dist</a:t>
            </a:r>
            <a:r>
              <a:rPr lang="en-US" altLang="zh-CN" sz="2800" dirty="0" smtClean="0">
                <a:solidFill>
                  <a:schemeClr val="tx1"/>
                </a:solidFill>
              </a:rPr>
              <a:t>(u1,up),</a:t>
            </a:r>
            <a:r>
              <a:rPr lang="en-US" altLang="zh-CN" sz="2800" dirty="0" err="1" smtClean="0">
                <a:solidFill>
                  <a:schemeClr val="tx1"/>
                </a:solidFill>
              </a:rPr>
              <a:t>dist</a:t>
            </a:r>
            <a:r>
              <a:rPr lang="en-US" altLang="zh-CN" sz="2800" dirty="0" smtClean="0">
                <a:solidFill>
                  <a:schemeClr val="tx1"/>
                </a:solidFill>
              </a:rPr>
              <a:t>(</a:t>
            </a:r>
            <a:r>
              <a:rPr lang="en-US" altLang="zh-CN" sz="2800" dirty="0" err="1" smtClean="0">
                <a:solidFill>
                  <a:schemeClr val="tx1"/>
                </a:solidFill>
              </a:rPr>
              <a:t>uq,ut</a:t>
            </a:r>
            <a:r>
              <a:rPr lang="en-US" altLang="zh-CN" sz="2800" dirty="0" smtClean="0">
                <a:solidFill>
                  <a:schemeClr val="tx1"/>
                </a:solidFill>
              </a:rPr>
              <a:t>)}}</a:t>
            </a:r>
          </a:p>
          <a:p>
            <a:r>
              <a:rPr lang="zh-CN" altLang="en-US" sz="2000" dirty="0" smtClean="0"/>
              <a:t>算法</a:t>
            </a:r>
            <a:r>
              <a:rPr lang="zh-CN" altLang="en-US" sz="2000" dirty="0"/>
              <a:t>时间复杂度：</a:t>
            </a:r>
            <a:r>
              <a:rPr lang="en-US" altLang="zh-CN" sz="2000" dirty="0"/>
              <a:t>O(</a:t>
            </a:r>
            <a:r>
              <a:rPr lang="zh-CN" altLang="en-US" sz="2000" dirty="0" smtClean="0"/>
              <a:t>𝑁</a:t>
            </a:r>
            <a:r>
              <a:rPr lang="en-US" altLang="zh-CN" sz="2000" dirty="0" smtClean="0"/>
              <a:t>)</a:t>
            </a:r>
            <a:r>
              <a:rPr lang="zh-CN" altLang="en-US" sz="2000" dirty="0"/>
              <a:t>。</a:t>
            </a:r>
          </a:p>
        </p:txBody>
      </p:sp>
      <p:sp>
        <p:nvSpPr>
          <p:cNvPr id="47" name="标题 1"/>
          <p:cNvSpPr>
            <a:spLocks noGrp="1"/>
          </p:cNvSpPr>
          <p:nvPr>
            <p:ph type="title"/>
          </p:nvPr>
        </p:nvSpPr>
        <p:spPr>
          <a:xfrm>
            <a:off x="1268730" y="276226"/>
            <a:ext cx="9774555" cy="518160"/>
          </a:xfrm>
        </p:spPr>
        <p:txBody>
          <a:bodyPr/>
          <a:lstStyle/>
          <a:p>
            <a:r>
              <a:rPr lang="zh-CN" altLang="en-US" dirty="0" smtClean="0"/>
              <a:t>算法分析</a:t>
            </a:r>
            <a:endParaRPr lang="zh-CN" altLang="en-US" dirty="0"/>
          </a:p>
        </p:txBody>
      </p:sp>
      <p:grpSp>
        <p:nvGrpSpPr>
          <p:cNvPr id="4" name="组合 3"/>
          <p:cNvGrpSpPr/>
          <p:nvPr/>
        </p:nvGrpSpPr>
        <p:grpSpPr>
          <a:xfrm>
            <a:off x="3506565" y="3204379"/>
            <a:ext cx="5601656" cy="2700290"/>
            <a:chOff x="2640284" y="1995011"/>
            <a:chExt cx="5601656" cy="2700290"/>
          </a:xfrm>
        </p:grpSpPr>
        <p:grpSp>
          <p:nvGrpSpPr>
            <p:cNvPr id="46" name="组合 45"/>
            <p:cNvGrpSpPr/>
            <p:nvPr/>
          </p:nvGrpSpPr>
          <p:grpSpPr>
            <a:xfrm>
              <a:off x="2640284" y="1995011"/>
              <a:ext cx="5601656" cy="2700290"/>
              <a:chOff x="2916390" y="3722981"/>
              <a:chExt cx="5601656" cy="2700290"/>
            </a:xfrm>
          </p:grpSpPr>
          <p:cxnSp>
            <p:nvCxnSpPr>
              <p:cNvPr id="5" name="直接连接符 4">
                <a:extLst>
                  <a:ext uri="{FF2B5EF4-FFF2-40B4-BE49-F238E27FC236}">
                    <a16:creationId xmlns="" xmlns:a16="http://schemas.microsoft.com/office/drawing/2014/main" id="{E2126D0C-949F-9B76-D044-ED320D1FA75B}"/>
                  </a:ext>
                </a:extLst>
              </p:cNvPr>
              <p:cNvCxnSpPr>
                <a:cxnSpLocks/>
              </p:cNvCxnSpPr>
              <p:nvPr/>
            </p:nvCxnSpPr>
            <p:spPr>
              <a:xfrm flipH="1" flipV="1">
                <a:off x="3366447" y="4304998"/>
                <a:ext cx="837965" cy="549837"/>
              </a:xfrm>
              <a:prstGeom prst="line">
                <a:avLst/>
              </a:prstGeom>
              <a:ln w="28575">
                <a:solidFill>
                  <a:srgbClr val="FF0000"/>
                </a:solidFill>
                <a:prstDash val="sysDash"/>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6" name="直接连接符 5">
                <a:extLst>
                  <a:ext uri="{FF2B5EF4-FFF2-40B4-BE49-F238E27FC236}">
                    <a16:creationId xmlns="" xmlns:a16="http://schemas.microsoft.com/office/drawing/2014/main" id="{11751B6E-9F87-477D-13BC-755219430656}"/>
                  </a:ext>
                </a:extLst>
              </p:cNvPr>
              <p:cNvCxnSpPr>
                <a:cxnSpLocks/>
              </p:cNvCxnSpPr>
              <p:nvPr/>
            </p:nvCxnSpPr>
            <p:spPr>
              <a:xfrm flipH="1">
                <a:off x="3835319" y="4854835"/>
                <a:ext cx="369093" cy="725619"/>
              </a:xfrm>
              <a:prstGeom prst="line">
                <a:avLst/>
              </a:prstGeom>
              <a:ln w="28575">
                <a:solidFill>
                  <a:schemeClr val="tx1"/>
                </a:solidFill>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7" name="直接连接符 6">
                <a:extLst>
                  <a:ext uri="{FF2B5EF4-FFF2-40B4-BE49-F238E27FC236}">
                    <a16:creationId xmlns="" xmlns:a16="http://schemas.microsoft.com/office/drawing/2014/main" id="{E9C26A67-68F1-FCC2-3514-50895568502F}"/>
                  </a:ext>
                </a:extLst>
              </p:cNvPr>
              <p:cNvCxnSpPr>
                <a:cxnSpLocks/>
              </p:cNvCxnSpPr>
              <p:nvPr/>
            </p:nvCxnSpPr>
            <p:spPr>
              <a:xfrm flipH="1">
                <a:off x="4204412" y="4854835"/>
                <a:ext cx="904875" cy="0"/>
              </a:xfrm>
              <a:prstGeom prst="line">
                <a:avLst/>
              </a:prstGeom>
              <a:ln w="57150">
                <a:solidFill>
                  <a:srgbClr val="FF0000"/>
                </a:solidFill>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9" name="直接连接符 8">
                <a:extLst>
                  <a:ext uri="{FF2B5EF4-FFF2-40B4-BE49-F238E27FC236}">
                    <a16:creationId xmlns="" xmlns:a16="http://schemas.microsoft.com/office/drawing/2014/main" id="{2E767C64-0A49-C113-0BA3-4AD822B801E3}"/>
                  </a:ext>
                </a:extLst>
              </p:cNvPr>
              <p:cNvCxnSpPr>
                <a:cxnSpLocks/>
              </p:cNvCxnSpPr>
              <p:nvPr/>
            </p:nvCxnSpPr>
            <p:spPr>
              <a:xfrm flipH="1" flipV="1">
                <a:off x="4880687" y="3923998"/>
                <a:ext cx="228600" cy="380999"/>
              </a:xfrm>
              <a:prstGeom prst="line">
                <a:avLst/>
              </a:prstGeom>
              <a:ln w="28575">
                <a:solidFill>
                  <a:schemeClr val="tx1"/>
                </a:solidFill>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8" name="直接连接符 7">
                <a:extLst>
                  <a:ext uri="{FF2B5EF4-FFF2-40B4-BE49-F238E27FC236}">
                    <a16:creationId xmlns="" xmlns:a16="http://schemas.microsoft.com/office/drawing/2014/main" id="{A3CDABE4-46A9-A198-3FB4-013DCD9A7208}"/>
                  </a:ext>
                </a:extLst>
              </p:cNvPr>
              <p:cNvCxnSpPr>
                <a:cxnSpLocks/>
              </p:cNvCxnSpPr>
              <p:nvPr/>
            </p:nvCxnSpPr>
            <p:spPr>
              <a:xfrm>
                <a:off x="5109287" y="4304998"/>
                <a:ext cx="0" cy="549837"/>
              </a:xfrm>
              <a:prstGeom prst="line">
                <a:avLst/>
              </a:prstGeom>
              <a:ln w="28575">
                <a:solidFill>
                  <a:schemeClr val="tx1"/>
                </a:solidFill>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10" name="直接连接符 9">
                <a:extLst>
                  <a:ext uri="{FF2B5EF4-FFF2-40B4-BE49-F238E27FC236}">
                    <a16:creationId xmlns="" xmlns:a16="http://schemas.microsoft.com/office/drawing/2014/main" id="{477A4560-DEA3-6F41-4EB0-A7CDBABD806D}"/>
                  </a:ext>
                </a:extLst>
              </p:cNvPr>
              <p:cNvCxnSpPr>
                <a:cxnSpLocks/>
              </p:cNvCxnSpPr>
              <p:nvPr/>
            </p:nvCxnSpPr>
            <p:spPr>
              <a:xfrm flipH="1" flipV="1">
                <a:off x="5116936" y="4854834"/>
                <a:ext cx="1418274" cy="133351"/>
              </a:xfrm>
              <a:prstGeom prst="line">
                <a:avLst/>
              </a:prstGeom>
              <a:ln w="28575">
                <a:solidFill>
                  <a:srgbClr val="FF0000"/>
                </a:solidFill>
                <a:prstDash val="sysDash"/>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11" name="直接连接符 10">
                <a:extLst>
                  <a:ext uri="{FF2B5EF4-FFF2-40B4-BE49-F238E27FC236}">
                    <a16:creationId xmlns="" xmlns:a16="http://schemas.microsoft.com/office/drawing/2014/main" id="{3354D737-6D43-9FB2-9287-8535A551D1FA}"/>
                  </a:ext>
                </a:extLst>
              </p:cNvPr>
              <p:cNvCxnSpPr>
                <a:cxnSpLocks/>
              </p:cNvCxnSpPr>
              <p:nvPr/>
            </p:nvCxnSpPr>
            <p:spPr>
              <a:xfrm flipH="1">
                <a:off x="6535210" y="4480781"/>
                <a:ext cx="612427" cy="507404"/>
              </a:xfrm>
              <a:prstGeom prst="line">
                <a:avLst/>
              </a:prstGeom>
              <a:ln w="28575">
                <a:solidFill>
                  <a:srgbClr val="FF0000"/>
                </a:solidFill>
                <a:prstDash val="sysDash"/>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12" name="直接连接符 11">
                <a:extLst>
                  <a:ext uri="{FF2B5EF4-FFF2-40B4-BE49-F238E27FC236}">
                    <a16:creationId xmlns="" xmlns:a16="http://schemas.microsoft.com/office/drawing/2014/main" id="{C187F23E-6DBD-4CB4-FFBC-178B3CDCF5D8}"/>
                  </a:ext>
                </a:extLst>
              </p:cNvPr>
              <p:cNvCxnSpPr>
                <a:cxnSpLocks/>
              </p:cNvCxnSpPr>
              <p:nvPr/>
            </p:nvCxnSpPr>
            <p:spPr>
              <a:xfrm>
                <a:off x="6838074" y="3944338"/>
                <a:ext cx="309563" cy="536443"/>
              </a:xfrm>
              <a:prstGeom prst="line">
                <a:avLst/>
              </a:prstGeom>
              <a:ln w="28575">
                <a:solidFill>
                  <a:schemeClr val="tx1"/>
                </a:solidFill>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13" name="直接连接符 12">
                <a:extLst>
                  <a:ext uri="{FF2B5EF4-FFF2-40B4-BE49-F238E27FC236}">
                    <a16:creationId xmlns="" xmlns:a16="http://schemas.microsoft.com/office/drawing/2014/main" id="{D4CBCB35-EEA5-98DF-05F8-CAE4D3DFC0EB}"/>
                  </a:ext>
                </a:extLst>
              </p:cNvPr>
              <p:cNvCxnSpPr>
                <a:cxnSpLocks/>
              </p:cNvCxnSpPr>
              <p:nvPr/>
            </p:nvCxnSpPr>
            <p:spPr>
              <a:xfrm flipV="1">
                <a:off x="7147637" y="3923998"/>
                <a:ext cx="971550" cy="556783"/>
              </a:xfrm>
              <a:prstGeom prst="line">
                <a:avLst/>
              </a:prstGeom>
              <a:ln w="28575">
                <a:solidFill>
                  <a:srgbClr val="FF0000"/>
                </a:solidFill>
                <a:prstDash val="sysDash"/>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14" name="直接连接符 13">
                <a:extLst>
                  <a:ext uri="{FF2B5EF4-FFF2-40B4-BE49-F238E27FC236}">
                    <a16:creationId xmlns="" xmlns:a16="http://schemas.microsoft.com/office/drawing/2014/main" id="{83FF36AD-25C9-35C7-72F9-0BFC96FB7A4B}"/>
                  </a:ext>
                </a:extLst>
              </p:cNvPr>
              <p:cNvCxnSpPr>
                <a:cxnSpLocks/>
              </p:cNvCxnSpPr>
              <p:nvPr/>
            </p:nvCxnSpPr>
            <p:spPr>
              <a:xfrm>
                <a:off x="7147637" y="4480781"/>
                <a:ext cx="709612" cy="253702"/>
              </a:xfrm>
              <a:prstGeom prst="line">
                <a:avLst/>
              </a:prstGeom>
              <a:ln w="28575">
                <a:solidFill>
                  <a:schemeClr val="tx1"/>
                </a:solidFill>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15" name="直接连接符 14">
                <a:extLst>
                  <a:ext uri="{FF2B5EF4-FFF2-40B4-BE49-F238E27FC236}">
                    <a16:creationId xmlns="" xmlns:a16="http://schemas.microsoft.com/office/drawing/2014/main" id="{50E623F3-BAE6-FD7B-DEA9-D5B2B27FEEBA}"/>
                  </a:ext>
                </a:extLst>
              </p:cNvPr>
              <p:cNvCxnSpPr>
                <a:cxnSpLocks/>
              </p:cNvCxnSpPr>
              <p:nvPr/>
            </p:nvCxnSpPr>
            <p:spPr>
              <a:xfrm flipH="1">
                <a:off x="6758986" y="5574956"/>
                <a:ext cx="479255" cy="470504"/>
              </a:xfrm>
              <a:prstGeom prst="line">
                <a:avLst/>
              </a:prstGeom>
              <a:ln w="28575">
                <a:solidFill>
                  <a:schemeClr val="tx1"/>
                </a:solidFill>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16" name="直接连接符 15">
                <a:extLst>
                  <a:ext uri="{FF2B5EF4-FFF2-40B4-BE49-F238E27FC236}">
                    <a16:creationId xmlns="" xmlns:a16="http://schemas.microsoft.com/office/drawing/2014/main" id="{3B0CA375-151D-3EAB-2163-DF368A63E290}"/>
                  </a:ext>
                </a:extLst>
              </p:cNvPr>
              <p:cNvCxnSpPr>
                <a:cxnSpLocks/>
              </p:cNvCxnSpPr>
              <p:nvPr/>
            </p:nvCxnSpPr>
            <p:spPr>
              <a:xfrm flipH="1" flipV="1">
                <a:off x="6535656" y="4988185"/>
                <a:ext cx="702585" cy="587076"/>
              </a:xfrm>
              <a:prstGeom prst="line">
                <a:avLst/>
              </a:prstGeom>
              <a:ln w="28575">
                <a:solidFill>
                  <a:schemeClr val="tx1"/>
                </a:solidFill>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17" name="直接连接符 16">
                <a:extLst>
                  <a:ext uri="{FF2B5EF4-FFF2-40B4-BE49-F238E27FC236}">
                    <a16:creationId xmlns="" xmlns:a16="http://schemas.microsoft.com/office/drawing/2014/main" id="{E9B0E1F8-7011-1DC9-4713-9A08CC2AA4B7}"/>
                  </a:ext>
                </a:extLst>
              </p:cNvPr>
              <p:cNvCxnSpPr>
                <a:cxnSpLocks/>
              </p:cNvCxnSpPr>
              <p:nvPr/>
            </p:nvCxnSpPr>
            <p:spPr>
              <a:xfrm flipV="1">
                <a:off x="7238241" y="5217644"/>
                <a:ext cx="619008" cy="357617"/>
              </a:xfrm>
              <a:prstGeom prst="line">
                <a:avLst/>
              </a:prstGeom>
              <a:ln w="28575">
                <a:solidFill>
                  <a:schemeClr val="tx1"/>
                </a:solidFill>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18" name="直接连接符 17">
                <a:extLst>
                  <a:ext uri="{FF2B5EF4-FFF2-40B4-BE49-F238E27FC236}">
                    <a16:creationId xmlns="" xmlns:a16="http://schemas.microsoft.com/office/drawing/2014/main" id="{2AA02560-5B45-B3C1-D487-F4F9206D8A0E}"/>
                  </a:ext>
                </a:extLst>
              </p:cNvPr>
              <p:cNvCxnSpPr>
                <a:cxnSpLocks/>
              </p:cNvCxnSpPr>
              <p:nvPr/>
            </p:nvCxnSpPr>
            <p:spPr>
              <a:xfrm flipH="1">
                <a:off x="5997463" y="6045460"/>
                <a:ext cx="761523" cy="114300"/>
              </a:xfrm>
              <a:prstGeom prst="line">
                <a:avLst/>
              </a:prstGeom>
              <a:ln w="28575">
                <a:solidFill>
                  <a:schemeClr val="tx1"/>
                </a:solidFill>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19" name="直接连接符 18">
                <a:extLst>
                  <a:ext uri="{FF2B5EF4-FFF2-40B4-BE49-F238E27FC236}">
                    <a16:creationId xmlns="" xmlns:a16="http://schemas.microsoft.com/office/drawing/2014/main" id="{C398AAF6-BF35-DF5F-38C7-7F9561994003}"/>
                  </a:ext>
                </a:extLst>
              </p:cNvPr>
              <p:cNvCxnSpPr>
                <a:cxnSpLocks/>
              </p:cNvCxnSpPr>
              <p:nvPr/>
            </p:nvCxnSpPr>
            <p:spPr>
              <a:xfrm flipH="1" flipV="1">
                <a:off x="6497360" y="5721669"/>
                <a:ext cx="261626" cy="323791"/>
              </a:xfrm>
              <a:prstGeom prst="line">
                <a:avLst/>
              </a:prstGeom>
              <a:ln w="28575">
                <a:solidFill>
                  <a:schemeClr val="tx1"/>
                </a:solidFill>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20" name="直接连接符 19">
                <a:extLst>
                  <a:ext uri="{FF2B5EF4-FFF2-40B4-BE49-F238E27FC236}">
                    <a16:creationId xmlns="" xmlns:a16="http://schemas.microsoft.com/office/drawing/2014/main" id="{E396CA09-2F65-5D48-D9C5-F45DE0B2C99C}"/>
                  </a:ext>
                </a:extLst>
              </p:cNvPr>
              <p:cNvCxnSpPr>
                <a:cxnSpLocks/>
              </p:cNvCxnSpPr>
              <p:nvPr/>
            </p:nvCxnSpPr>
            <p:spPr>
              <a:xfrm flipH="1" flipV="1">
                <a:off x="6758986" y="6045460"/>
                <a:ext cx="255418" cy="239843"/>
              </a:xfrm>
              <a:prstGeom prst="line">
                <a:avLst/>
              </a:prstGeom>
              <a:ln w="28575">
                <a:solidFill>
                  <a:schemeClr val="tx1"/>
                </a:solidFill>
                <a:headEnd type="oval" w="med" len="med"/>
                <a:tailEnd type="oval" w="med" len="med"/>
              </a:ln>
            </p:spPr>
            <p:style>
              <a:lnRef idx="1">
                <a:schemeClr val="accent1"/>
              </a:lnRef>
              <a:fillRef idx="0">
                <a:schemeClr val="accent1"/>
              </a:fillRef>
              <a:effectRef idx="0">
                <a:schemeClr val="accent1"/>
              </a:effectRef>
              <a:fontRef idx="minor">
                <a:schemeClr val="tx1"/>
              </a:fontRef>
            </p:style>
          </p:cxnSp>
          <p:sp>
            <p:nvSpPr>
              <p:cNvPr id="21" name="文本框 20">
                <a:extLst>
                  <a:ext uri="{FF2B5EF4-FFF2-40B4-BE49-F238E27FC236}">
                    <a16:creationId xmlns="" xmlns:a16="http://schemas.microsoft.com/office/drawing/2014/main" id="{8661893D-90CC-D244-8123-FB61CBC73DD0}"/>
                  </a:ext>
                </a:extLst>
              </p:cNvPr>
              <p:cNvSpPr txBox="1"/>
              <p:nvPr/>
            </p:nvSpPr>
            <p:spPr>
              <a:xfrm>
                <a:off x="2916390" y="4074165"/>
                <a:ext cx="376237" cy="400110"/>
              </a:xfrm>
              <a:prstGeom prst="rect">
                <a:avLst/>
              </a:prstGeom>
              <a:noFill/>
            </p:spPr>
            <p:txBody>
              <a:bodyPr wrap="square">
                <a:spAutoFit/>
              </a:bodyPr>
              <a:lstStyle/>
              <a:p>
                <a:r>
                  <a:rPr lang="en-US" altLang="zh-CN" sz="2000">
                    <a:latin typeface="华文中宋" panose="02010600040101010101" pitchFamily="2" charset="-122"/>
                    <a:ea typeface="华文中宋" panose="02010600040101010101" pitchFamily="2" charset="-122"/>
                  </a:rPr>
                  <a:t>A</a:t>
                </a:r>
                <a:endParaRPr lang="zh-CN" altLang="en-US" sz="2000"/>
              </a:p>
            </p:txBody>
          </p:sp>
          <p:sp>
            <p:nvSpPr>
              <p:cNvPr id="22" name="文本框 21">
                <a:extLst>
                  <a:ext uri="{FF2B5EF4-FFF2-40B4-BE49-F238E27FC236}">
                    <a16:creationId xmlns="" xmlns:a16="http://schemas.microsoft.com/office/drawing/2014/main" id="{A8B53002-77E0-72E0-7FD4-4AD4E66A127C}"/>
                  </a:ext>
                </a:extLst>
              </p:cNvPr>
              <p:cNvSpPr txBox="1"/>
              <p:nvPr/>
            </p:nvSpPr>
            <p:spPr>
              <a:xfrm>
                <a:off x="4118687" y="4887957"/>
                <a:ext cx="376237" cy="400110"/>
              </a:xfrm>
              <a:prstGeom prst="rect">
                <a:avLst/>
              </a:prstGeom>
              <a:noFill/>
            </p:spPr>
            <p:txBody>
              <a:bodyPr wrap="square">
                <a:spAutoFit/>
              </a:bodyPr>
              <a:lstStyle/>
              <a:p>
                <a:r>
                  <a:rPr lang="en-US" altLang="zh-CN" sz="2000">
                    <a:latin typeface="华文中宋" panose="02010600040101010101" pitchFamily="2" charset="-122"/>
                    <a:ea typeface="华文中宋" panose="02010600040101010101" pitchFamily="2" charset="-122"/>
                  </a:rPr>
                  <a:t>D</a:t>
                </a:r>
                <a:endParaRPr lang="zh-CN" altLang="en-US" sz="2000"/>
              </a:p>
            </p:txBody>
          </p:sp>
          <p:sp>
            <p:nvSpPr>
              <p:cNvPr id="23" name="文本框 22">
                <a:extLst>
                  <a:ext uri="{FF2B5EF4-FFF2-40B4-BE49-F238E27FC236}">
                    <a16:creationId xmlns="" xmlns:a16="http://schemas.microsoft.com/office/drawing/2014/main" id="{8CDF7416-D791-5786-A771-0C3581385DEF}"/>
                  </a:ext>
                </a:extLst>
              </p:cNvPr>
              <p:cNvSpPr txBox="1"/>
              <p:nvPr/>
            </p:nvSpPr>
            <p:spPr>
              <a:xfrm>
                <a:off x="4862828" y="4887957"/>
                <a:ext cx="376237" cy="400110"/>
              </a:xfrm>
              <a:prstGeom prst="rect">
                <a:avLst/>
              </a:prstGeom>
              <a:noFill/>
            </p:spPr>
            <p:txBody>
              <a:bodyPr wrap="square">
                <a:spAutoFit/>
              </a:bodyPr>
              <a:lstStyle/>
              <a:p>
                <a:r>
                  <a:rPr lang="en-US" altLang="zh-CN" sz="2000">
                    <a:latin typeface="华文中宋" panose="02010600040101010101" pitchFamily="2" charset="-122"/>
                    <a:ea typeface="华文中宋" panose="02010600040101010101" pitchFamily="2" charset="-122"/>
                  </a:rPr>
                  <a:t>E</a:t>
                </a:r>
                <a:endParaRPr lang="zh-CN" altLang="en-US" sz="2000"/>
              </a:p>
            </p:txBody>
          </p:sp>
          <p:sp>
            <p:nvSpPr>
              <p:cNvPr id="24" name="文本框 23">
                <a:extLst>
                  <a:ext uri="{FF2B5EF4-FFF2-40B4-BE49-F238E27FC236}">
                    <a16:creationId xmlns="" xmlns:a16="http://schemas.microsoft.com/office/drawing/2014/main" id="{D314765F-61FA-E431-4A44-E2CB2F4565CA}"/>
                  </a:ext>
                </a:extLst>
              </p:cNvPr>
              <p:cNvSpPr txBox="1"/>
              <p:nvPr/>
            </p:nvSpPr>
            <p:spPr>
              <a:xfrm>
                <a:off x="6301548" y="4634408"/>
                <a:ext cx="322659" cy="400110"/>
              </a:xfrm>
              <a:prstGeom prst="rect">
                <a:avLst/>
              </a:prstGeom>
              <a:noFill/>
            </p:spPr>
            <p:txBody>
              <a:bodyPr wrap="square">
                <a:spAutoFit/>
              </a:bodyPr>
              <a:lstStyle/>
              <a:p>
                <a:r>
                  <a:rPr lang="en-US" altLang="zh-CN" sz="2000" dirty="0">
                    <a:latin typeface="华文中宋" panose="02010600040101010101" pitchFamily="2" charset="-122"/>
                    <a:ea typeface="华文中宋" panose="02010600040101010101" pitchFamily="2" charset="-122"/>
                  </a:rPr>
                  <a:t>F</a:t>
                </a:r>
                <a:endParaRPr lang="zh-CN" altLang="en-US" sz="2000" dirty="0"/>
              </a:p>
            </p:txBody>
          </p:sp>
          <p:sp>
            <p:nvSpPr>
              <p:cNvPr id="25" name="文本框 24">
                <a:extLst>
                  <a:ext uri="{FF2B5EF4-FFF2-40B4-BE49-F238E27FC236}">
                    <a16:creationId xmlns="" xmlns:a16="http://schemas.microsoft.com/office/drawing/2014/main" id="{CBB06D67-358E-EE94-1383-13A94F3D7935}"/>
                  </a:ext>
                </a:extLst>
              </p:cNvPr>
              <p:cNvSpPr txBox="1"/>
              <p:nvPr/>
            </p:nvSpPr>
            <p:spPr>
              <a:xfrm>
                <a:off x="7018454" y="3953814"/>
                <a:ext cx="322659" cy="400110"/>
              </a:xfrm>
              <a:prstGeom prst="rect">
                <a:avLst/>
              </a:prstGeom>
              <a:noFill/>
            </p:spPr>
            <p:txBody>
              <a:bodyPr wrap="square">
                <a:spAutoFit/>
              </a:bodyPr>
              <a:lstStyle/>
              <a:p>
                <a:r>
                  <a:rPr lang="en-US" altLang="zh-CN" sz="2000">
                    <a:latin typeface="华文中宋" panose="02010600040101010101" pitchFamily="2" charset="-122"/>
                    <a:ea typeface="华文中宋" panose="02010600040101010101" pitchFamily="2" charset="-122"/>
                  </a:rPr>
                  <a:t>G</a:t>
                </a:r>
                <a:endParaRPr lang="zh-CN" altLang="en-US" sz="2000"/>
              </a:p>
            </p:txBody>
          </p:sp>
          <p:sp>
            <p:nvSpPr>
              <p:cNvPr id="26" name="文本框 25">
                <a:extLst>
                  <a:ext uri="{FF2B5EF4-FFF2-40B4-BE49-F238E27FC236}">
                    <a16:creationId xmlns="" xmlns:a16="http://schemas.microsoft.com/office/drawing/2014/main" id="{EFA6BBF0-A555-9DB9-EECF-C5598AA0AA3A}"/>
                  </a:ext>
                </a:extLst>
              </p:cNvPr>
              <p:cNvSpPr txBox="1"/>
              <p:nvPr/>
            </p:nvSpPr>
            <p:spPr>
              <a:xfrm>
                <a:off x="8195387" y="3722981"/>
                <a:ext cx="322659" cy="400110"/>
              </a:xfrm>
              <a:prstGeom prst="rect">
                <a:avLst/>
              </a:prstGeom>
              <a:noFill/>
            </p:spPr>
            <p:txBody>
              <a:bodyPr wrap="square">
                <a:spAutoFit/>
              </a:bodyPr>
              <a:lstStyle/>
              <a:p>
                <a:r>
                  <a:rPr lang="en-US" altLang="zh-CN" sz="2000" dirty="0">
                    <a:latin typeface="华文中宋" panose="02010600040101010101" pitchFamily="2" charset="-122"/>
                    <a:ea typeface="华文中宋" panose="02010600040101010101" pitchFamily="2" charset="-122"/>
                  </a:rPr>
                  <a:t>C</a:t>
                </a:r>
                <a:endParaRPr lang="zh-CN" altLang="en-US" sz="2000" dirty="0"/>
              </a:p>
            </p:txBody>
          </p:sp>
          <p:sp>
            <p:nvSpPr>
              <p:cNvPr id="27" name="文本框 26">
                <a:extLst>
                  <a:ext uri="{FF2B5EF4-FFF2-40B4-BE49-F238E27FC236}">
                    <a16:creationId xmlns="" xmlns:a16="http://schemas.microsoft.com/office/drawing/2014/main" id="{6C30F46C-38E2-FD29-67AD-61632088B9A7}"/>
                  </a:ext>
                </a:extLst>
              </p:cNvPr>
              <p:cNvSpPr txBox="1"/>
              <p:nvPr/>
            </p:nvSpPr>
            <p:spPr>
              <a:xfrm>
                <a:off x="3698036" y="4212559"/>
                <a:ext cx="376237" cy="369332"/>
              </a:xfrm>
              <a:prstGeom prst="rect">
                <a:avLst/>
              </a:prstGeom>
              <a:noFill/>
            </p:spPr>
            <p:txBody>
              <a:bodyPr wrap="square">
                <a:spAutoFit/>
              </a:bodyPr>
              <a:lstStyle/>
              <a:p>
                <a:r>
                  <a:rPr lang="en-US" altLang="zh-CN">
                    <a:latin typeface="华文中宋" panose="02010600040101010101" pitchFamily="2" charset="-122"/>
                    <a:ea typeface="华文中宋" panose="02010600040101010101" pitchFamily="2" charset="-122"/>
                  </a:rPr>
                  <a:t>4</a:t>
                </a:r>
                <a:endParaRPr lang="zh-CN" altLang="en-US"/>
              </a:p>
            </p:txBody>
          </p:sp>
          <p:sp>
            <p:nvSpPr>
              <p:cNvPr id="28" name="文本框 27">
                <a:extLst>
                  <a:ext uri="{FF2B5EF4-FFF2-40B4-BE49-F238E27FC236}">
                    <a16:creationId xmlns="" xmlns:a16="http://schemas.microsoft.com/office/drawing/2014/main" id="{D8469A05-F6B5-D1BB-624C-2FFCB19EBDC7}"/>
                  </a:ext>
                </a:extLst>
              </p:cNvPr>
              <p:cNvSpPr txBox="1"/>
              <p:nvPr/>
            </p:nvSpPr>
            <p:spPr>
              <a:xfrm>
                <a:off x="6813129" y="4951922"/>
                <a:ext cx="376237" cy="369332"/>
              </a:xfrm>
              <a:prstGeom prst="rect">
                <a:avLst/>
              </a:prstGeom>
              <a:noFill/>
            </p:spPr>
            <p:txBody>
              <a:bodyPr wrap="square">
                <a:spAutoFit/>
              </a:bodyPr>
              <a:lstStyle/>
              <a:p>
                <a:r>
                  <a:rPr lang="en-US" altLang="zh-CN">
                    <a:latin typeface="华文中宋" panose="02010600040101010101" pitchFamily="2" charset="-122"/>
                    <a:ea typeface="华文中宋" panose="02010600040101010101" pitchFamily="2" charset="-122"/>
                  </a:rPr>
                  <a:t>4</a:t>
                </a:r>
                <a:endParaRPr lang="zh-CN" altLang="en-US"/>
              </a:p>
            </p:txBody>
          </p:sp>
          <p:sp>
            <p:nvSpPr>
              <p:cNvPr id="29" name="文本框 28">
                <a:extLst>
                  <a:ext uri="{FF2B5EF4-FFF2-40B4-BE49-F238E27FC236}">
                    <a16:creationId xmlns="" xmlns:a16="http://schemas.microsoft.com/office/drawing/2014/main" id="{C1899FAE-5939-B1FB-A90B-746F052F184B}"/>
                  </a:ext>
                </a:extLst>
              </p:cNvPr>
              <p:cNvSpPr txBox="1"/>
              <p:nvPr/>
            </p:nvSpPr>
            <p:spPr>
              <a:xfrm>
                <a:off x="6689929" y="4027024"/>
                <a:ext cx="376237" cy="369332"/>
              </a:xfrm>
              <a:prstGeom prst="rect">
                <a:avLst/>
              </a:prstGeom>
              <a:noFill/>
            </p:spPr>
            <p:txBody>
              <a:bodyPr wrap="square">
                <a:spAutoFit/>
              </a:bodyPr>
              <a:lstStyle/>
              <a:p>
                <a:r>
                  <a:rPr lang="en-US" altLang="zh-CN">
                    <a:latin typeface="华文中宋" panose="02010600040101010101" pitchFamily="2" charset="-122"/>
                    <a:ea typeface="华文中宋" panose="02010600040101010101" pitchFamily="2" charset="-122"/>
                  </a:rPr>
                  <a:t>3</a:t>
                </a:r>
                <a:endParaRPr lang="zh-CN" altLang="en-US"/>
              </a:p>
            </p:txBody>
          </p:sp>
          <p:sp>
            <p:nvSpPr>
              <p:cNvPr id="30" name="文本框 29">
                <a:extLst>
                  <a:ext uri="{FF2B5EF4-FFF2-40B4-BE49-F238E27FC236}">
                    <a16:creationId xmlns="" xmlns:a16="http://schemas.microsoft.com/office/drawing/2014/main" id="{344FA52B-E0AE-EB78-B66E-8110C24EC623}"/>
                  </a:ext>
                </a:extLst>
              </p:cNvPr>
              <p:cNvSpPr txBox="1"/>
              <p:nvPr/>
            </p:nvSpPr>
            <p:spPr>
              <a:xfrm>
                <a:off x="7250626" y="4588075"/>
                <a:ext cx="376237" cy="369332"/>
              </a:xfrm>
              <a:prstGeom prst="rect">
                <a:avLst/>
              </a:prstGeom>
              <a:noFill/>
            </p:spPr>
            <p:txBody>
              <a:bodyPr wrap="square">
                <a:spAutoFit/>
              </a:bodyPr>
              <a:lstStyle/>
              <a:p>
                <a:r>
                  <a:rPr lang="en-US" altLang="zh-CN">
                    <a:latin typeface="华文中宋" panose="02010600040101010101" pitchFamily="2" charset="-122"/>
                    <a:ea typeface="华文中宋" panose="02010600040101010101" pitchFamily="2" charset="-122"/>
                  </a:rPr>
                  <a:t>3</a:t>
                </a:r>
                <a:endParaRPr lang="zh-CN" altLang="en-US"/>
              </a:p>
            </p:txBody>
          </p:sp>
          <p:sp>
            <p:nvSpPr>
              <p:cNvPr id="31" name="文本框 30">
                <a:extLst>
                  <a:ext uri="{FF2B5EF4-FFF2-40B4-BE49-F238E27FC236}">
                    <a16:creationId xmlns="" xmlns:a16="http://schemas.microsoft.com/office/drawing/2014/main" id="{7133E9FC-5468-53AD-B29C-3A41060B60DD}"/>
                  </a:ext>
                </a:extLst>
              </p:cNvPr>
              <p:cNvSpPr txBox="1"/>
              <p:nvPr/>
            </p:nvSpPr>
            <p:spPr>
              <a:xfrm>
                <a:off x="7504883" y="5321559"/>
                <a:ext cx="376237" cy="369332"/>
              </a:xfrm>
              <a:prstGeom prst="rect">
                <a:avLst/>
              </a:prstGeom>
              <a:noFill/>
            </p:spPr>
            <p:txBody>
              <a:bodyPr wrap="square">
                <a:spAutoFit/>
              </a:bodyPr>
              <a:lstStyle/>
              <a:p>
                <a:r>
                  <a:rPr lang="en-US" altLang="zh-CN">
                    <a:latin typeface="华文中宋" panose="02010600040101010101" pitchFamily="2" charset="-122"/>
                    <a:ea typeface="华文中宋" panose="02010600040101010101" pitchFamily="2" charset="-122"/>
                  </a:rPr>
                  <a:t>3</a:t>
                </a:r>
                <a:endParaRPr lang="zh-CN" altLang="en-US"/>
              </a:p>
            </p:txBody>
          </p:sp>
          <p:sp>
            <p:nvSpPr>
              <p:cNvPr id="32" name="文本框 31">
                <a:extLst>
                  <a:ext uri="{FF2B5EF4-FFF2-40B4-BE49-F238E27FC236}">
                    <a16:creationId xmlns="" xmlns:a16="http://schemas.microsoft.com/office/drawing/2014/main" id="{95CA1BAC-204A-132B-9A67-23123BD793F0}"/>
                  </a:ext>
                </a:extLst>
              </p:cNvPr>
              <p:cNvSpPr txBox="1"/>
              <p:nvPr/>
            </p:nvSpPr>
            <p:spPr>
              <a:xfrm>
                <a:off x="3681190" y="5019307"/>
                <a:ext cx="376237" cy="369332"/>
              </a:xfrm>
              <a:prstGeom prst="rect">
                <a:avLst/>
              </a:prstGeom>
              <a:noFill/>
            </p:spPr>
            <p:txBody>
              <a:bodyPr wrap="square">
                <a:spAutoFit/>
              </a:bodyPr>
              <a:lstStyle/>
              <a:p>
                <a:r>
                  <a:rPr lang="en-US" altLang="zh-CN">
                    <a:latin typeface="华文中宋" panose="02010600040101010101" pitchFamily="2" charset="-122"/>
                    <a:ea typeface="华文中宋" panose="02010600040101010101" pitchFamily="2" charset="-122"/>
                  </a:rPr>
                  <a:t>3</a:t>
                </a:r>
                <a:endParaRPr lang="zh-CN" altLang="en-US"/>
              </a:p>
            </p:txBody>
          </p:sp>
          <p:sp>
            <p:nvSpPr>
              <p:cNvPr id="33" name="文本框 32">
                <a:extLst>
                  <a:ext uri="{FF2B5EF4-FFF2-40B4-BE49-F238E27FC236}">
                    <a16:creationId xmlns="" xmlns:a16="http://schemas.microsoft.com/office/drawing/2014/main" id="{BDA66BAB-5E75-4921-3A05-30503379605B}"/>
                  </a:ext>
                </a:extLst>
              </p:cNvPr>
              <p:cNvSpPr txBox="1"/>
              <p:nvPr/>
            </p:nvSpPr>
            <p:spPr>
              <a:xfrm>
                <a:off x="4480964" y="4471286"/>
                <a:ext cx="376237" cy="369332"/>
              </a:xfrm>
              <a:prstGeom prst="rect">
                <a:avLst/>
              </a:prstGeom>
              <a:noFill/>
            </p:spPr>
            <p:txBody>
              <a:bodyPr wrap="square">
                <a:spAutoFit/>
              </a:bodyPr>
              <a:lstStyle/>
              <a:p>
                <a:r>
                  <a:rPr lang="en-US" altLang="zh-CN">
                    <a:latin typeface="华文中宋" panose="02010600040101010101" pitchFamily="2" charset="-122"/>
                    <a:ea typeface="华文中宋" panose="02010600040101010101" pitchFamily="2" charset="-122"/>
                  </a:rPr>
                  <a:t>3</a:t>
                </a:r>
                <a:endParaRPr lang="zh-CN" altLang="en-US"/>
              </a:p>
            </p:txBody>
          </p:sp>
          <p:sp>
            <p:nvSpPr>
              <p:cNvPr id="34" name="文本框 33">
                <a:extLst>
                  <a:ext uri="{FF2B5EF4-FFF2-40B4-BE49-F238E27FC236}">
                    <a16:creationId xmlns="" xmlns:a16="http://schemas.microsoft.com/office/drawing/2014/main" id="{F942B645-DF71-B448-DFB1-64E36619656C}"/>
                  </a:ext>
                </a:extLst>
              </p:cNvPr>
              <p:cNvSpPr txBox="1"/>
              <p:nvPr/>
            </p:nvSpPr>
            <p:spPr>
              <a:xfrm>
                <a:off x="6604146" y="4438377"/>
                <a:ext cx="376237" cy="369332"/>
              </a:xfrm>
              <a:prstGeom prst="rect">
                <a:avLst/>
              </a:prstGeom>
              <a:noFill/>
            </p:spPr>
            <p:txBody>
              <a:bodyPr wrap="square">
                <a:spAutoFit/>
              </a:bodyPr>
              <a:lstStyle/>
              <a:p>
                <a:r>
                  <a:rPr lang="en-US" altLang="zh-CN">
                    <a:latin typeface="华文中宋" panose="02010600040101010101" pitchFamily="2" charset="-122"/>
                    <a:ea typeface="华文中宋" panose="02010600040101010101" pitchFamily="2" charset="-122"/>
                  </a:rPr>
                  <a:t>3</a:t>
                </a:r>
                <a:endParaRPr lang="zh-CN" altLang="en-US"/>
              </a:p>
            </p:txBody>
          </p:sp>
          <p:sp>
            <p:nvSpPr>
              <p:cNvPr id="35" name="文本框 34">
                <a:extLst>
                  <a:ext uri="{FF2B5EF4-FFF2-40B4-BE49-F238E27FC236}">
                    <a16:creationId xmlns="" xmlns:a16="http://schemas.microsoft.com/office/drawing/2014/main" id="{33D5E414-E1E0-615A-5BC9-1D59E061BB87}"/>
                  </a:ext>
                </a:extLst>
              </p:cNvPr>
              <p:cNvSpPr txBox="1"/>
              <p:nvPr/>
            </p:nvSpPr>
            <p:spPr>
              <a:xfrm>
                <a:off x="5113738" y="4378495"/>
                <a:ext cx="376237" cy="369332"/>
              </a:xfrm>
              <a:prstGeom prst="rect">
                <a:avLst/>
              </a:prstGeom>
              <a:noFill/>
            </p:spPr>
            <p:txBody>
              <a:bodyPr wrap="square">
                <a:spAutoFit/>
              </a:bodyPr>
              <a:lstStyle/>
              <a:p>
                <a:r>
                  <a:rPr lang="en-US" altLang="zh-CN">
                    <a:latin typeface="华文中宋" panose="02010600040101010101" pitchFamily="2" charset="-122"/>
                    <a:ea typeface="华文中宋" panose="02010600040101010101" pitchFamily="2" charset="-122"/>
                  </a:rPr>
                  <a:t>2</a:t>
                </a:r>
                <a:endParaRPr lang="zh-CN" altLang="en-US"/>
              </a:p>
            </p:txBody>
          </p:sp>
          <p:sp>
            <p:nvSpPr>
              <p:cNvPr id="36" name="文本框 35">
                <a:extLst>
                  <a:ext uri="{FF2B5EF4-FFF2-40B4-BE49-F238E27FC236}">
                    <a16:creationId xmlns="" xmlns:a16="http://schemas.microsoft.com/office/drawing/2014/main" id="{79CB7F39-0175-AC69-376D-83408F6DCE5E}"/>
                  </a:ext>
                </a:extLst>
              </p:cNvPr>
              <p:cNvSpPr txBox="1"/>
              <p:nvPr/>
            </p:nvSpPr>
            <p:spPr>
              <a:xfrm>
                <a:off x="7406685" y="3874110"/>
                <a:ext cx="376237" cy="369332"/>
              </a:xfrm>
              <a:prstGeom prst="rect">
                <a:avLst/>
              </a:prstGeom>
              <a:noFill/>
            </p:spPr>
            <p:txBody>
              <a:bodyPr wrap="square">
                <a:spAutoFit/>
              </a:bodyPr>
              <a:lstStyle/>
              <a:p>
                <a:r>
                  <a:rPr lang="en-US" altLang="zh-CN">
                    <a:latin typeface="华文中宋" panose="02010600040101010101" pitchFamily="2" charset="-122"/>
                    <a:ea typeface="华文中宋" panose="02010600040101010101" pitchFamily="2" charset="-122"/>
                  </a:rPr>
                  <a:t>5</a:t>
                </a:r>
                <a:endParaRPr lang="zh-CN" altLang="en-US"/>
              </a:p>
            </p:txBody>
          </p:sp>
          <p:sp>
            <p:nvSpPr>
              <p:cNvPr id="37" name="文本框 36">
                <a:extLst>
                  <a:ext uri="{FF2B5EF4-FFF2-40B4-BE49-F238E27FC236}">
                    <a16:creationId xmlns="" xmlns:a16="http://schemas.microsoft.com/office/drawing/2014/main" id="{F45B4864-F701-1AB5-68D1-1AF71B25573E}"/>
                  </a:ext>
                </a:extLst>
              </p:cNvPr>
              <p:cNvSpPr txBox="1"/>
              <p:nvPr/>
            </p:nvSpPr>
            <p:spPr>
              <a:xfrm>
                <a:off x="6958561" y="5730670"/>
                <a:ext cx="376237" cy="369332"/>
              </a:xfrm>
              <a:prstGeom prst="rect">
                <a:avLst/>
              </a:prstGeom>
              <a:noFill/>
            </p:spPr>
            <p:txBody>
              <a:bodyPr wrap="square">
                <a:spAutoFit/>
              </a:bodyPr>
              <a:lstStyle/>
              <a:p>
                <a:r>
                  <a:rPr lang="en-US" altLang="zh-CN">
                    <a:latin typeface="华文中宋" panose="02010600040101010101" pitchFamily="2" charset="-122"/>
                    <a:ea typeface="华文中宋" panose="02010600040101010101" pitchFamily="2" charset="-122"/>
                  </a:rPr>
                  <a:t>2</a:t>
                </a:r>
                <a:endParaRPr lang="zh-CN" altLang="en-US"/>
              </a:p>
            </p:txBody>
          </p:sp>
          <p:sp>
            <p:nvSpPr>
              <p:cNvPr id="38" name="文本框 37">
                <a:extLst>
                  <a:ext uri="{FF2B5EF4-FFF2-40B4-BE49-F238E27FC236}">
                    <a16:creationId xmlns="" xmlns:a16="http://schemas.microsoft.com/office/drawing/2014/main" id="{0BC3ACFA-9E6F-CE2F-9759-A50C15F7BD43}"/>
                  </a:ext>
                </a:extLst>
              </p:cNvPr>
              <p:cNvSpPr txBox="1"/>
              <p:nvPr/>
            </p:nvSpPr>
            <p:spPr>
              <a:xfrm>
                <a:off x="6220584" y="6053939"/>
                <a:ext cx="376237" cy="369332"/>
              </a:xfrm>
              <a:prstGeom prst="rect">
                <a:avLst/>
              </a:prstGeom>
              <a:noFill/>
            </p:spPr>
            <p:txBody>
              <a:bodyPr wrap="square">
                <a:spAutoFit/>
              </a:bodyPr>
              <a:lstStyle/>
              <a:p>
                <a:r>
                  <a:rPr lang="en-US" altLang="zh-CN">
                    <a:latin typeface="华文中宋" panose="02010600040101010101" pitchFamily="2" charset="-122"/>
                    <a:ea typeface="华文中宋" panose="02010600040101010101" pitchFamily="2" charset="-122"/>
                  </a:rPr>
                  <a:t>2</a:t>
                </a:r>
                <a:endParaRPr lang="zh-CN" altLang="en-US"/>
              </a:p>
            </p:txBody>
          </p:sp>
          <p:sp>
            <p:nvSpPr>
              <p:cNvPr id="39" name="文本框 38">
                <a:extLst>
                  <a:ext uri="{FF2B5EF4-FFF2-40B4-BE49-F238E27FC236}">
                    <a16:creationId xmlns="" xmlns:a16="http://schemas.microsoft.com/office/drawing/2014/main" id="{47B990C2-231E-ECE5-68B0-F34CD3A00767}"/>
                  </a:ext>
                </a:extLst>
              </p:cNvPr>
              <p:cNvSpPr txBox="1"/>
              <p:nvPr/>
            </p:nvSpPr>
            <p:spPr>
              <a:xfrm>
                <a:off x="5693913" y="4551812"/>
                <a:ext cx="376237" cy="369332"/>
              </a:xfrm>
              <a:prstGeom prst="rect">
                <a:avLst/>
              </a:prstGeom>
              <a:noFill/>
            </p:spPr>
            <p:txBody>
              <a:bodyPr wrap="square">
                <a:spAutoFit/>
              </a:bodyPr>
              <a:lstStyle/>
              <a:p>
                <a:r>
                  <a:rPr lang="en-US" altLang="zh-CN">
                    <a:latin typeface="华文中宋" panose="02010600040101010101" pitchFamily="2" charset="-122"/>
                    <a:ea typeface="华文中宋" panose="02010600040101010101" pitchFamily="2" charset="-122"/>
                  </a:rPr>
                  <a:t>5</a:t>
                </a:r>
                <a:endParaRPr lang="zh-CN" altLang="en-US"/>
              </a:p>
            </p:txBody>
          </p:sp>
          <p:sp>
            <p:nvSpPr>
              <p:cNvPr id="40" name="文本框 39">
                <a:extLst>
                  <a:ext uri="{FF2B5EF4-FFF2-40B4-BE49-F238E27FC236}">
                    <a16:creationId xmlns="" xmlns:a16="http://schemas.microsoft.com/office/drawing/2014/main" id="{4D7C3F8F-74F9-DD9B-A4EE-E0915B303E62}"/>
                  </a:ext>
                </a:extLst>
              </p:cNvPr>
              <p:cNvSpPr txBox="1"/>
              <p:nvPr/>
            </p:nvSpPr>
            <p:spPr>
              <a:xfrm>
                <a:off x="4939282" y="3878660"/>
                <a:ext cx="376237" cy="369332"/>
              </a:xfrm>
              <a:prstGeom prst="rect">
                <a:avLst/>
              </a:prstGeom>
              <a:noFill/>
            </p:spPr>
            <p:txBody>
              <a:bodyPr wrap="square">
                <a:spAutoFit/>
              </a:bodyPr>
              <a:lstStyle/>
              <a:p>
                <a:r>
                  <a:rPr lang="en-US" altLang="zh-CN">
                    <a:latin typeface="华文中宋" panose="02010600040101010101" pitchFamily="2" charset="-122"/>
                    <a:ea typeface="华文中宋" panose="02010600040101010101" pitchFamily="2" charset="-122"/>
                  </a:rPr>
                  <a:t>1</a:t>
                </a:r>
                <a:endParaRPr lang="zh-CN" altLang="en-US"/>
              </a:p>
            </p:txBody>
          </p:sp>
          <p:sp>
            <p:nvSpPr>
              <p:cNvPr id="41" name="文本框 40">
                <a:extLst>
                  <a:ext uri="{FF2B5EF4-FFF2-40B4-BE49-F238E27FC236}">
                    <a16:creationId xmlns="" xmlns:a16="http://schemas.microsoft.com/office/drawing/2014/main" id="{222237F7-CC80-74B5-F266-7EB074124F29}"/>
                  </a:ext>
                </a:extLst>
              </p:cNvPr>
              <p:cNvSpPr txBox="1"/>
              <p:nvPr/>
            </p:nvSpPr>
            <p:spPr>
              <a:xfrm>
                <a:off x="6492911" y="5616717"/>
                <a:ext cx="376237" cy="369332"/>
              </a:xfrm>
              <a:prstGeom prst="rect">
                <a:avLst/>
              </a:prstGeom>
              <a:noFill/>
            </p:spPr>
            <p:txBody>
              <a:bodyPr wrap="square">
                <a:spAutoFit/>
              </a:bodyPr>
              <a:lstStyle/>
              <a:p>
                <a:r>
                  <a:rPr lang="en-US" altLang="zh-CN">
                    <a:latin typeface="华文中宋" panose="02010600040101010101" pitchFamily="2" charset="-122"/>
                    <a:ea typeface="华文中宋" panose="02010600040101010101" pitchFamily="2" charset="-122"/>
                  </a:rPr>
                  <a:t>1</a:t>
                </a:r>
                <a:endParaRPr lang="zh-CN" altLang="en-US"/>
              </a:p>
            </p:txBody>
          </p:sp>
          <p:sp>
            <p:nvSpPr>
              <p:cNvPr id="42" name="文本框 41">
                <a:extLst>
                  <a:ext uri="{FF2B5EF4-FFF2-40B4-BE49-F238E27FC236}">
                    <a16:creationId xmlns="" xmlns:a16="http://schemas.microsoft.com/office/drawing/2014/main" id="{42F0711F-A6C1-E2B1-5F77-954D8A6FF22A}"/>
                  </a:ext>
                </a:extLst>
              </p:cNvPr>
              <p:cNvSpPr txBox="1"/>
              <p:nvPr/>
            </p:nvSpPr>
            <p:spPr>
              <a:xfrm>
                <a:off x="6625010" y="6048351"/>
                <a:ext cx="376237" cy="369332"/>
              </a:xfrm>
              <a:prstGeom prst="rect">
                <a:avLst/>
              </a:prstGeom>
              <a:noFill/>
            </p:spPr>
            <p:txBody>
              <a:bodyPr wrap="square">
                <a:spAutoFit/>
              </a:bodyPr>
              <a:lstStyle/>
              <a:p>
                <a:r>
                  <a:rPr lang="en-US" altLang="zh-CN">
                    <a:latin typeface="华文中宋" panose="02010600040101010101" pitchFamily="2" charset="-122"/>
                    <a:ea typeface="华文中宋" panose="02010600040101010101" pitchFamily="2" charset="-122"/>
                  </a:rPr>
                  <a:t>1</a:t>
                </a:r>
                <a:endParaRPr lang="zh-CN" altLang="en-US"/>
              </a:p>
            </p:txBody>
          </p:sp>
          <p:sp>
            <p:nvSpPr>
              <p:cNvPr id="43" name="椭圆 42">
                <a:extLst>
                  <a:ext uri="{FF2B5EF4-FFF2-40B4-BE49-F238E27FC236}">
                    <a16:creationId xmlns="" xmlns:a16="http://schemas.microsoft.com/office/drawing/2014/main" id="{7EB6F581-2D24-556A-6C71-96E60A11B678}"/>
                  </a:ext>
                </a:extLst>
              </p:cNvPr>
              <p:cNvSpPr/>
              <p:nvPr/>
            </p:nvSpPr>
            <p:spPr>
              <a:xfrm>
                <a:off x="5998150" y="4875307"/>
                <a:ext cx="144000" cy="144000"/>
              </a:xfrm>
              <a:prstGeom prst="ellipse">
                <a:avLst/>
              </a:prstGeom>
              <a:pattFill prst="pct20">
                <a:fgClr>
                  <a:schemeClr val="tx1"/>
                </a:fgClr>
                <a:bgClr>
                  <a:schemeClr val="bg1"/>
                </a:bgClr>
              </a:patt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4" name="文本框 43">
                <a:extLst>
                  <a:ext uri="{FF2B5EF4-FFF2-40B4-BE49-F238E27FC236}">
                    <a16:creationId xmlns="" xmlns:a16="http://schemas.microsoft.com/office/drawing/2014/main" id="{F4F51138-FEFB-9082-8324-0F107A69DE70}"/>
                  </a:ext>
                </a:extLst>
              </p:cNvPr>
              <p:cNvSpPr txBox="1"/>
              <p:nvPr/>
            </p:nvSpPr>
            <p:spPr>
              <a:xfrm>
                <a:off x="5845568" y="4992395"/>
                <a:ext cx="322659" cy="400110"/>
              </a:xfrm>
              <a:prstGeom prst="rect">
                <a:avLst/>
              </a:prstGeom>
              <a:noFill/>
            </p:spPr>
            <p:txBody>
              <a:bodyPr wrap="square">
                <a:spAutoFit/>
              </a:bodyPr>
              <a:lstStyle/>
              <a:p>
                <a:r>
                  <a:rPr lang="en-US" altLang="zh-CN" sz="2000" dirty="0">
                    <a:latin typeface="华文中宋" panose="02010600040101010101" pitchFamily="2" charset="-122"/>
                    <a:ea typeface="华文中宋" panose="02010600040101010101" pitchFamily="2" charset="-122"/>
                  </a:rPr>
                  <a:t>W</a:t>
                </a:r>
                <a:endParaRPr lang="zh-CN" altLang="en-US" sz="2000" dirty="0"/>
              </a:p>
            </p:txBody>
          </p:sp>
          <p:sp>
            <p:nvSpPr>
              <p:cNvPr id="45" name="文本框 44"/>
              <p:cNvSpPr txBox="1"/>
              <p:nvPr/>
            </p:nvSpPr>
            <p:spPr>
              <a:xfrm>
                <a:off x="5659706" y="5986049"/>
                <a:ext cx="356188" cy="400110"/>
              </a:xfrm>
              <a:prstGeom prst="rect">
                <a:avLst/>
              </a:prstGeom>
              <a:noFill/>
            </p:spPr>
            <p:txBody>
              <a:bodyPr wrap="none" rtlCol="0">
                <a:spAutoFit/>
              </a:bodyPr>
              <a:lstStyle/>
              <a:p>
                <a:r>
                  <a:rPr lang="en-US" altLang="zh-CN" sz="2000" dirty="0" smtClean="0"/>
                  <a:t>B</a:t>
                </a:r>
                <a:endParaRPr lang="zh-CN" altLang="en-US" sz="2000" dirty="0"/>
              </a:p>
            </p:txBody>
          </p:sp>
        </p:grpSp>
        <p:sp>
          <p:nvSpPr>
            <p:cNvPr id="3" name="文本框 2"/>
            <p:cNvSpPr txBox="1"/>
            <p:nvPr/>
          </p:nvSpPr>
          <p:spPr>
            <a:xfrm>
              <a:off x="4459873" y="2676611"/>
              <a:ext cx="445956" cy="400110"/>
            </a:xfrm>
            <a:prstGeom prst="rect">
              <a:avLst/>
            </a:prstGeom>
            <a:noFill/>
          </p:spPr>
          <p:txBody>
            <a:bodyPr wrap="none" rtlCol="0">
              <a:spAutoFit/>
            </a:bodyPr>
            <a:lstStyle/>
            <a:p>
              <a:r>
                <a:rPr lang="en-US" altLang="zh-CN" sz="2000" b="1" dirty="0" err="1" smtClean="0">
                  <a:solidFill>
                    <a:srgbClr val="FF0000"/>
                  </a:solidFill>
                </a:rPr>
                <a:t>u</a:t>
              </a:r>
              <a:r>
                <a:rPr lang="en-US" altLang="zh-CN" sz="2000" b="1" baseline="-25000" dirty="0" err="1" smtClean="0">
                  <a:solidFill>
                    <a:srgbClr val="FF0000"/>
                  </a:solidFill>
                </a:rPr>
                <a:t>q</a:t>
              </a:r>
              <a:endParaRPr lang="zh-CN" altLang="en-US" sz="2000" b="1" baseline="-25000" dirty="0">
                <a:solidFill>
                  <a:srgbClr val="FF0000"/>
                </a:solidFill>
              </a:endParaRPr>
            </a:p>
          </p:txBody>
        </p:sp>
        <p:sp>
          <p:nvSpPr>
            <p:cNvPr id="50" name="文本框 49"/>
            <p:cNvSpPr txBox="1"/>
            <p:nvPr/>
          </p:nvSpPr>
          <p:spPr>
            <a:xfrm>
              <a:off x="3700020" y="2674709"/>
              <a:ext cx="445956" cy="400110"/>
            </a:xfrm>
            <a:prstGeom prst="rect">
              <a:avLst/>
            </a:prstGeom>
            <a:noFill/>
          </p:spPr>
          <p:txBody>
            <a:bodyPr wrap="none" rtlCol="0">
              <a:spAutoFit/>
            </a:bodyPr>
            <a:lstStyle/>
            <a:p>
              <a:r>
                <a:rPr lang="en-US" altLang="zh-CN" sz="2000" b="1" dirty="0" smtClean="0">
                  <a:solidFill>
                    <a:srgbClr val="FF0000"/>
                  </a:solidFill>
                </a:rPr>
                <a:t>u</a:t>
              </a:r>
              <a:r>
                <a:rPr lang="en-US" altLang="zh-CN" sz="2000" b="1" baseline="-25000" dirty="0" smtClean="0">
                  <a:solidFill>
                    <a:srgbClr val="FF0000"/>
                  </a:solidFill>
                </a:rPr>
                <a:t>p</a:t>
              </a:r>
              <a:endParaRPr lang="zh-CN" altLang="en-US" sz="2000" b="1" baseline="-25000" dirty="0">
                <a:solidFill>
                  <a:srgbClr val="FF0000"/>
                </a:solidFill>
              </a:endParaRPr>
            </a:p>
          </p:txBody>
        </p:sp>
      </p:grpSp>
    </p:spTree>
    <p:extLst>
      <p:ext uri="{BB962C8B-B14F-4D97-AF65-F5344CB8AC3E}">
        <p14:creationId xmlns:p14="http://schemas.microsoft.com/office/powerpoint/2010/main" val="1726491111"/>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r>
              <a:rPr lang="zh-CN" altLang="en-US" dirty="0"/>
              <a:t>应用</a:t>
            </a:r>
          </a:p>
        </p:txBody>
      </p:sp>
      <p:sp>
        <p:nvSpPr>
          <p:cNvPr id="3" name="副标题 2"/>
          <p:cNvSpPr>
            <a:spLocks noGrp="1"/>
          </p:cNvSpPr>
          <p:nvPr>
            <p:ph type="subTitle" idx="1"/>
          </p:nvPr>
        </p:nvSpPr>
        <p:spPr/>
        <p:txBody>
          <a:bodyPr/>
          <a:lstStyle/>
          <a:p>
            <a:pPr algn="r"/>
            <a:r>
              <a:rPr lang="en-US" altLang="zh-CN" dirty="0">
                <a:solidFill>
                  <a:schemeClr val="tx1"/>
                </a:solidFill>
              </a:rPr>
              <a:t>3638. </a:t>
            </a:r>
            <a:r>
              <a:rPr lang="zh-CN" altLang="en-US" dirty="0">
                <a:solidFill>
                  <a:schemeClr val="tx1"/>
                </a:solidFill>
              </a:rPr>
              <a:t>逃学的</a:t>
            </a:r>
            <a:r>
              <a:rPr lang="zh-CN" altLang="en-US" dirty="0" smtClean="0">
                <a:solidFill>
                  <a:schemeClr val="tx1"/>
                </a:solidFill>
              </a:rPr>
              <a:t>小孩</a:t>
            </a:r>
            <a:r>
              <a:rPr lang="en-US" altLang="zh-CN" dirty="0" smtClean="0">
                <a:solidFill>
                  <a:schemeClr val="tx1"/>
                </a:solidFill>
              </a:rPr>
              <a:t>[</a:t>
            </a:r>
            <a:r>
              <a:rPr lang="en-US" altLang="zh-CN" dirty="0">
                <a:solidFill>
                  <a:schemeClr val="tx1"/>
                </a:solidFill>
              </a:rPr>
              <a:t>NOI 2003]</a:t>
            </a:r>
            <a:endParaRPr lang="zh-CN" altLang="en-US" dirty="0">
              <a:solidFill>
                <a:schemeClr val="tx1"/>
              </a:solidFill>
            </a:endParaRPr>
          </a:p>
        </p:txBody>
      </p:sp>
    </p:spTree>
    <p:extLst>
      <p:ext uri="{BB962C8B-B14F-4D97-AF65-F5344CB8AC3E}">
        <p14:creationId xmlns:p14="http://schemas.microsoft.com/office/powerpoint/2010/main" val="161677690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p:txBody>
          <a:bodyPr/>
          <a:lstStyle/>
          <a:p>
            <a:r>
              <a:rPr lang="en-US" altLang="zh-CN" dirty="0"/>
              <a:t>【</a:t>
            </a:r>
            <a:r>
              <a:rPr lang="zh-CN" altLang="en-US" dirty="0"/>
              <a:t>题目描述</a:t>
            </a:r>
            <a:r>
              <a:rPr lang="en-US" altLang="zh-CN" dirty="0"/>
              <a:t>】</a:t>
            </a:r>
            <a:endParaRPr lang="zh-CN" altLang="en-US" dirty="0"/>
          </a:p>
        </p:txBody>
      </p:sp>
      <p:sp>
        <p:nvSpPr>
          <p:cNvPr id="5" name="内容占位符 4"/>
          <p:cNvSpPr>
            <a:spLocks noGrp="1"/>
          </p:cNvSpPr>
          <p:nvPr>
            <p:ph idx="1"/>
          </p:nvPr>
        </p:nvSpPr>
        <p:spPr>
          <a:xfrm>
            <a:off x="609600" y="1196752"/>
            <a:ext cx="10972800" cy="4824536"/>
          </a:xfrm>
        </p:spPr>
        <p:txBody>
          <a:bodyPr/>
          <a:lstStyle/>
          <a:p>
            <a:r>
              <a:rPr lang="zh-CN" altLang="en-US" sz="2400" dirty="0"/>
              <a:t>克里斯再次逃学去朋友家里玩了，生气的克里斯的父母决定把他给捉回来</a:t>
            </a:r>
            <a:r>
              <a:rPr lang="zh-CN" altLang="en-US" sz="2400" dirty="0" smtClean="0"/>
              <a:t>。</a:t>
            </a:r>
            <a:endParaRPr lang="zh-CN" altLang="en-US" sz="2400" dirty="0"/>
          </a:p>
          <a:p>
            <a:r>
              <a:rPr lang="zh-CN" altLang="en-US" sz="2400" dirty="0"/>
              <a:t>他的父母深知克里斯一定是在夏尔米或者七枷社家里玩</a:t>
            </a:r>
            <a:r>
              <a:rPr lang="zh-CN" altLang="en-US" sz="2400" dirty="0" smtClean="0"/>
              <a:t>。</a:t>
            </a:r>
            <a:endParaRPr lang="zh-CN" altLang="en-US" sz="2400" dirty="0"/>
          </a:p>
          <a:p>
            <a:r>
              <a:rPr lang="zh-CN" altLang="en-US" sz="2400" dirty="0"/>
              <a:t>克里斯所在的城市由 </a:t>
            </a:r>
            <a:r>
              <a:rPr lang="en-US" altLang="zh-CN" sz="2400" dirty="0"/>
              <a:t>n </a:t>
            </a:r>
            <a:r>
              <a:rPr lang="zh-CN" altLang="en-US" sz="2400" dirty="0"/>
              <a:t>个居住点和 </a:t>
            </a:r>
            <a:r>
              <a:rPr lang="en-US" altLang="zh-CN" sz="2400" dirty="0"/>
              <a:t>m </a:t>
            </a:r>
            <a:r>
              <a:rPr lang="zh-CN" altLang="en-US" sz="2400" dirty="0"/>
              <a:t>条连接居住点的双向街道组成，经过街道 </a:t>
            </a:r>
            <a:r>
              <a:rPr lang="en-US" altLang="zh-CN" sz="2400" dirty="0"/>
              <a:t>x </a:t>
            </a:r>
            <a:r>
              <a:rPr lang="zh-CN" altLang="en-US" sz="2400" dirty="0"/>
              <a:t>需要花费 </a:t>
            </a:r>
            <a:r>
              <a:rPr lang="en-US" altLang="zh-CN" sz="2400" dirty="0" err="1"/>
              <a:t>Tx</a:t>
            </a:r>
            <a:r>
              <a:rPr lang="en-US" altLang="zh-CN" sz="2400" dirty="0"/>
              <a:t> </a:t>
            </a:r>
            <a:r>
              <a:rPr lang="zh-CN" altLang="en-US" sz="2400" dirty="0"/>
              <a:t>分钟。</a:t>
            </a:r>
          </a:p>
          <a:p>
            <a:r>
              <a:rPr lang="zh-CN" altLang="en-US" sz="2400" dirty="0" smtClean="0"/>
              <a:t>可以</a:t>
            </a:r>
            <a:r>
              <a:rPr lang="zh-CN" altLang="en-US" sz="2400" dirty="0"/>
              <a:t>保证，任意两个居住点之间有且仅有一条通路</a:t>
            </a:r>
            <a:r>
              <a:rPr lang="zh-CN" altLang="en-US" sz="2400" dirty="0" smtClean="0"/>
              <a:t>。</a:t>
            </a:r>
            <a:endParaRPr lang="zh-CN" altLang="en-US" sz="2400" dirty="0"/>
          </a:p>
          <a:p>
            <a:r>
              <a:rPr lang="zh-CN" altLang="en-US" sz="2400" dirty="0"/>
              <a:t>克里斯家在点 </a:t>
            </a:r>
            <a:r>
              <a:rPr lang="en-US" altLang="zh-CN" sz="2400" dirty="0"/>
              <a:t>C</a:t>
            </a:r>
            <a:r>
              <a:rPr lang="zh-CN" altLang="en-US" sz="2400" dirty="0"/>
              <a:t>，夏尔米和七枷社家分别在点 </a:t>
            </a:r>
            <a:r>
              <a:rPr lang="en-US" altLang="zh-CN" sz="2400" dirty="0"/>
              <a:t>A </a:t>
            </a:r>
            <a:r>
              <a:rPr lang="zh-CN" altLang="en-US" sz="2400" dirty="0"/>
              <a:t>和点 </a:t>
            </a:r>
            <a:r>
              <a:rPr lang="en-US" altLang="zh-CN" sz="2400" dirty="0"/>
              <a:t>B</a:t>
            </a:r>
            <a:r>
              <a:rPr lang="zh-CN" altLang="en-US" sz="2400" dirty="0" smtClean="0"/>
              <a:t>。</a:t>
            </a:r>
            <a:endParaRPr lang="zh-CN" altLang="en-US" sz="2400" dirty="0"/>
          </a:p>
          <a:p>
            <a:r>
              <a:rPr lang="zh-CN" altLang="en-US" sz="2400" dirty="0"/>
              <a:t>为了尽快找到克里斯，他的父母在寻找他时将遵守如下两条规则</a:t>
            </a:r>
            <a:r>
              <a:rPr lang="zh-CN" altLang="en-US" sz="2400" dirty="0" smtClean="0"/>
              <a:t>：</a:t>
            </a:r>
            <a:endParaRPr lang="zh-CN" altLang="en-US" sz="2400" dirty="0"/>
          </a:p>
          <a:p>
            <a:r>
              <a:rPr lang="zh-CN" altLang="en-US" sz="2400" dirty="0"/>
              <a:t>如果 </a:t>
            </a:r>
            <a:r>
              <a:rPr lang="en-US" altLang="zh-CN" sz="2400" dirty="0"/>
              <a:t>A </a:t>
            </a:r>
            <a:r>
              <a:rPr lang="zh-CN" altLang="en-US" sz="2400" dirty="0"/>
              <a:t>距离 </a:t>
            </a:r>
            <a:r>
              <a:rPr lang="en-US" altLang="zh-CN" sz="2400" dirty="0"/>
              <a:t>C </a:t>
            </a:r>
            <a:r>
              <a:rPr lang="zh-CN" altLang="en-US" sz="2400" dirty="0"/>
              <a:t>比 </a:t>
            </a:r>
            <a:r>
              <a:rPr lang="en-US" altLang="zh-CN" sz="2400" dirty="0"/>
              <a:t>B </a:t>
            </a:r>
            <a:r>
              <a:rPr lang="zh-CN" altLang="en-US" sz="2400" dirty="0"/>
              <a:t>距离 </a:t>
            </a:r>
            <a:r>
              <a:rPr lang="en-US" altLang="zh-CN" sz="2400" dirty="0"/>
              <a:t>C </a:t>
            </a:r>
            <a:r>
              <a:rPr lang="zh-CN" altLang="en-US" sz="2400" dirty="0"/>
              <a:t>近，则他的父母先到夏尔米家去找他，如果找不到，再去七枷社家。反之亦然</a:t>
            </a:r>
            <a:r>
              <a:rPr lang="zh-CN" altLang="en-US" sz="2400" dirty="0" smtClean="0"/>
              <a:t>。</a:t>
            </a:r>
            <a:endParaRPr lang="zh-CN" altLang="en-US" sz="2400" dirty="0"/>
          </a:p>
          <a:p>
            <a:r>
              <a:rPr lang="zh-CN" altLang="en-US" sz="2400" dirty="0"/>
              <a:t>克里斯的父母总沿着两点间唯一的通路行走</a:t>
            </a:r>
            <a:r>
              <a:rPr lang="zh-CN" altLang="en-US" sz="2400" dirty="0" smtClean="0"/>
              <a:t>。</a:t>
            </a:r>
            <a:endParaRPr lang="zh-CN" altLang="en-US" sz="2400" dirty="0"/>
          </a:p>
          <a:p>
            <a:r>
              <a:rPr lang="zh-CN" altLang="en-US" sz="2400" dirty="0"/>
              <a:t>但是我们并不知道 </a:t>
            </a:r>
            <a:r>
              <a:rPr lang="en-US" altLang="zh-CN" sz="2400" dirty="0"/>
              <a:t>A</a:t>
            </a:r>
            <a:r>
              <a:rPr lang="zh-CN" altLang="en-US" sz="2400" dirty="0"/>
              <a:t>、</a:t>
            </a:r>
            <a:r>
              <a:rPr lang="en-US" altLang="zh-CN" sz="2400" dirty="0"/>
              <a:t>B</a:t>
            </a:r>
            <a:r>
              <a:rPr lang="zh-CN" altLang="en-US" sz="2400" dirty="0"/>
              <a:t>、</a:t>
            </a:r>
            <a:r>
              <a:rPr lang="en-US" altLang="zh-CN" sz="2400" dirty="0"/>
              <a:t>C </a:t>
            </a:r>
            <a:r>
              <a:rPr lang="zh-CN" altLang="en-US" sz="2400" dirty="0"/>
              <a:t>三个点的具体位置</a:t>
            </a:r>
            <a:r>
              <a:rPr lang="zh-CN" altLang="en-US" sz="2400" dirty="0" smtClean="0"/>
              <a:t>。</a:t>
            </a:r>
            <a:endParaRPr lang="zh-CN" altLang="en-US" sz="2400" dirty="0"/>
          </a:p>
          <a:p>
            <a:r>
              <a:rPr lang="zh-CN" altLang="en-US" sz="2400" dirty="0"/>
              <a:t>请你计算在最坏的情况下，克里斯的父母要花多久才能找到他？</a:t>
            </a:r>
          </a:p>
        </p:txBody>
      </p:sp>
    </p:spTree>
    <p:extLst>
      <p:ext uri="{BB962C8B-B14F-4D97-AF65-F5344CB8AC3E}">
        <p14:creationId xmlns:p14="http://schemas.microsoft.com/office/powerpoint/2010/main" val="148629181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a:t>
            </a:r>
            <a:r>
              <a:rPr lang="zh-CN" altLang="en-US" dirty="0" smtClean="0"/>
              <a:t>输入</a:t>
            </a:r>
            <a:r>
              <a:rPr lang="zh-CN" altLang="en-US" dirty="0"/>
              <a:t>输出</a:t>
            </a:r>
            <a:r>
              <a:rPr lang="zh-CN" altLang="en-US" dirty="0" smtClean="0"/>
              <a:t>格式</a:t>
            </a:r>
            <a:r>
              <a:rPr lang="en-US" altLang="zh-CN" dirty="0" smtClean="0"/>
              <a:t>】</a:t>
            </a:r>
            <a:endParaRPr lang="zh-CN" altLang="en-US" dirty="0"/>
          </a:p>
        </p:txBody>
      </p:sp>
      <p:sp>
        <p:nvSpPr>
          <p:cNvPr id="3" name="内容占位符 2"/>
          <p:cNvSpPr>
            <a:spLocks noGrp="1"/>
          </p:cNvSpPr>
          <p:nvPr>
            <p:ph idx="1"/>
          </p:nvPr>
        </p:nvSpPr>
        <p:spPr/>
        <p:txBody>
          <a:bodyPr/>
          <a:lstStyle/>
          <a:p>
            <a:r>
              <a:rPr lang="en-US" altLang="zh-CN" sz="2800" dirty="0"/>
              <a:t>【</a:t>
            </a:r>
            <a:r>
              <a:rPr lang="zh-CN" altLang="en-US" sz="2800" dirty="0"/>
              <a:t>输入格式</a:t>
            </a:r>
            <a:r>
              <a:rPr lang="en-US" altLang="zh-CN" sz="2800" dirty="0"/>
              <a:t>】</a:t>
            </a:r>
          </a:p>
          <a:p>
            <a:r>
              <a:rPr lang="zh-CN" altLang="en-US" sz="2800" dirty="0"/>
              <a:t>第一行包含两个整数 </a:t>
            </a:r>
            <a:r>
              <a:rPr lang="en-US" altLang="zh-CN" sz="2800" dirty="0"/>
              <a:t>n </a:t>
            </a:r>
            <a:r>
              <a:rPr lang="zh-CN" altLang="en-US" sz="2800" dirty="0"/>
              <a:t>和 </a:t>
            </a:r>
            <a:r>
              <a:rPr lang="en-US" altLang="zh-CN" sz="2800" dirty="0"/>
              <a:t>m</a:t>
            </a:r>
            <a:r>
              <a:rPr lang="zh-CN" altLang="en-US" sz="2800" dirty="0" smtClean="0"/>
              <a:t>。</a:t>
            </a:r>
            <a:endParaRPr lang="zh-CN" altLang="en-US" sz="2800" dirty="0"/>
          </a:p>
          <a:p>
            <a:r>
              <a:rPr lang="zh-CN" altLang="en-US" sz="2800" dirty="0"/>
              <a:t>接下来 </a:t>
            </a:r>
            <a:r>
              <a:rPr lang="en-US" altLang="zh-CN" sz="2800" dirty="0"/>
              <a:t>m </a:t>
            </a:r>
            <a:r>
              <a:rPr lang="zh-CN" altLang="en-US" sz="2800" dirty="0"/>
              <a:t>行，每行包含三个整数 </a:t>
            </a:r>
            <a:r>
              <a:rPr lang="en-US" altLang="zh-CN" sz="2800" dirty="0"/>
              <a:t>u</a:t>
            </a:r>
            <a:r>
              <a:rPr lang="zh-CN" altLang="en-US" sz="2800" dirty="0"/>
              <a:t>，</a:t>
            </a:r>
            <a:r>
              <a:rPr lang="en-US" altLang="zh-CN" sz="2800" dirty="0"/>
              <a:t>v</a:t>
            </a:r>
            <a:r>
              <a:rPr lang="zh-CN" altLang="en-US" sz="2800" dirty="0"/>
              <a:t>，</a:t>
            </a:r>
            <a:r>
              <a:rPr lang="en-US" altLang="zh-CN" sz="2800" dirty="0"/>
              <a:t>t</a:t>
            </a:r>
            <a:r>
              <a:rPr lang="zh-CN" altLang="en-US" sz="2800" dirty="0"/>
              <a:t>，表示居住点 </a:t>
            </a:r>
            <a:r>
              <a:rPr lang="en-US" altLang="zh-CN" sz="2800" dirty="0"/>
              <a:t>u </a:t>
            </a:r>
            <a:r>
              <a:rPr lang="zh-CN" altLang="en-US" sz="2800" dirty="0"/>
              <a:t>和居住点 </a:t>
            </a:r>
            <a:r>
              <a:rPr lang="en-US" altLang="zh-CN" sz="2800" dirty="0"/>
              <a:t>v </a:t>
            </a:r>
            <a:r>
              <a:rPr lang="zh-CN" altLang="en-US" sz="2800" dirty="0"/>
              <a:t>之间存在一条街道，且经过该街道需要花费 </a:t>
            </a:r>
            <a:r>
              <a:rPr lang="en-US" altLang="zh-CN" sz="2800" dirty="0"/>
              <a:t>t </a:t>
            </a:r>
            <a:r>
              <a:rPr lang="zh-CN" altLang="en-US" sz="2800" dirty="0"/>
              <a:t>分钟</a:t>
            </a:r>
            <a:r>
              <a:rPr lang="zh-CN" altLang="en-US" sz="2800" dirty="0" smtClean="0"/>
              <a:t>。</a:t>
            </a:r>
            <a:endParaRPr lang="zh-CN" altLang="en-US" sz="2800" dirty="0"/>
          </a:p>
          <a:p>
            <a:r>
              <a:rPr lang="zh-CN" altLang="en-US" sz="2800" dirty="0"/>
              <a:t>街道信息不会重复给出</a:t>
            </a:r>
            <a:r>
              <a:rPr lang="zh-CN" altLang="en-US" sz="2800" dirty="0" smtClean="0"/>
              <a:t>。</a:t>
            </a:r>
            <a:endParaRPr lang="zh-CN" altLang="en-US" sz="2800" dirty="0"/>
          </a:p>
          <a:p>
            <a:r>
              <a:rPr lang="en-US" altLang="zh-CN" sz="2800" dirty="0"/>
              <a:t>【</a:t>
            </a:r>
            <a:r>
              <a:rPr lang="zh-CN" altLang="en-US" sz="2800" dirty="0"/>
              <a:t>输出格式</a:t>
            </a:r>
            <a:r>
              <a:rPr lang="en-US" altLang="zh-CN" sz="2800" dirty="0"/>
              <a:t>】</a:t>
            </a:r>
          </a:p>
          <a:p>
            <a:r>
              <a:rPr lang="zh-CN" altLang="en-US" sz="2800" dirty="0"/>
              <a:t>输出一个整数，表示克里斯父母在最坏的情况下，找到他需要花费的分钟数。</a:t>
            </a:r>
          </a:p>
        </p:txBody>
      </p:sp>
    </p:spTree>
    <p:extLst>
      <p:ext uri="{BB962C8B-B14F-4D97-AF65-F5344CB8AC3E}">
        <p14:creationId xmlns:p14="http://schemas.microsoft.com/office/powerpoint/2010/main" val="217207234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a:t>
            </a:r>
            <a:r>
              <a:rPr lang="zh-CN" altLang="en-US" dirty="0" smtClean="0"/>
              <a:t>样例输入</a:t>
            </a:r>
            <a:r>
              <a:rPr lang="zh-CN" altLang="en-US" dirty="0"/>
              <a:t>输出</a:t>
            </a:r>
            <a:r>
              <a:rPr lang="en-US" altLang="zh-CN" dirty="0" smtClean="0"/>
              <a:t>】</a:t>
            </a:r>
            <a:endParaRPr lang="zh-CN" altLang="en-US" dirty="0"/>
          </a:p>
        </p:txBody>
      </p:sp>
      <p:sp>
        <p:nvSpPr>
          <p:cNvPr id="3" name="内容占位符 2"/>
          <p:cNvSpPr>
            <a:spLocks noGrp="1"/>
          </p:cNvSpPr>
          <p:nvPr>
            <p:ph idx="1"/>
          </p:nvPr>
        </p:nvSpPr>
        <p:spPr>
          <a:xfrm>
            <a:off x="609600" y="1196752"/>
            <a:ext cx="4769225" cy="4824536"/>
          </a:xfrm>
        </p:spPr>
        <p:txBody>
          <a:bodyPr/>
          <a:lstStyle/>
          <a:p>
            <a:r>
              <a:rPr lang="en-US" altLang="zh-CN" dirty="0" smtClean="0"/>
              <a:t>【</a:t>
            </a:r>
            <a:r>
              <a:rPr lang="zh-CN" altLang="en-US" dirty="0" smtClean="0"/>
              <a:t>样例输入</a:t>
            </a:r>
            <a:r>
              <a:rPr lang="en-US" altLang="zh-CN" dirty="0" smtClean="0"/>
              <a:t>】</a:t>
            </a:r>
            <a:endParaRPr lang="en-US" altLang="zh-CN" dirty="0"/>
          </a:p>
          <a:p>
            <a:r>
              <a:rPr lang="en-US" altLang="zh-CN" dirty="0"/>
              <a:t>4 3</a:t>
            </a:r>
          </a:p>
          <a:p>
            <a:r>
              <a:rPr lang="en-US" altLang="zh-CN" dirty="0"/>
              <a:t>1 2 1</a:t>
            </a:r>
          </a:p>
          <a:p>
            <a:r>
              <a:rPr lang="en-US" altLang="zh-CN" dirty="0"/>
              <a:t>2 3 1</a:t>
            </a:r>
          </a:p>
          <a:p>
            <a:r>
              <a:rPr lang="en-US" altLang="zh-CN" dirty="0"/>
              <a:t>3 4 </a:t>
            </a:r>
            <a:r>
              <a:rPr lang="en-US" altLang="zh-CN" dirty="0" smtClean="0"/>
              <a:t>1</a:t>
            </a:r>
          </a:p>
          <a:p>
            <a:r>
              <a:rPr lang="en-US" altLang="zh-CN" dirty="0"/>
              <a:t>【</a:t>
            </a:r>
            <a:r>
              <a:rPr lang="zh-CN" altLang="en-US" dirty="0"/>
              <a:t>样例输出</a:t>
            </a:r>
            <a:r>
              <a:rPr lang="en-US" altLang="zh-CN" dirty="0"/>
              <a:t>】</a:t>
            </a:r>
          </a:p>
          <a:p>
            <a:r>
              <a:rPr lang="en-US" altLang="zh-CN" dirty="0"/>
              <a:t>4</a:t>
            </a:r>
            <a:endParaRPr lang="zh-CN" altLang="en-US" dirty="0"/>
          </a:p>
        </p:txBody>
      </p:sp>
      <p:sp>
        <p:nvSpPr>
          <p:cNvPr id="5" name="椭圆 4"/>
          <p:cNvSpPr/>
          <p:nvPr/>
        </p:nvSpPr>
        <p:spPr>
          <a:xfrm>
            <a:off x="6714565" y="2967318"/>
            <a:ext cx="403412" cy="40341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smtClean="0"/>
              <a:t>1</a:t>
            </a:r>
            <a:endParaRPr lang="zh-CN" altLang="en-US" dirty="0"/>
          </a:p>
        </p:txBody>
      </p:sp>
      <p:sp>
        <p:nvSpPr>
          <p:cNvPr id="6" name="椭圆 5"/>
          <p:cNvSpPr/>
          <p:nvPr/>
        </p:nvSpPr>
        <p:spPr>
          <a:xfrm>
            <a:off x="7575176" y="2967319"/>
            <a:ext cx="403412" cy="40341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smtClean="0"/>
              <a:t>2</a:t>
            </a:r>
            <a:endParaRPr lang="zh-CN" altLang="en-US" dirty="0"/>
          </a:p>
        </p:txBody>
      </p:sp>
      <p:sp>
        <p:nvSpPr>
          <p:cNvPr id="7" name="椭圆 6"/>
          <p:cNvSpPr/>
          <p:nvPr/>
        </p:nvSpPr>
        <p:spPr>
          <a:xfrm>
            <a:off x="8435787" y="2967318"/>
            <a:ext cx="403412" cy="40341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smtClean="0"/>
              <a:t>3</a:t>
            </a:r>
            <a:endParaRPr lang="zh-CN" altLang="en-US" dirty="0"/>
          </a:p>
        </p:txBody>
      </p:sp>
      <p:sp>
        <p:nvSpPr>
          <p:cNvPr id="8" name="椭圆 7"/>
          <p:cNvSpPr/>
          <p:nvPr/>
        </p:nvSpPr>
        <p:spPr>
          <a:xfrm>
            <a:off x="9296398" y="2967319"/>
            <a:ext cx="403412" cy="40341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smtClean="0"/>
              <a:t>4</a:t>
            </a:r>
            <a:endParaRPr lang="zh-CN" altLang="en-US" dirty="0"/>
          </a:p>
        </p:txBody>
      </p:sp>
      <p:cxnSp>
        <p:nvCxnSpPr>
          <p:cNvPr id="10" name="直接箭头连接符 9"/>
          <p:cNvCxnSpPr>
            <a:stCxn id="5" idx="6"/>
            <a:endCxn id="6" idx="2"/>
          </p:cNvCxnSpPr>
          <p:nvPr/>
        </p:nvCxnSpPr>
        <p:spPr>
          <a:xfrm>
            <a:off x="7117977" y="3169024"/>
            <a:ext cx="457199" cy="1"/>
          </a:xfrm>
          <a:prstGeom prst="straightConnector1">
            <a:avLst/>
          </a:prstGeom>
          <a:ln w="57150">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1" name="直接箭头连接符 10"/>
          <p:cNvCxnSpPr>
            <a:stCxn id="6" idx="6"/>
            <a:endCxn id="7" idx="2"/>
          </p:cNvCxnSpPr>
          <p:nvPr/>
        </p:nvCxnSpPr>
        <p:spPr>
          <a:xfrm flipV="1">
            <a:off x="7978588" y="3169024"/>
            <a:ext cx="457199" cy="1"/>
          </a:xfrm>
          <a:prstGeom prst="straightConnector1">
            <a:avLst/>
          </a:prstGeom>
          <a:ln w="57150">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5" name="直接箭头连接符 14"/>
          <p:cNvCxnSpPr>
            <a:stCxn id="7" idx="6"/>
            <a:endCxn id="8" idx="2"/>
          </p:cNvCxnSpPr>
          <p:nvPr/>
        </p:nvCxnSpPr>
        <p:spPr>
          <a:xfrm>
            <a:off x="8839199" y="3169024"/>
            <a:ext cx="457199" cy="1"/>
          </a:xfrm>
          <a:prstGeom prst="straightConnector1">
            <a:avLst/>
          </a:prstGeom>
          <a:ln w="5715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20" name="文本框 19"/>
          <p:cNvSpPr txBox="1"/>
          <p:nvPr/>
        </p:nvSpPr>
        <p:spPr>
          <a:xfrm>
            <a:off x="7207624" y="2796988"/>
            <a:ext cx="367552" cy="369332"/>
          </a:xfrm>
          <a:prstGeom prst="rect">
            <a:avLst/>
          </a:prstGeom>
          <a:noFill/>
        </p:spPr>
        <p:txBody>
          <a:bodyPr wrap="square" rtlCol="0">
            <a:spAutoFit/>
          </a:bodyPr>
          <a:lstStyle/>
          <a:p>
            <a:r>
              <a:rPr lang="en-US" altLang="zh-CN" dirty="0" smtClean="0"/>
              <a:t>1</a:t>
            </a:r>
            <a:endParaRPr lang="zh-CN" altLang="en-US" dirty="0"/>
          </a:p>
        </p:txBody>
      </p:sp>
      <p:sp>
        <p:nvSpPr>
          <p:cNvPr id="21" name="文本框 20"/>
          <p:cNvSpPr txBox="1"/>
          <p:nvPr/>
        </p:nvSpPr>
        <p:spPr>
          <a:xfrm>
            <a:off x="8086165" y="2813989"/>
            <a:ext cx="367552" cy="369332"/>
          </a:xfrm>
          <a:prstGeom prst="rect">
            <a:avLst/>
          </a:prstGeom>
          <a:noFill/>
        </p:spPr>
        <p:txBody>
          <a:bodyPr wrap="square" rtlCol="0">
            <a:spAutoFit/>
          </a:bodyPr>
          <a:lstStyle/>
          <a:p>
            <a:r>
              <a:rPr lang="en-US" altLang="zh-CN" dirty="0" smtClean="0"/>
              <a:t>1</a:t>
            </a:r>
            <a:endParaRPr lang="zh-CN" altLang="en-US" dirty="0"/>
          </a:p>
        </p:txBody>
      </p:sp>
      <p:sp>
        <p:nvSpPr>
          <p:cNvPr id="22" name="文本框 21"/>
          <p:cNvSpPr txBox="1"/>
          <p:nvPr/>
        </p:nvSpPr>
        <p:spPr>
          <a:xfrm>
            <a:off x="8910916" y="2813989"/>
            <a:ext cx="367552" cy="369332"/>
          </a:xfrm>
          <a:prstGeom prst="rect">
            <a:avLst/>
          </a:prstGeom>
          <a:noFill/>
        </p:spPr>
        <p:txBody>
          <a:bodyPr wrap="square" rtlCol="0">
            <a:spAutoFit/>
          </a:bodyPr>
          <a:lstStyle/>
          <a:p>
            <a:r>
              <a:rPr lang="en-US" altLang="zh-CN" dirty="0" smtClean="0"/>
              <a:t>1</a:t>
            </a:r>
            <a:endParaRPr lang="zh-CN" altLang="en-US" dirty="0"/>
          </a:p>
        </p:txBody>
      </p:sp>
      <p:sp>
        <p:nvSpPr>
          <p:cNvPr id="24" name="椭圆 23"/>
          <p:cNvSpPr/>
          <p:nvPr/>
        </p:nvSpPr>
        <p:spPr>
          <a:xfrm>
            <a:off x="6732495" y="3919169"/>
            <a:ext cx="403412" cy="40341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smtClean="0"/>
              <a:t>A</a:t>
            </a:r>
            <a:endParaRPr lang="zh-CN" altLang="en-US" dirty="0"/>
          </a:p>
        </p:txBody>
      </p:sp>
      <p:sp>
        <p:nvSpPr>
          <p:cNvPr id="25" name="椭圆 24"/>
          <p:cNvSpPr/>
          <p:nvPr/>
        </p:nvSpPr>
        <p:spPr>
          <a:xfrm>
            <a:off x="7593106" y="3919170"/>
            <a:ext cx="403412" cy="40341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a:t>C</a:t>
            </a:r>
            <a:endParaRPr lang="zh-CN" altLang="en-US" dirty="0"/>
          </a:p>
        </p:txBody>
      </p:sp>
      <p:sp>
        <p:nvSpPr>
          <p:cNvPr id="26" name="椭圆 25"/>
          <p:cNvSpPr/>
          <p:nvPr/>
        </p:nvSpPr>
        <p:spPr>
          <a:xfrm>
            <a:off x="8453717" y="3919169"/>
            <a:ext cx="403412" cy="40341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smtClean="0"/>
              <a:t>3</a:t>
            </a:r>
            <a:endParaRPr lang="zh-CN" altLang="en-US" dirty="0"/>
          </a:p>
        </p:txBody>
      </p:sp>
      <p:sp>
        <p:nvSpPr>
          <p:cNvPr id="27" name="椭圆 26"/>
          <p:cNvSpPr/>
          <p:nvPr/>
        </p:nvSpPr>
        <p:spPr>
          <a:xfrm>
            <a:off x="9314328" y="3919170"/>
            <a:ext cx="403412" cy="40341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smtClean="0"/>
              <a:t>B</a:t>
            </a:r>
            <a:endParaRPr lang="zh-CN" altLang="en-US" dirty="0"/>
          </a:p>
        </p:txBody>
      </p:sp>
      <p:cxnSp>
        <p:nvCxnSpPr>
          <p:cNvPr id="28" name="直接箭头连接符 27"/>
          <p:cNvCxnSpPr>
            <a:stCxn id="24" idx="6"/>
            <a:endCxn id="25" idx="2"/>
          </p:cNvCxnSpPr>
          <p:nvPr/>
        </p:nvCxnSpPr>
        <p:spPr>
          <a:xfrm>
            <a:off x="7135907" y="4120875"/>
            <a:ext cx="457199" cy="1"/>
          </a:xfrm>
          <a:prstGeom prst="straightConnector1">
            <a:avLst/>
          </a:prstGeom>
          <a:ln w="57150">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9" name="直接箭头连接符 28"/>
          <p:cNvCxnSpPr>
            <a:stCxn id="25" idx="6"/>
            <a:endCxn id="26" idx="2"/>
          </p:cNvCxnSpPr>
          <p:nvPr/>
        </p:nvCxnSpPr>
        <p:spPr>
          <a:xfrm flipV="1">
            <a:off x="7996518" y="4120875"/>
            <a:ext cx="457199" cy="1"/>
          </a:xfrm>
          <a:prstGeom prst="straightConnector1">
            <a:avLst/>
          </a:prstGeom>
          <a:ln w="57150">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0" name="直接箭头连接符 29"/>
          <p:cNvCxnSpPr>
            <a:stCxn id="26" idx="6"/>
            <a:endCxn id="27" idx="2"/>
          </p:cNvCxnSpPr>
          <p:nvPr/>
        </p:nvCxnSpPr>
        <p:spPr>
          <a:xfrm>
            <a:off x="8857129" y="4120875"/>
            <a:ext cx="457199" cy="1"/>
          </a:xfrm>
          <a:prstGeom prst="straightConnector1">
            <a:avLst/>
          </a:prstGeom>
          <a:ln w="5715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31" name="文本框 30"/>
          <p:cNvSpPr txBox="1"/>
          <p:nvPr/>
        </p:nvSpPr>
        <p:spPr>
          <a:xfrm>
            <a:off x="7225554" y="3748839"/>
            <a:ext cx="367552" cy="369332"/>
          </a:xfrm>
          <a:prstGeom prst="rect">
            <a:avLst/>
          </a:prstGeom>
          <a:noFill/>
        </p:spPr>
        <p:txBody>
          <a:bodyPr wrap="square" rtlCol="0">
            <a:spAutoFit/>
          </a:bodyPr>
          <a:lstStyle/>
          <a:p>
            <a:r>
              <a:rPr lang="en-US" altLang="zh-CN" dirty="0" smtClean="0"/>
              <a:t>1</a:t>
            </a:r>
            <a:endParaRPr lang="zh-CN" altLang="en-US" dirty="0"/>
          </a:p>
        </p:txBody>
      </p:sp>
      <p:sp>
        <p:nvSpPr>
          <p:cNvPr id="32" name="文本框 31"/>
          <p:cNvSpPr txBox="1"/>
          <p:nvPr/>
        </p:nvSpPr>
        <p:spPr>
          <a:xfrm>
            <a:off x="8104095" y="3765840"/>
            <a:ext cx="367552" cy="369332"/>
          </a:xfrm>
          <a:prstGeom prst="rect">
            <a:avLst/>
          </a:prstGeom>
          <a:noFill/>
        </p:spPr>
        <p:txBody>
          <a:bodyPr wrap="square" rtlCol="0">
            <a:spAutoFit/>
          </a:bodyPr>
          <a:lstStyle/>
          <a:p>
            <a:r>
              <a:rPr lang="en-US" altLang="zh-CN" dirty="0" smtClean="0"/>
              <a:t>1</a:t>
            </a:r>
            <a:endParaRPr lang="zh-CN" altLang="en-US" dirty="0"/>
          </a:p>
        </p:txBody>
      </p:sp>
      <p:sp>
        <p:nvSpPr>
          <p:cNvPr id="33" name="文本框 32"/>
          <p:cNvSpPr txBox="1"/>
          <p:nvPr/>
        </p:nvSpPr>
        <p:spPr>
          <a:xfrm>
            <a:off x="8928846" y="3765840"/>
            <a:ext cx="367552" cy="369332"/>
          </a:xfrm>
          <a:prstGeom prst="rect">
            <a:avLst/>
          </a:prstGeom>
          <a:noFill/>
        </p:spPr>
        <p:txBody>
          <a:bodyPr wrap="square" rtlCol="0">
            <a:spAutoFit/>
          </a:bodyPr>
          <a:lstStyle/>
          <a:p>
            <a:r>
              <a:rPr lang="en-US" altLang="zh-CN" dirty="0" smtClean="0"/>
              <a:t>1</a:t>
            </a:r>
            <a:endParaRPr lang="zh-CN" altLang="en-US" dirty="0"/>
          </a:p>
        </p:txBody>
      </p:sp>
      <p:sp>
        <p:nvSpPr>
          <p:cNvPr id="34" name="文本框 33"/>
          <p:cNvSpPr txBox="1"/>
          <p:nvPr/>
        </p:nvSpPr>
        <p:spPr>
          <a:xfrm>
            <a:off x="6732495" y="4688541"/>
            <a:ext cx="2581833" cy="369332"/>
          </a:xfrm>
          <a:prstGeom prst="rect">
            <a:avLst/>
          </a:prstGeom>
          <a:noFill/>
        </p:spPr>
        <p:txBody>
          <a:bodyPr wrap="square" rtlCol="0">
            <a:spAutoFit/>
          </a:bodyPr>
          <a:lstStyle/>
          <a:p>
            <a:r>
              <a:rPr lang="en-US" altLang="zh-CN" dirty="0" smtClean="0"/>
              <a:t>1+3=4</a:t>
            </a:r>
            <a:endParaRPr lang="zh-CN" altLang="en-US" dirty="0"/>
          </a:p>
        </p:txBody>
      </p:sp>
    </p:spTree>
    <p:extLst>
      <p:ext uri="{BB962C8B-B14F-4D97-AF65-F5344CB8AC3E}">
        <p14:creationId xmlns:p14="http://schemas.microsoft.com/office/powerpoint/2010/main" val="228268296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参考</a:t>
            </a:r>
            <a:endParaRPr lang="zh-CN" altLang="en-US" dirty="0"/>
          </a:p>
        </p:txBody>
      </p:sp>
      <p:sp>
        <p:nvSpPr>
          <p:cNvPr id="3" name="内容占位符 2"/>
          <p:cNvSpPr>
            <a:spLocks noGrp="1"/>
          </p:cNvSpPr>
          <p:nvPr>
            <p:ph idx="1"/>
          </p:nvPr>
        </p:nvSpPr>
        <p:spPr/>
        <p:txBody>
          <a:bodyPr/>
          <a:lstStyle/>
          <a:p>
            <a:r>
              <a:rPr lang="zh-CN" altLang="en-US" sz="2800" dirty="0" smtClean="0"/>
              <a:t>李煜东</a:t>
            </a:r>
            <a:r>
              <a:rPr lang="en-US" altLang="zh-CN" sz="2800" dirty="0" smtClean="0"/>
              <a:t>《</a:t>
            </a:r>
            <a:r>
              <a:rPr lang="zh-CN" altLang="en-US" sz="2800" dirty="0" smtClean="0"/>
              <a:t>算法竞赛进阶指南</a:t>
            </a:r>
            <a:r>
              <a:rPr lang="en-US" altLang="zh-CN" sz="2800" dirty="0" smtClean="0"/>
              <a:t>》</a:t>
            </a:r>
            <a:endParaRPr lang="zh-CN" altLang="en-US" dirty="0"/>
          </a:p>
        </p:txBody>
      </p:sp>
    </p:spTree>
    <p:extLst>
      <p:ext uri="{BB962C8B-B14F-4D97-AF65-F5344CB8AC3E}">
        <p14:creationId xmlns:p14="http://schemas.microsoft.com/office/powerpoint/2010/main" val="290600140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a:t>
            </a:r>
            <a:r>
              <a:rPr lang="zh-CN" altLang="en-US" dirty="0" smtClean="0"/>
              <a:t>样例输入</a:t>
            </a:r>
            <a:r>
              <a:rPr lang="zh-CN" altLang="en-US" dirty="0"/>
              <a:t>输出</a:t>
            </a:r>
            <a:r>
              <a:rPr lang="en-US" altLang="zh-CN" dirty="0" smtClean="0"/>
              <a:t>】</a:t>
            </a:r>
            <a:endParaRPr lang="zh-CN" altLang="en-US" dirty="0"/>
          </a:p>
        </p:txBody>
      </p:sp>
      <p:sp>
        <p:nvSpPr>
          <p:cNvPr id="3" name="内容占位符 2"/>
          <p:cNvSpPr>
            <a:spLocks noGrp="1"/>
          </p:cNvSpPr>
          <p:nvPr>
            <p:ph idx="1"/>
          </p:nvPr>
        </p:nvSpPr>
        <p:spPr>
          <a:xfrm>
            <a:off x="609600" y="1196752"/>
            <a:ext cx="4769225" cy="4824536"/>
          </a:xfrm>
        </p:spPr>
        <p:txBody>
          <a:bodyPr/>
          <a:lstStyle/>
          <a:p>
            <a:r>
              <a:rPr lang="zh-CN" altLang="en-US" sz="2400" dirty="0"/>
              <a:t>样例输入</a:t>
            </a:r>
            <a:r>
              <a:rPr lang="en-US" altLang="zh-CN" sz="2400" dirty="0"/>
              <a:t>】</a:t>
            </a:r>
          </a:p>
          <a:p>
            <a:r>
              <a:rPr lang="en-US" altLang="zh-CN" sz="2400" dirty="0"/>
              <a:t>6 </a:t>
            </a:r>
          </a:p>
          <a:p>
            <a:r>
              <a:rPr lang="en-US" altLang="zh-CN" sz="2400" dirty="0"/>
              <a:t>3 1 1000</a:t>
            </a:r>
          </a:p>
          <a:p>
            <a:r>
              <a:rPr lang="en-US" altLang="zh-CN" sz="2400" dirty="0"/>
              <a:t>1 4 10</a:t>
            </a:r>
          </a:p>
          <a:p>
            <a:r>
              <a:rPr lang="en-US" altLang="zh-CN" sz="2400" dirty="0"/>
              <a:t>4 2 100</a:t>
            </a:r>
          </a:p>
          <a:p>
            <a:r>
              <a:rPr lang="en-US" altLang="zh-CN" sz="2400" dirty="0"/>
              <a:t>4 5 50</a:t>
            </a:r>
          </a:p>
          <a:p>
            <a:r>
              <a:rPr lang="en-US" altLang="zh-CN" sz="2400" dirty="0"/>
              <a:t>4 6 100</a:t>
            </a:r>
          </a:p>
          <a:p>
            <a:r>
              <a:rPr lang="en-US" altLang="zh-CN" sz="2400" dirty="0"/>
              <a:t>【</a:t>
            </a:r>
            <a:r>
              <a:rPr lang="zh-CN" altLang="en-US" sz="2400" dirty="0"/>
              <a:t>样例输出</a:t>
            </a:r>
            <a:r>
              <a:rPr lang="en-US" altLang="zh-CN" sz="2400" dirty="0"/>
              <a:t>】</a:t>
            </a:r>
          </a:p>
          <a:p>
            <a:r>
              <a:rPr lang="en-US" altLang="zh-CN" sz="2400" dirty="0"/>
              <a:t>1110</a:t>
            </a:r>
          </a:p>
          <a:p>
            <a:r>
              <a:rPr lang="en-US" altLang="zh-CN" sz="2400" dirty="0"/>
              <a:t>2</a:t>
            </a:r>
            <a:endParaRPr lang="zh-CN" altLang="en-US" sz="2400" dirty="0"/>
          </a:p>
        </p:txBody>
      </p:sp>
      <p:sp>
        <p:nvSpPr>
          <p:cNvPr id="5" name="椭圆 4"/>
          <p:cNvSpPr/>
          <p:nvPr/>
        </p:nvSpPr>
        <p:spPr>
          <a:xfrm>
            <a:off x="6714565" y="2967318"/>
            <a:ext cx="403412" cy="40341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smtClean="0"/>
              <a:t>3</a:t>
            </a:r>
            <a:endParaRPr lang="zh-CN" altLang="en-US" dirty="0"/>
          </a:p>
        </p:txBody>
      </p:sp>
      <p:sp>
        <p:nvSpPr>
          <p:cNvPr id="6" name="椭圆 5"/>
          <p:cNvSpPr/>
          <p:nvPr/>
        </p:nvSpPr>
        <p:spPr>
          <a:xfrm>
            <a:off x="7588624" y="2214284"/>
            <a:ext cx="403412" cy="40341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smtClean="0"/>
              <a:t>1</a:t>
            </a:r>
            <a:endParaRPr lang="zh-CN" altLang="en-US" dirty="0"/>
          </a:p>
        </p:txBody>
      </p:sp>
      <p:sp>
        <p:nvSpPr>
          <p:cNvPr id="7" name="椭圆 6"/>
          <p:cNvSpPr/>
          <p:nvPr/>
        </p:nvSpPr>
        <p:spPr>
          <a:xfrm>
            <a:off x="8435787" y="2967318"/>
            <a:ext cx="403412" cy="40341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smtClean="0"/>
              <a:t>4</a:t>
            </a:r>
            <a:endParaRPr lang="zh-CN" altLang="en-US" dirty="0"/>
          </a:p>
        </p:txBody>
      </p:sp>
      <p:sp>
        <p:nvSpPr>
          <p:cNvPr id="8" name="椭圆 7"/>
          <p:cNvSpPr/>
          <p:nvPr/>
        </p:nvSpPr>
        <p:spPr>
          <a:xfrm>
            <a:off x="9350639" y="3878186"/>
            <a:ext cx="403412" cy="40341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smtClean="0"/>
              <a:t>6</a:t>
            </a:r>
            <a:endParaRPr lang="zh-CN" altLang="en-US" dirty="0"/>
          </a:p>
        </p:txBody>
      </p:sp>
      <p:cxnSp>
        <p:nvCxnSpPr>
          <p:cNvPr id="10" name="直接箭头连接符 9"/>
          <p:cNvCxnSpPr>
            <a:stCxn id="5" idx="7"/>
            <a:endCxn id="6" idx="3"/>
          </p:cNvCxnSpPr>
          <p:nvPr/>
        </p:nvCxnSpPr>
        <p:spPr>
          <a:xfrm flipV="1">
            <a:off x="7058899" y="2558618"/>
            <a:ext cx="588803" cy="467778"/>
          </a:xfrm>
          <a:prstGeom prst="straightConnector1">
            <a:avLst/>
          </a:prstGeom>
          <a:ln w="57150">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1" name="直接箭头连接符 10"/>
          <p:cNvCxnSpPr>
            <a:stCxn id="6" idx="5"/>
            <a:endCxn id="7" idx="1"/>
          </p:cNvCxnSpPr>
          <p:nvPr/>
        </p:nvCxnSpPr>
        <p:spPr>
          <a:xfrm>
            <a:off x="7932958" y="2558618"/>
            <a:ext cx="561907" cy="467778"/>
          </a:xfrm>
          <a:prstGeom prst="straightConnector1">
            <a:avLst/>
          </a:prstGeom>
          <a:ln w="57150">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5" name="直接箭头连接符 14"/>
          <p:cNvCxnSpPr>
            <a:stCxn id="7" idx="5"/>
            <a:endCxn id="8" idx="1"/>
          </p:cNvCxnSpPr>
          <p:nvPr/>
        </p:nvCxnSpPr>
        <p:spPr>
          <a:xfrm>
            <a:off x="8780121" y="3311652"/>
            <a:ext cx="629596" cy="625612"/>
          </a:xfrm>
          <a:prstGeom prst="straightConnector1">
            <a:avLst/>
          </a:prstGeom>
          <a:ln w="5715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20" name="文本框 19"/>
          <p:cNvSpPr txBox="1"/>
          <p:nvPr/>
        </p:nvSpPr>
        <p:spPr>
          <a:xfrm>
            <a:off x="6723126" y="2521776"/>
            <a:ext cx="806825" cy="369332"/>
          </a:xfrm>
          <a:prstGeom prst="rect">
            <a:avLst/>
          </a:prstGeom>
          <a:noFill/>
        </p:spPr>
        <p:txBody>
          <a:bodyPr wrap="square" rtlCol="0">
            <a:spAutoFit/>
          </a:bodyPr>
          <a:lstStyle/>
          <a:p>
            <a:r>
              <a:rPr lang="en-US" altLang="zh-CN" dirty="0" smtClean="0"/>
              <a:t>1000</a:t>
            </a:r>
            <a:endParaRPr lang="zh-CN" altLang="en-US" dirty="0"/>
          </a:p>
        </p:txBody>
      </p:sp>
      <p:sp>
        <p:nvSpPr>
          <p:cNvPr id="21" name="文本框 20"/>
          <p:cNvSpPr txBox="1"/>
          <p:nvPr/>
        </p:nvSpPr>
        <p:spPr>
          <a:xfrm>
            <a:off x="8115299" y="2396280"/>
            <a:ext cx="463925" cy="369332"/>
          </a:xfrm>
          <a:prstGeom prst="rect">
            <a:avLst/>
          </a:prstGeom>
          <a:noFill/>
        </p:spPr>
        <p:txBody>
          <a:bodyPr wrap="square" rtlCol="0">
            <a:spAutoFit/>
          </a:bodyPr>
          <a:lstStyle/>
          <a:p>
            <a:r>
              <a:rPr lang="en-US" altLang="zh-CN" dirty="0" smtClean="0"/>
              <a:t>10</a:t>
            </a:r>
            <a:endParaRPr lang="zh-CN" altLang="en-US" dirty="0"/>
          </a:p>
        </p:txBody>
      </p:sp>
      <p:sp>
        <p:nvSpPr>
          <p:cNvPr id="22" name="文本框 21"/>
          <p:cNvSpPr txBox="1"/>
          <p:nvPr/>
        </p:nvSpPr>
        <p:spPr>
          <a:xfrm>
            <a:off x="7705573" y="3167444"/>
            <a:ext cx="721654" cy="369332"/>
          </a:xfrm>
          <a:prstGeom prst="rect">
            <a:avLst/>
          </a:prstGeom>
          <a:noFill/>
        </p:spPr>
        <p:txBody>
          <a:bodyPr wrap="square" rtlCol="0">
            <a:spAutoFit/>
          </a:bodyPr>
          <a:lstStyle/>
          <a:p>
            <a:r>
              <a:rPr lang="en-US" altLang="zh-CN" dirty="0" smtClean="0"/>
              <a:t>100</a:t>
            </a:r>
            <a:endParaRPr lang="zh-CN" altLang="en-US" dirty="0"/>
          </a:p>
        </p:txBody>
      </p:sp>
      <p:sp>
        <p:nvSpPr>
          <p:cNvPr id="35" name="矩形 34"/>
          <p:cNvSpPr/>
          <p:nvPr/>
        </p:nvSpPr>
        <p:spPr>
          <a:xfrm>
            <a:off x="4944036" y="4814458"/>
            <a:ext cx="6096000" cy="646331"/>
          </a:xfrm>
          <a:prstGeom prst="rect">
            <a:avLst/>
          </a:prstGeom>
        </p:spPr>
        <p:txBody>
          <a:bodyPr>
            <a:spAutoFit/>
          </a:bodyPr>
          <a:lstStyle/>
          <a:p>
            <a:r>
              <a:rPr lang="zh-CN" altLang="en-US" dirty="0"/>
              <a:t>直径共有两条，</a:t>
            </a:r>
            <a:r>
              <a:rPr lang="en-US" altLang="zh-CN" dirty="0"/>
              <a:t>3</a:t>
            </a:r>
            <a:r>
              <a:rPr lang="zh-CN" altLang="en-US" dirty="0"/>
              <a:t>到</a:t>
            </a:r>
            <a:r>
              <a:rPr lang="en-US" altLang="zh-CN" dirty="0"/>
              <a:t>2</a:t>
            </a:r>
            <a:r>
              <a:rPr lang="zh-CN" altLang="en-US" dirty="0"/>
              <a:t>的路径和</a:t>
            </a:r>
            <a:r>
              <a:rPr lang="en-US" altLang="zh-CN" dirty="0"/>
              <a:t>3</a:t>
            </a:r>
            <a:r>
              <a:rPr lang="zh-CN" altLang="en-US" dirty="0"/>
              <a:t>到</a:t>
            </a:r>
            <a:r>
              <a:rPr lang="en-US" altLang="zh-CN" dirty="0"/>
              <a:t>6</a:t>
            </a:r>
            <a:r>
              <a:rPr lang="zh-CN" altLang="en-US" dirty="0"/>
              <a:t>的路径。这两条直径都经过边</a:t>
            </a:r>
            <a:r>
              <a:rPr lang="en-US" altLang="zh-CN" dirty="0"/>
              <a:t>(3, 1)</a:t>
            </a:r>
            <a:r>
              <a:rPr lang="zh-CN" altLang="en-US" dirty="0"/>
              <a:t>和边</a:t>
            </a:r>
            <a:r>
              <a:rPr lang="en-US" altLang="zh-CN" dirty="0"/>
              <a:t>(1, 4)</a:t>
            </a:r>
            <a:r>
              <a:rPr lang="zh-CN" altLang="en-US" dirty="0"/>
              <a:t>。</a:t>
            </a:r>
          </a:p>
        </p:txBody>
      </p:sp>
      <p:sp>
        <p:nvSpPr>
          <p:cNvPr id="46" name="椭圆 45"/>
          <p:cNvSpPr/>
          <p:nvPr/>
        </p:nvSpPr>
        <p:spPr>
          <a:xfrm>
            <a:off x="7529951" y="3686538"/>
            <a:ext cx="403412" cy="40341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smtClean="0"/>
              <a:t>2</a:t>
            </a:r>
            <a:endParaRPr lang="zh-CN" altLang="en-US" dirty="0"/>
          </a:p>
        </p:txBody>
      </p:sp>
      <p:cxnSp>
        <p:nvCxnSpPr>
          <p:cNvPr id="47" name="直接箭头连接符 46"/>
          <p:cNvCxnSpPr>
            <a:stCxn id="46" idx="7"/>
            <a:endCxn id="7" idx="3"/>
          </p:cNvCxnSpPr>
          <p:nvPr/>
        </p:nvCxnSpPr>
        <p:spPr>
          <a:xfrm flipV="1">
            <a:off x="7874285" y="3311652"/>
            <a:ext cx="620580" cy="433964"/>
          </a:xfrm>
          <a:prstGeom prst="straightConnector1">
            <a:avLst/>
          </a:prstGeom>
          <a:ln w="5715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48" name="椭圆 47"/>
          <p:cNvSpPr/>
          <p:nvPr/>
        </p:nvSpPr>
        <p:spPr>
          <a:xfrm>
            <a:off x="8377518" y="3957228"/>
            <a:ext cx="403412" cy="40341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smtClean="0"/>
              <a:t>5</a:t>
            </a:r>
            <a:endParaRPr lang="zh-CN" altLang="en-US" dirty="0"/>
          </a:p>
        </p:txBody>
      </p:sp>
      <p:cxnSp>
        <p:nvCxnSpPr>
          <p:cNvPr id="49" name="直接箭头连接符 48"/>
          <p:cNvCxnSpPr>
            <a:stCxn id="48" idx="0"/>
            <a:endCxn id="7" idx="4"/>
          </p:cNvCxnSpPr>
          <p:nvPr/>
        </p:nvCxnSpPr>
        <p:spPr>
          <a:xfrm flipV="1">
            <a:off x="8579224" y="3370730"/>
            <a:ext cx="58269" cy="586498"/>
          </a:xfrm>
          <a:prstGeom prst="straightConnector1">
            <a:avLst/>
          </a:prstGeom>
          <a:ln w="5715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56" name="文本框 55"/>
          <p:cNvSpPr txBox="1"/>
          <p:nvPr/>
        </p:nvSpPr>
        <p:spPr>
          <a:xfrm>
            <a:off x="8195666" y="3544200"/>
            <a:ext cx="463925" cy="369332"/>
          </a:xfrm>
          <a:prstGeom prst="rect">
            <a:avLst/>
          </a:prstGeom>
          <a:noFill/>
        </p:spPr>
        <p:txBody>
          <a:bodyPr wrap="square" rtlCol="0">
            <a:spAutoFit/>
          </a:bodyPr>
          <a:lstStyle/>
          <a:p>
            <a:r>
              <a:rPr lang="en-US" altLang="zh-CN" dirty="0" smtClean="0"/>
              <a:t>50</a:t>
            </a:r>
            <a:endParaRPr lang="zh-CN" altLang="en-US" dirty="0"/>
          </a:p>
        </p:txBody>
      </p:sp>
      <p:sp>
        <p:nvSpPr>
          <p:cNvPr id="57" name="文本框 56"/>
          <p:cNvSpPr txBox="1"/>
          <p:nvPr/>
        </p:nvSpPr>
        <p:spPr>
          <a:xfrm>
            <a:off x="9040905" y="3287206"/>
            <a:ext cx="721654" cy="369332"/>
          </a:xfrm>
          <a:prstGeom prst="rect">
            <a:avLst/>
          </a:prstGeom>
          <a:noFill/>
        </p:spPr>
        <p:txBody>
          <a:bodyPr wrap="square" rtlCol="0">
            <a:spAutoFit/>
          </a:bodyPr>
          <a:lstStyle/>
          <a:p>
            <a:r>
              <a:rPr lang="en-US" altLang="zh-CN" dirty="0" smtClean="0"/>
              <a:t>100</a:t>
            </a:r>
            <a:endParaRPr lang="zh-CN" altLang="en-US" dirty="0"/>
          </a:p>
        </p:txBody>
      </p:sp>
      <p:sp>
        <p:nvSpPr>
          <p:cNvPr id="4" name="矩形 3"/>
          <p:cNvSpPr/>
          <p:nvPr/>
        </p:nvSpPr>
        <p:spPr>
          <a:xfrm>
            <a:off x="4826285" y="1017859"/>
            <a:ext cx="6096000" cy="646331"/>
          </a:xfrm>
          <a:prstGeom prst="rect">
            <a:avLst/>
          </a:prstGeom>
        </p:spPr>
        <p:txBody>
          <a:bodyPr>
            <a:spAutoFit/>
          </a:bodyPr>
          <a:lstStyle/>
          <a:p>
            <a:r>
              <a:rPr lang="en-US" altLang="zh-CN" dirty="0"/>
              <a:t>【</a:t>
            </a:r>
            <a:r>
              <a:rPr lang="zh-CN" altLang="en-US" dirty="0"/>
              <a:t>数据规模与约定</a:t>
            </a:r>
            <a:r>
              <a:rPr lang="en-US" altLang="zh-CN" dirty="0"/>
              <a:t>】</a:t>
            </a:r>
          </a:p>
          <a:p>
            <a:r>
              <a:rPr lang="en-US" altLang="zh-CN" dirty="0"/>
              <a:t>2≤n≤</a:t>
            </a:r>
            <a:r>
              <a:rPr lang="en-US" altLang="zh-CN" dirty="0" smtClean="0"/>
              <a:t>2×10^5</a:t>
            </a:r>
            <a:r>
              <a:rPr lang="zh-CN" altLang="en-US" dirty="0" smtClean="0"/>
              <a:t>，</a:t>
            </a:r>
            <a:r>
              <a:rPr lang="en-US" altLang="zh-CN" dirty="0" smtClean="0"/>
              <a:t>1</a:t>
            </a:r>
            <a:r>
              <a:rPr lang="en-US" altLang="zh-CN" dirty="0"/>
              <a:t>≤a,b≤</a:t>
            </a:r>
            <a:r>
              <a:rPr lang="en-US" altLang="zh-CN" dirty="0" smtClean="0"/>
              <a:t>n</a:t>
            </a:r>
            <a:r>
              <a:rPr lang="zh-CN" altLang="en-US" dirty="0" smtClean="0"/>
              <a:t>，</a:t>
            </a:r>
            <a:r>
              <a:rPr lang="en-US" altLang="zh-CN" dirty="0" smtClean="0"/>
              <a:t>c</a:t>
            </a:r>
            <a:r>
              <a:rPr lang="en-US" altLang="zh-CN" dirty="0"/>
              <a:t>≤</a:t>
            </a:r>
            <a:r>
              <a:rPr lang="en-US" altLang="zh-CN" dirty="0" smtClean="0"/>
              <a:t>10^9</a:t>
            </a:r>
            <a:r>
              <a:rPr lang="zh-CN" altLang="en-US" dirty="0"/>
              <a:t>，点的编号从 </a:t>
            </a:r>
            <a:r>
              <a:rPr lang="en-US" altLang="zh-CN" dirty="0"/>
              <a:t>1 </a:t>
            </a:r>
            <a:r>
              <a:rPr lang="zh-CN" altLang="en-US" dirty="0"/>
              <a:t>开始。</a:t>
            </a:r>
          </a:p>
        </p:txBody>
      </p:sp>
    </p:spTree>
    <p:extLst>
      <p:ext uri="{BB962C8B-B14F-4D97-AF65-F5344CB8AC3E}">
        <p14:creationId xmlns:p14="http://schemas.microsoft.com/office/powerpoint/2010/main" val="12725268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什么是树的直径</a:t>
            </a:r>
            <a:endParaRPr lang="zh-CN" altLang="en-US" dirty="0"/>
          </a:p>
        </p:txBody>
      </p:sp>
      <p:sp>
        <p:nvSpPr>
          <p:cNvPr id="3" name="内容占位符 2"/>
          <p:cNvSpPr>
            <a:spLocks noGrp="1"/>
          </p:cNvSpPr>
          <p:nvPr>
            <p:ph idx="1"/>
          </p:nvPr>
        </p:nvSpPr>
        <p:spPr>
          <a:xfrm>
            <a:off x="431370" y="1196752"/>
            <a:ext cx="6758323" cy="5553672"/>
          </a:xfrm>
        </p:spPr>
        <p:txBody>
          <a:bodyPr>
            <a:normAutofit lnSpcReduction="10000"/>
          </a:bodyPr>
          <a:lstStyle/>
          <a:p>
            <a:r>
              <a:rPr lang="zh-CN" altLang="en-US" dirty="0"/>
              <a:t>给定一棵</a:t>
            </a:r>
            <a:r>
              <a:rPr lang="zh-CN" altLang="en-US" dirty="0" smtClean="0"/>
              <a:t>树，</a:t>
            </a:r>
            <a:r>
              <a:rPr lang="zh-CN" altLang="en-US" dirty="0"/>
              <a:t>树中每条边都有一个权值，树中两点之间的距离定义为连接两点的路径边权之</a:t>
            </a:r>
            <a:r>
              <a:rPr lang="zh-CN" altLang="en-US" dirty="0" smtClean="0"/>
              <a:t>和</a:t>
            </a:r>
            <a:endParaRPr lang="en-US" altLang="zh-CN" dirty="0" smtClean="0"/>
          </a:p>
          <a:p>
            <a:r>
              <a:rPr lang="zh-CN" altLang="en-US" dirty="0" smtClean="0"/>
              <a:t>树</a:t>
            </a:r>
            <a:r>
              <a:rPr lang="zh-CN" altLang="en-US" dirty="0"/>
              <a:t>中最远的两个节点之间的距离被称为树的直径，连接这两点的路径被称为树的最长</a:t>
            </a:r>
            <a:r>
              <a:rPr lang="zh-CN" altLang="en-US" dirty="0" smtClean="0"/>
              <a:t>链，通常称为</a:t>
            </a:r>
            <a:r>
              <a:rPr lang="zh-CN" altLang="en-US" dirty="0"/>
              <a:t>树</a:t>
            </a:r>
            <a:r>
              <a:rPr lang="zh-CN" altLang="en-US" dirty="0" smtClean="0"/>
              <a:t>的“直径”</a:t>
            </a:r>
            <a:endParaRPr lang="en-US" altLang="zh-CN" dirty="0" smtClean="0"/>
          </a:p>
          <a:p>
            <a:r>
              <a:rPr lang="zh-CN" altLang="en-US" dirty="0"/>
              <a:t>即直径是一个数值概念，也可代指一条路径</a:t>
            </a:r>
          </a:p>
        </p:txBody>
      </p:sp>
      <p:pic>
        <p:nvPicPr>
          <p:cNvPr id="5" name="图片 4"/>
          <p:cNvPicPr>
            <a:picLocks noChangeAspect="1"/>
          </p:cNvPicPr>
          <p:nvPr/>
        </p:nvPicPr>
        <p:blipFill>
          <a:blip r:embed="rId2"/>
          <a:stretch>
            <a:fillRect/>
          </a:stretch>
        </p:blipFill>
        <p:spPr>
          <a:xfrm>
            <a:off x="7336210" y="1196752"/>
            <a:ext cx="4048434" cy="4030755"/>
          </a:xfrm>
          <a:prstGeom prst="rect">
            <a:avLst/>
          </a:prstGeom>
        </p:spPr>
      </p:pic>
    </p:spTree>
    <p:extLst>
      <p:ext uri="{BB962C8B-B14F-4D97-AF65-F5344CB8AC3E}">
        <p14:creationId xmlns:p14="http://schemas.microsoft.com/office/powerpoint/2010/main" val="342168898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怎么求树的直径</a:t>
            </a:r>
            <a:endParaRPr lang="zh-CN" altLang="en-US" dirty="0"/>
          </a:p>
        </p:txBody>
      </p:sp>
      <p:sp>
        <p:nvSpPr>
          <p:cNvPr id="8" name="内容占位符 7"/>
          <p:cNvSpPr>
            <a:spLocks noGrp="1"/>
          </p:cNvSpPr>
          <p:nvPr>
            <p:ph idx="1"/>
          </p:nvPr>
        </p:nvSpPr>
        <p:spPr>
          <a:xfrm>
            <a:off x="431371" y="1165412"/>
            <a:ext cx="9304299" cy="4912659"/>
          </a:xfrm>
        </p:spPr>
        <p:txBody>
          <a:bodyPr/>
          <a:lstStyle/>
          <a:p>
            <a:r>
              <a:rPr lang="zh-CN" altLang="en-US" dirty="0" smtClean="0"/>
              <a:t>树的</a:t>
            </a:r>
            <a:r>
              <a:rPr lang="zh-CN" altLang="en-US" dirty="0"/>
              <a:t>直径是树中最远的两个节点之间的</a:t>
            </a:r>
            <a:r>
              <a:rPr lang="zh-CN" altLang="en-US" dirty="0" smtClean="0"/>
              <a:t>距离</a:t>
            </a:r>
            <a:endParaRPr lang="en-US" altLang="zh-CN" dirty="0" smtClean="0"/>
          </a:p>
          <a:p>
            <a:r>
              <a:rPr lang="zh-CN" altLang="en-US" dirty="0" smtClean="0"/>
              <a:t>求最值常用方法</a:t>
            </a:r>
            <a:endParaRPr lang="en-US" altLang="zh-CN" dirty="0" smtClean="0"/>
          </a:p>
          <a:p>
            <a:r>
              <a:rPr lang="zh-CN" altLang="en-US" dirty="0" smtClean="0"/>
              <a:t>遍历枚举、贪心、动态规划等</a:t>
            </a:r>
            <a:endParaRPr lang="en-US" altLang="zh-CN" dirty="0" smtClean="0"/>
          </a:p>
          <a:p>
            <a:r>
              <a:rPr lang="zh-CN" altLang="en-US" dirty="0" smtClean="0"/>
              <a:t>枚举任意两点间距离，时间复杂度</a:t>
            </a:r>
            <a:r>
              <a:rPr lang="en-US" altLang="zh-CN" dirty="0" smtClean="0">
                <a:latin typeface="Consolas" panose="020B0609020204030204" pitchFamily="49" charset="0"/>
              </a:rPr>
              <a:t>O(n</a:t>
            </a:r>
            <a:r>
              <a:rPr lang="en-US" altLang="zh-CN" baseline="30000" dirty="0" smtClean="0">
                <a:latin typeface="Consolas" panose="020B0609020204030204" pitchFamily="49" charset="0"/>
              </a:rPr>
              <a:t>2</a:t>
            </a:r>
            <a:r>
              <a:rPr lang="en-US" altLang="zh-CN" dirty="0" smtClean="0">
                <a:latin typeface="Consolas" panose="020B0609020204030204" pitchFamily="49" charset="0"/>
              </a:rPr>
              <a:t>)</a:t>
            </a:r>
          </a:p>
        </p:txBody>
      </p:sp>
    </p:spTree>
    <p:extLst>
      <p:ext uri="{BB962C8B-B14F-4D97-AF65-F5344CB8AC3E}">
        <p14:creationId xmlns:p14="http://schemas.microsoft.com/office/powerpoint/2010/main" val="311573555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怎么求树的直径</a:t>
            </a:r>
            <a:r>
              <a:rPr lang="en-US" altLang="zh-CN" dirty="0" smtClean="0"/>
              <a:t>_</a:t>
            </a:r>
            <a:r>
              <a:rPr lang="zh-CN" altLang="en-US" dirty="0" smtClean="0"/>
              <a:t>贪心</a:t>
            </a:r>
            <a:endParaRPr lang="zh-CN" altLang="en-US" dirty="0"/>
          </a:p>
        </p:txBody>
      </p:sp>
      <p:sp>
        <p:nvSpPr>
          <p:cNvPr id="8" name="内容占位符 7"/>
          <p:cNvSpPr>
            <a:spLocks noGrp="1"/>
          </p:cNvSpPr>
          <p:nvPr>
            <p:ph idx="1"/>
          </p:nvPr>
        </p:nvSpPr>
        <p:spPr>
          <a:xfrm>
            <a:off x="431371" y="1165412"/>
            <a:ext cx="9304299" cy="4912659"/>
          </a:xfrm>
        </p:spPr>
        <p:txBody>
          <a:bodyPr/>
          <a:lstStyle/>
          <a:p>
            <a:r>
              <a:rPr lang="zh-CN" altLang="en-US" dirty="0" smtClean="0"/>
              <a:t>性质</a:t>
            </a:r>
            <a:r>
              <a:rPr lang="en-US" altLang="zh-CN" dirty="0" smtClean="0"/>
              <a:t>:</a:t>
            </a:r>
            <a:endParaRPr lang="zh-CN" altLang="en-US" dirty="0"/>
          </a:p>
          <a:p>
            <a:pPr marL="627063" indent="0">
              <a:buNone/>
            </a:pPr>
            <a:r>
              <a:rPr lang="zh-CN" altLang="en-US" dirty="0" smtClean="0"/>
              <a:t>从边权值均为正的树</a:t>
            </a:r>
            <a:r>
              <a:rPr lang="zh-CN" altLang="en-US" dirty="0"/>
              <a:t>上任意一个点出发所到达的最远的点一定是树</a:t>
            </a:r>
            <a:r>
              <a:rPr lang="zh-CN" altLang="en-US" dirty="0" smtClean="0"/>
              <a:t>的直径两</a:t>
            </a:r>
            <a:r>
              <a:rPr lang="zh-CN" altLang="en-US" dirty="0"/>
              <a:t>个端点之一</a:t>
            </a:r>
            <a:r>
              <a:rPr lang="zh-CN" altLang="en-US" dirty="0" smtClean="0"/>
              <a:t>。</a:t>
            </a:r>
            <a:endParaRPr lang="en-US" altLang="zh-CN" dirty="0" smtClean="0"/>
          </a:p>
        </p:txBody>
      </p:sp>
    </p:spTree>
    <p:extLst>
      <p:ext uri="{BB962C8B-B14F-4D97-AF65-F5344CB8AC3E}">
        <p14:creationId xmlns:p14="http://schemas.microsoft.com/office/powerpoint/2010/main" val="395015001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反证法</a:t>
            </a:r>
            <a:r>
              <a:rPr lang="zh-CN" altLang="en-US" dirty="0" smtClean="0"/>
              <a:t>证明</a:t>
            </a:r>
            <a:endParaRPr lang="zh-CN" altLang="en-US" dirty="0"/>
          </a:p>
        </p:txBody>
      </p:sp>
      <p:sp>
        <p:nvSpPr>
          <p:cNvPr id="8" name="内容占位符 7"/>
          <p:cNvSpPr>
            <a:spLocks noGrp="1"/>
          </p:cNvSpPr>
          <p:nvPr>
            <p:ph idx="1"/>
          </p:nvPr>
        </p:nvSpPr>
        <p:spPr>
          <a:xfrm>
            <a:off x="431371" y="1165412"/>
            <a:ext cx="9510487" cy="4912659"/>
          </a:xfrm>
        </p:spPr>
        <p:txBody>
          <a:bodyPr/>
          <a:lstStyle/>
          <a:p>
            <a:r>
              <a:rPr lang="zh-CN" altLang="en-US" sz="2400" dirty="0" smtClean="0"/>
              <a:t>假设</a:t>
            </a:r>
            <a:r>
              <a:rPr lang="zh-CN" altLang="en-US" sz="2400" dirty="0"/>
              <a:t>树的直径为（</a:t>
            </a:r>
            <a:r>
              <a:rPr lang="en-US" altLang="zh-CN" sz="2400" dirty="0"/>
              <a:t>u</a:t>
            </a:r>
            <a:r>
              <a:rPr lang="zh-CN" altLang="en-US" sz="2400" dirty="0"/>
              <a:t>，</a:t>
            </a:r>
            <a:r>
              <a:rPr lang="en-US" altLang="zh-CN" sz="2400" dirty="0"/>
              <a:t>v</a:t>
            </a:r>
            <a:r>
              <a:rPr lang="zh-CN" altLang="en-US" sz="2400" dirty="0"/>
              <a:t>），用</a:t>
            </a:r>
            <a:r>
              <a:rPr lang="en-US" altLang="zh-CN" sz="2400" dirty="0" smtClean="0"/>
              <a:t>dis(</a:t>
            </a:r>
            <a:r>
              <a:rPr lang="en-US" altLang="zh-CN" sz="2400" dirty="0" err="1" smtClean="0"/>
              <a:t>u,v</a:t>
            </a:r>
            <a:r>
              <a:rPr lang="en-US" altLang="zh-CN" sz="2400" dirty="0" smtClean="0"/>
              <a:t>)</a:t>
            </a:r>
            <a:r>
              <a:rPr lang="zh-CN" altLang="en-US" sz="2400" dirty="0" smtClean="0"/>
              <a:t>表示</a:t>
            </a:r>
            <a:r>
              <a:rPr lang="en-US" altLang="zh-CN" sz="2400" dirty="0"/>
              <a:t>u,v</a:t>
            </a:r>
            <a:r>
              <a:rPr lang="zh-CN" altLang="en-US" sz="2400" dirty="0"/>
              <a:t>两点间的距离。</a:t>
            </a:r>
          </a:p>
          <a:p>
            <a:pPr marL="358775" indent="-15875">
              <a:buFont typeface="Wingdings" panose="05000000000000000000" pitchFamily="2" charset="2"/>
              <a:buChar char="u"/>
            </a:pPr>
            <a:r>
              <a:rPr lang="zh-CN" altLang="en-US" sz="2400" dirty="0"/>
              <a:t>假设</a:t>
            </a:r>
            <a:r>
              <a:rPr lang="en-US" altLang="zh-CN" sz="2400" dirty="0"/>
              <a:t>x</a:t>
            </a:r>
            <a:r>
              <a:rPr lang="zh-CN" altLang="en-US" sz="2400" dirty="0"/>
              <a:t>出发，距离</a:t>
            </a:r>
            <a:r>
              <a:rPr lang="en-US" altLang="zh-CN" sz="2400" dirty="0"/>
              <a:t>x</a:t>
            </a:r>
            <a:r>
              <a:rPr lang="zh-CN" altLang="en-US" sz="2400" dirty="0"/>
              <a:t>最远的距离是</a:t>
            </a:r>
            <a:r>
              <a:rPr lang="en-US" altLang="zh-CN" sz="2400" dirty="0"/>
              <a:t>y</a:t>
            </a:r>
            <a:r>
              <a:rPr lang="zh-CN" altLang="en-US" sz="2400" dirty="0"/>
              <a:t>。</a:t>
            </a:r>
          </a:p>
          <a:p>
            <a:pPr marL="627063" indent="0">
              <a:buFont typeface="Wingdings" panose="05000000000000000000" pitchFamily="2" charset="2"/>
              <a:buChar char="u"/>
              <a:tabLst>
                <a:tab pos="268288" algn="l"/>
              </a:tabLst>
            </a:pPr>
            <a:r>
              <a:rPr lang="zh-CN" altLang="en-US" sz="2400" dirty="0"/>
              <a:t>先证</a:t>
            </a:r>
            <a:r>
              <a:rPr lang="en-US" altLang="zh-CN" sz="2400" b="1" dirty="0"/>
              <a:t>y</a:t>
            </a:r>
            <a:r>
              <a:rPr lang="zh-CN" altLang="en-US" sz="2400" b="1" dirty="0"/>
              <a:t>在直径外，</a:t>
            </a:r>
            <a:r>
              <a:rPr lang="en-US" altLang="zh-CN" sz="2400" b="1" dirty="0"/>
              <a:t>(x,y)</a:t>
            </a:r>
            <a:r>
              <a:rPr lang="zh-CN" altLang="en-US" sz="2400" b="1" dirty="0"/>
              <a:t>不可能是</a:t>
            </a:r>
            <a:r>
              <a:rPr lang="en-US" altLang="zh-CN" sz="2400" b="1" dirty="0"/>
              <a:t>x</a:t>
            </a:r>
            <a:r>
              <a:rPr lang="zh-CN" altLang="en-US" sz="2400" b="1" dirty="0"/>
              <a:t>出发的最长路径</a:t>
            </a:r>
            <a:r>
              <a:rPr lang="zh-CN" altLang="en-US" sz="2400" b="1" dirty="0" smtClean="0"/>
              <a:t>。</a:t>
            </a:r>
            <a:endParaRPr lang="en-US" altLang="zh-CN" sz="2400" b="1" dirty="0" smtClean="0"/>
          </a:p>
          <a:p>
            <a:pPr marL="1076325" indent="0">
              <a:buFont typeface="Wingdings" panose="05000000000000000000" pitchFamily="2" charset="2"/>
              <a:buChar char="u"/>
            </a:pPr>
            <a:r>
              <a:rPr lang="zh-CN" altLang="en-US" sz="2400" b="1" dirty="0" smtClean="0"/>
              <a:t>​</a:t>
            </a:r>
            <a:r>
              <a:rPr lang="zh-CN" altLang="en-US" sz="2400" dirty="0">
                <a:solidFill>
                  <a:srgbClr val="000000"/>
                </a:solidFill>
                <a:latin typeface="-apple-system"/>
              </a:rPr>
              <a:t>设</a:t>
            </a:r>
            <a:r>
              <a:rPr lang="en-US" altLang="zh-CN" sz="2400" dirty="0">
                <a:solidFill>
                  <a:srgbClr val="000000"/>
                </a:solidFill>
                <a:latin typeface="MJXc-TeX-main-R"/>
              </a:rPr>
              <a:t>(</a:t>
            </a:r>
            <a:r>
              <a:rPr lang="en-US" altLang="zh-CN" sz="2400" dirty="0" err="1" smtClean="0">
                <a:solidFill>
                  <a:srgbClr val="000000"/>
                </a:solidFill>
                <a:latin typeface="MJXc-TeX-math-I"/>
              </a:rPr>
              <a:t>x</a:t>
            </a:r>
            <a:r>
              <a:rPr lang="en-US" altLang="zh-CN" sz="2400" dirty="0" err="1" smtClean="0">
                <a:solidFill>
                  <a:srgbClr val="000000"/>
                </a:solidFill>
                <a:latin typeface="MJXc-TeX-main-R"/>
              </a:rPr>
              <a:t>,</a:t>
            </a:r>
            <a:r>
              <a:rPr lang="en-US" altLang="zh-CN" sz="2400" dirty="0" err="1" smtClean="0">
                <a:solidFill>
                  <a:srgbClr val="000000"/>
                </a:solidFill>
                <a:latin typeface="MJXc-TeX-math-I"/>
              </a:rPr>
              <a:t>y</a:t>
            </a:r>
            <a:r>
              <a:rPr lang="en-US" altLang="zh-CN" sz="2400" dirty="0" smtClean="0">
                <a:solidFill>
                  <a:srgbClr val="000000"/>
                </a:solidFill>
                <a:latin typeface="MJXc-TeX-main-R"/>
              </a:rPr>
              <a:t>)</a:t>
            </a:r>
            <a:r>
              <a:rPr lang="zh-CN" altLang="en-US" sz="2400" dirty="0" smtClean="0">
                <a:solidFill>
                  <a:srgbClr val="000000"/>
                </a:solidFill>
                <a:latin typeface="-apple-system"/>
              </a:rPr>
              <a:t>交</a:t>
            </a:r>
            <a:r>
              <a:rPr lang="en-US" altLang="zh-CN" sz="2400" dirty="0">
                <a:solidFill>
                  <a:srgbClr val="000000"/>
                </a:solidFill>
                <a:latin typeface="MJXc-TeX-main-R"/>
              </a:rPr>
              <a:t>(</a:t>
            </a:r>
            <a:r>
              <a:rPr lang="en-US" altLang="zh-CN" sz="2400" dirty="0" err="1" smtClean="0">
                <a:solidFill>
                  <a:srgbClr val="000000"/>
                </a:solidFill>
                <a:latin typeface="MJXc-TeX-math-I"/>
              </a:rPr>
              <a:t>u</a:t>
            </a:r>
            <a:r>
              <a:rPr lang="en-US" altLang="zh-CN" sz="2400" dirty="0" err="1" smtClean="0">
                <a:solidFill>
                  <a:srgbClr val="000000"/>
                </a:solidFill>
                <a:latin typeface="MJXc-TeX-main-R"/>
              </a:rPr>
              <a:t>,</a:t>
            </a:r>
            <a:r>
              <a:rPr lang="en-US" altLang="zh-CN" sz="2400" dirty="0" err="1" smtClean="0">
                <a:solidFill>
                  <a:srgbClr val="000000"/>
                </a:solidFill>
                <a:latin typeface="MJXc-TeX-math-I"/>
              </a:rPr>
              <a:t>v</a:t>
            </a:r>
            <a:r>
              <a:rPr lang="en-US" altLang="zh-CN" sz="2400" dirty="0" smtClean="0">
                <a:solidFill>
                  <a:srgbClr val="000000"/>
                </a:solidFill>
                <a:latin typeface="MJXc-TeX-main-R"/>
              </a:rPr>
              <a:t>)</a:t>
            </a:r>
            <a:r>
              <a:rPr lang="zh-CN" altLang="en-US" sz="2400" dirty="0" smtClean="0">
                <a:solidFill>
                  <a:srgbClr val="000000"/>
                </a:solidFill>
                <a:latin typeface="-apple-system"/>
              </a:rPr>
              <a:t>于</a:t>
            </a:r>
            <a:r>
              <a:rPr lang="en-US" altLang="zh-CN" sz="2400" dirty="0">
                <a:solidFill>
                  <a:srgbClr val="000000"/>
                </a:solidFill>
                <a:latin typeface="-apple-system"/>
              </a:rPr>
              <a:t>P</a:t>
            </a:r>
            <a:r>
              <a:rPr lang="zh-CN" altLang="en-US" sz="2400" dirty="0" smtClean="0">
                <a:solidFill>
                  <a:srgbClr val="000000"/>
                </a:solidFill>
                <a:latin typeface="-apple-system"/>
              </a:rPr>
              <a:t>，</a:t>
            </a:r>
            <a:endParaRPr lang="en-US" altLang="zh-CN" sz="2400" dirty="0" smtClean="0">
              <a:solidFill>
                <a:srgbClr val="000000"/>
              </a:solidFill>
              <a:latin typeface="-apple-system"/>
            </a:endParaRPr>
          </a:p>
          <a:p>
            <a:pPr marL="1076325" indent="0">
              <a:buFont typeface="Wingdings" panose="05000000000000000000" pitchFamily="2" charset="2"/>
              <a:buChar char="u"/>
            </a:pPr>
            <a:r>
              <a:rPr lang="zh-CN" altLang="en-US" sz="2400" dirty="0" smtClean="0">
                <a:solidFill>
                  <a:srgbClr val="000000"/>
                </a:solidFill>
                <a:latin typeface="-apple-system"/>
              </a:rPr>
              <a:t>那么</a:t>
            </a:r>
            <a:r>
              <a:rPr lang="en-US" altLang="zh-CN" sz="2400" dirty="0">
                <a:solidFill>
                  <a:srgbClr val="000000"/>
                </a:solidFill>
                <a:latin typeface="MJXc-TeX-math-I"/>
              </a:rPr>
              <a:t>dis</a:t>
            </a:r>
            <a:r>
              <a:rPr lang="en-US" altLang="zh-CN" sz="2400" dirty="0">
                <a:solidFill>
                  <a:srgbClr val="000000"/>
                </a:solidFill>
                <a:latin typeface="MJXc-TeX-main-R"/>
              </a:rPr>
              <a:t>(</a:t>
            </a:r>
            <a:r>
              <a:rPr lang="en-US" altLang="zh-CN" sz="2400" dirty="0" err="1">
                <a:solidFill>
                  <a:srgbClr val="000000"/>
                </a:solidFill>
                <a:latin typeface="MJXc-TeX-math-I"/>
              </a:rPr>
              <a:t>x</a:t>
            </a:r>
            <a:r>
              <a:rPr lang="en-US" altLang="zh-CN" sz="2400" dirty="0" err="1">
                <a:solidFill>
                  <a:srgbClr val="000000"/>
                </a:solidFill>
                <a:latin typeface="MJXc-TeX-main-R"/>
              </a:rPr>
              <a:t>,</a:t>
            </a:r>
            <a:r>
              <a:rPr lang="en-US" altLang="zh-CN" sz="2400" dirty="0" err="1">
                <a:solidFill>
                  <a:srgbClr val="000000"/>
                </a:solidFill>
                <a:latin typeface="MJXc-TeX-math-I"/>
              </a:rPr>
              <a:t>y</a:t>
            </a:r>
            <a:r>
              <a:rPr lang="en-US" altLang="zh-CN" sz="2400" dirty="0">
                <a:solidFill>
                  <a:srgbClr val="000000"/>
                </a:solidFill>
                <a:latin typeface="MJXc-TeX-main-R"/>
              </a:rPr>
              <a:t>)&gt;</a:t>
            </a:r>
            <a:r>
              <a:rPr lang="en-US" altLang="zh-CN" sz="2400" dirty="0">
                <a:solidFill>
                  <a:srgbClr val="000000"/>
                </a:solidFill>
                <a:latin typeface="MJXc-TeX-math-I"/>
              </a:rPr>
              <a:t>dis</a:t>
            </a:r>
            <a:r>
              <a:rPr lang="en-US" altLang="zh-CN" sz="2400" dirty="0">
                <a:solidFill>
                  <a:srgbClr val="000000"/>
                </a:solidFill>
                <a:latin typeface="MJXc-TeX-main-R"/>
              </a:rPr>
              <a:t>(</a:t>
            </a:r>
            <a:r>
              <a:rPr lang="en-US" altLang="zh-CN" sz="2400" dirty="0" err="1">
                <a:solidFill>
                  <a:srgbClr val="000000"/>
                </a:solidFill>
                <a:latin typeface="MJXc-TeX-math-I"/>
              </a:rPr>
              <a:t>x</a:t>
            </a:r>
            <a:r>
              <a:rPr lang="en-US" altLang="zh-CN" sz="2400" dirty="0" err="1">
                <a:solidFill>
                  <a:srgbClr val="000000"/>
                </a:solidFill>
                <a:latin typeface="MJXc-TeX-main-R"/>
              </a:rPr>
              <a:t>,</a:t>
            </a:r>
            <a:r>
              <a:rPr lang="en-US" altLang="zh-CN" sz="2400" dirty="0" err="1">
                <a:solidFill>
                  <a:srgbClr val="000000"/>
                </a:solidFill>
                <a:latin typeface="MJXc-TeX-math-I"/>
              </a:rPr>
              <a:t>p</a:t>
            </a:r>
            <a:r>
              <a:rPr lang="en-US" altLang="zh-CN" sz="2400" dirty="0">
                <a:solidFill>
                  <a:srgbClr val="000000"/>
                </a:solidFill>
                <a:latin typeface="MJXc-TeX-main-R"/>
              </a:rPr>
              <a:t>)+</a:t>
            </a:r>
            <a:r>
              <a:rPr lang="en-US" altLang="zh-CN" sz="2400" dirty="0" smtClean="0">
                <a:solidFill>
                  <a:srgbClr val="000000"/>
                </a:solidFill>
                <a:latin typeface="MJXc-TeX-math-I"/>
              </a:rPr>
              <a:t>dis</a:t>
            </a:r>
            <a:r>
              <a:rPr lang="en-US" altLang="zh-CN" sz="2400" dirty="0" smtClean="0">
                <a:solidFill>
                  <a:srgbClr val="000000"/>
                </a:solidFill>
                <a:latin typeface="MJXc-TeX-main-R"/>
              </a:rPr>
              <a:t>(</a:t>
            </a:r>
            <a:r>
              <a:rPr lang="en-US" altLang="zh-CN" sz="2400" dirty="0" err="1" smtClean="0">
                <a:solidFill>
                  <a:srgbClr val="000000"/>
                </a:solidFill>
                <a:latin typeface="MJXc-TeX-math-I"/>
              </a:rPr>
              <a:t>p</a:t>
            </a:r>
            <a:r>
              <a:rPr lang="en-US" altLang="zh-CN" sz="2400" dirty="0" err="1" smtClean="0">
                <a:solidFill>
                  <a:srgbClr val="000000"/>
                </a:solidFill>
                <a:latin typeface="MJXc-TeX-main-R"/>
              </a:rPr>
              <a:t>,</a:t>
            </a:r>
            <a:r>
              <a:rPr lang="en-US" altLang="zh-CN" sz="2400" dirty="0" err="1" smtClean="0">
                <a:solidFill>
                  <a:srgbClr val="000000"/>
                </a:solidFill>
                <a:latin typeface="MJXc-TeX-math-I"/>
              </a:rPr>
              <a:t>v</a:t>
            </a:r>
            <a:r>
              <a:rPr lang="en-US" altLang="zh-CN" sz="2400" dirty="0" smtClean="0">
                <a:solidFill>
                  <a:srgbClr val="000000"/>
                </a:solidFill>
                <a:latin typeface="MJXc-TeX-main-R"/>
              </a:rPr>
              <a:t>)</a:t>
            </a:r>
            <a:endParaRPr lang="en-US" altLang="zh-CN" sz="2400" dirty="0">
              <a:solidFill>
                <a:srgbClr val="000000"/>
              </a:solidFill>
              <a:latin typeface="-apple-system"/>
            </a:endParaRPr>
          </a:p>
          <a:p>
            <a:pPr marL="1076325" indent="0">
              <a:buFont typeface="Wingdings" panose="05000000000000000000" pitchFamily="2" charset="2"/>
              <a:buChar char="u"/>
            </a:pPr>
            <a:r>
              <a:rPr lang="zh-CN" altLang="en-US" sz="2400" dirty="0">
                <a:solidFill>
                  <a:srgbClr val="000000"/>
                </a:solidFill>
                <a:latin typeface="-apple-system"/>
              </a:rPr>
              <a:t>又</a:t>
            </a:r>
            <a:r>
              <a:rPr lang="en-US" altLang="zh-CN" sz="2400" dirty="0">
                <a:solidFill>
                  <a:srgbClr val="000000"/>
                </a:solidFill>
                <a:latin typeface="MJXc-TeX-math-I"/>
              </a:rPr>
              <a:t>dis</a:t>
            </a:r>
            <a:r>
              <a:rPr lang="en-US" altLang="zh-CN" sz="2400" dirty="0">
                <a:solidFill>
                  <a:srgbClr val="000000"/>
                </a:solidFill>
                <a:latin typeface="MJXc-TeX-main-R"/>
              </a:rPr>
              <a:t>(</a:t>
            </a:r>
            <a:r>
              <a:rPr lang="en-US" altLang="zh-CN" sz="2400" dirty="0" err="1">
                <a:solidFill>
                  <a:srgbClr val="000000"/>
                </a:solidFill>
                <a:latin typeface="MJXc-TeX-math-I"/>
              </a:rPr>
              <a:t>x</a:t>
            </a:r>
            <a:r>
              <a:rPr lang="en-US" altLang="zh-CN" sz="2400" dirty="0" err="1">
                <a:solidFill>
                  <a:srgbClr val="000000"/>
                </a:solidFill>
                <a:latin typeface="MJXc-TeX-main-R"/>
              </a:rPr>
              <a:t>,</a:t>
            </a:r>
            <a:r>
              <a:rPr lang="en-US" altLang="zh-CN" sz="2400" dirty="0" err="1">
                <a:solidFill>
                  <a:srgbClr val="000000"/>
                </a:solidFill>
                <a:latin typeface="MJXc-TeX-math-I"/>
              </a:rPr>
              <a:t>y</a:t>
            </a:r>
            <a:r>
              <a:rPr lang="en-US" altLang="zh-CN" sz="2400" dirty="0">
                <a:solidFill>
                  <a:srgbClr val="000000"/>
                </a:solidFill>
                <a:latin typeface="MJXc-TeX-main-R"/>
              </a:rPr>
              <a:t>)=</a:t>
            </a:r>
            <a:r>
              <a:rPr lang="en-US" altLang="zh-CN" sz="2400" dirty="0">
                <a:solidFill>
                  <a:srgbClr val="000000"/>
                </a:solidFill>
                <a:latin typeface="MJXc-TeX-math-I"/>
              </a:rPr>
              <a:t>dis</a:t>
            </a:r>
            <a:r>
              <a:rPr lang="en-US" altLang="zh-CN" sz="2400" dirty="0">
                <a:solidFill>
                  <a:srgbClr val="000000"/>
                </a:solidFill>
                <a:latin typeface="MJXc-TeX-main-R"/>
              </a:rPr>
              <a:t>(</a:t>
            </a:r>
            <a:r>
              <a:rPr lang="en-US" altLang="zh-CN" sz="2400" dirty="0" err="1">
                <a:solidFill>
                  <a:srgbClr val="000000"/>
                </a:solidFill>
                <a:latin typeface="MJXc-TeX-math-I"/>
              </a:rPr>
              <a:t>x</a:t>
            </a:r>
            <a:r>
              <a:rPr lang="en-US" altLang="zh-CN" sz="2400" dirty="0" err="1">
                <a:solidFill>
                  <a:srgbClr val="000000"/>
                </a:solidFill>
                <a:latin typeface="MJXc-TeX-main-R"/>
              </a:rPr>
              <a:t>,</a:t>
            </a:r>
            <a:r>
              <a:rPr lang="en-US" altLang="zh-CN" sz="2400" dirty="0" err="1">
                <a:solidFill>
                  <a:srgbClr val="000000"/>
                </a:solidFill>
                <a:latin typeface="MJXc-TeX-math-I"/>
              </a:rPr>
              <a:t>p</a:t>
            </a:r>
            <a:r>
              <a:rPr lang="en-US" altLang="zh-CN" sz="2400" dirty="0">
                <a:solidFill>
                  <a:srgbClr val="000000"/>
                </a:solidFill>
                <a:latin typeface="MJXc-TeX-main-R"/>
              </a:rPr>
              <a:t>)+</a:t>
            </a:r>
            <a:r>
              <a:rPr lang="en-US" altLang="zh-CN" sz="2400" dirty="0" smtClean="0">
                <a:solidFill>
                  <a:srgbClr val="000000"/>
                </a:solidFill>
                <a:latin typeface="MJXc-TeX-math-I"/>
              </a:rPr>
              <a:t>dis</a:t>
            </a:r>
            <a:r>
              <a:rPr lang="en-US" altLang="zh-CN" sz="2400" dirty="0" smtClean="0">
                <a:solidFill>
                  <a:srgbClr val="000000"/>
                </a:solidFill>
                <a:latin typeface="MJXc-TeX-main-R"/>
              </a:rPr>
              <a:t>(</a:t>
            </a:r>
            <a:r>
              <a:rPr lang="en-US" altLang="zh-CN" sz="2400" dirty="0" err="1" smtClean="0">
                <a:solidFill>
                  <a:srgbClr val="000000"/>
                </a:solidFill>
                <a:latin typeface="MJXc-TeX-math-I"/>
              </a:rPr>
              <a:t>p</a:t>
            </a:r>
            <a:r>
              <a:rPr lang="en-US" altLang="zh-CN" sz="2400" dirty="0" err="1" smtClean="0">
                <a:solidFill>
                  <a:srgbClr val="000000"/>
                </a:solidFill>
                <a:latin typeface="MJXc-TeX-main-R"/>
              </a:rPr>
              <a:t>,</a:t>
            </a:r>
            <a:r>
              <a:rPr lang="en-US" altLang="zh-CN" sz="2400" dirty="0" err="1" smtClean="0">
                <a:solidFill>
                  <a:srgbClr val="000000"/>
                </a:solidFill>
                <a:latin typeface="MJXc-TeX-math-I"/>
              </a:rPr>
              <a:t>y</a:t>
            </a:r>
            <a:r>
              <a:rPr lang="en-US" altLang="zh-CN" sz="2400" dirty="0" smtClean="0">
                <a:solidFill>
                  <a:srgbClr val="000000"/>
                </a:solidFill>
                <a:latin typeface="MJXc-TeX-main-R"/>
              </a:rPr>
              <a:t>)</a:t>
            </a:r>
            <a:endParaRPr lang="en-US" altLang="zh-CN" sz="2400" dirty="0">
              <a:solidFill>
                <a:srgbClr val="000000"/>
              </a:solidFill>
              <a:latin typeface="-apple-system"/>
            </a:endParaRPr>
          </a:p>
          <a:p>
            <a:pPr marL="1076325" indent="0">
              <a:buFont typeface="Wingdings" panose="05000000000000000000" pitchFamily="2" charset="2"/>
              <a:buChar char="u"/>
            </a:pPr>
            <a:r>
              <a:rPr lang="zh-CN" altLang="en-US" sz="2400" dirty="0">
                <a:solidFill>
                  <a:srgbClr val="000000"/>
                </a:solidFill>
                <a:latin typeface="-apple-system"/>
              </a:rPr>
              <a:t>所以</a:t>
            </a:r>
            <a:r>
              <a:rPr lang="en-US" altLang="zh-CN" sz="2400" dirty="0">
                <a:solidFill>
                  <a:srgbClr val="000000"/>
                </a:solidFill>
                <a:latin typeface="MJXc-TeX-math-I"/>
              </a:rPr>
              <a:t>dis</a:t>
            </a:r>
            <a:r>
              <a:rPr lang="en-US" altLang="zh-CN" sz="2400" dirty="0">
                <a:solidFill>
                  <a:srgbClr val="000000"/>
                </a:solidFill>
                <a:latin typeface="MJXc-TeX-main-R"/>
              </a:rPr>
              <a:t>(</a:t>
            </a:r>
            <a:r>
              <a:rPr lang="en-US" altLang="zh-CN" sz="2400" dirty="0" err="1">
                <a:solidFill>
                  <a:srgbClr val="000000"/>
                </a:solidFill>
                <a:latin typeface="MJXc-TeX-math-I"/>
              </a:rPr>
              <a:t>x</a:t>
            </a:r>
            <a:r>
              <a:rPr lang="en-US" altLang="zh-CN" sz="2400" dirty="0" err="1">
                <a:solidFill>
                  <a:srgbClr val="000000"/>
                </a:solidFill>
                <a:latin typeface="MJXc-TeX-main-R"/>
              </a:rPr>
              <a:t>,</a:t>
            </a:r>
            <a:r>
              <a:rPr lang="en-US" altLang="zh-CN" sz="2400" dirty="0" err="1">
                <a:solidFill>
                  <a:srgbClr val="000000"/>
                </a:solidFill>
                <a:latin typeface="MJXc-TeX-math-I"/>
              </a:rPr>
              <a:t>p</a:t>
            </a:r>
            <a:r>
              <a:rPr lang="en-US" altLang="zh-CN" sz="2400" dirty="0">
                <a:solidFill>
                  <a:srgbClr val="000000"/>
                </a:solidFill>
                <a:latin typeface="MJXc-TeX-main-R"/>
              </a:rPr>
              <a:t>)+</a:t>
            </a:r>
            <a:r>
              <a:rPr lang="en-US" altLang="zh-CN" sz="2400" dirty="0">
                <a:solidFill>
                  <a:srgbClr val="000000"/>
                </a:solidFill>
                <a:latin typeface="MJXc-TeX-math-I"/>
              </a:rPr>
              <a:t>dis</a:t>
            </a:r>
            <a:r>
              <a:rPr lang="en-US" altLang="zh-CN" sz="2400" dirty="0">
                <a:solidFill>
                  <a:srgbClr val="000000"/>
                </a:solidFill>
                <a:latin typeface="MJXc-TeX-main-R"/>
              </a:rPr>
              <a:t>(</a:t>
            </a:r>
            <a:r>
              <a:rPr lang="en-US" altLang="zh-CN" sz="2400" dirty="0" err="1">
                <a:solidFill>
                  <a:srgbClr val="000000"/>
                </a:solidFill>
                <a:latin typeface="MJXc-TeX-math-I"/>
              </a:rPr>
              <a:t>p</a:t>
            </a:r>
            <a:r>
              <a:rPr lang="en-US" altLang="zh-CN" sz="2400" dirty="0" err="1">
                <a:solidFill>
                  <a:srgbClr val="000000"/>
                </a:solidFill>
                <a:latin typeface="MJXc-TeX-main-R"/>
              </a:rPr>
              <a:t>,</a:t>
            </a:r>
            <a:r>
              <a:rPr lang="en-US" altLang="zh-CN" sz="2400" dirty="0" err="1">
                <a:solidFill>
                  <a:srgbClr val="000000"/>
                </a:solidFill>
                <a:latin typeface="MJXc-TeX-math-I"/>
              </a:rPr>
              <a:t>y</a:t>
            </a:r>
            <a:r>
              <a:rPr lang="en-US" altLang="zh-CN" sz="2400" dirty="0">
                <a:solidFill>
                  <a:srgbClr val="000000"/>
                </a:solidFill>
                <a:latin typeface="MJXc-TeX-main-R"/>
              </a:rPr>
              <a:t>)&gt;</a:t>
            </a:r>
            <a:r>
              <a:rPr lang="en-US" altLang="zh-CN" sz="2400" dirty="0">
                <a:solidFill>
                  <a:srgbClr val="000000"/>
                </a:solidFill>
                <a:latin typeface="MJXc-TeX-math-I"/>
              </a:rPr>
              <a:t>dis</a:t>
            </a:r>
            <a:r>
              <a:rPr lang="en-US" altLang="zh-CN" sz="2400" dirty="0">
                <a:solidFill>
                  <a:srgbClr val="000000"/>
                </a:solidFill>
                <a:latin typeface="MJXc-TeX-main-R"/>
              </a:rPr>
              <a:t>(</a:t>
            </a:r>
            <a:r>
              <a:rPr lang="en-US" altLang="zh-CN" sz="2400" dirty="0" err="1">
                <a:solidFill>
                  <a:srgbClr val="000000"/>
                </a:solidFill>
                <a:latin typeface="MJXc-TeX-math-I"/>
              </a:rPr>
              <a:t>x</a:t>
            </a:r>
            <a:r>
              <a:rPr lang="en-US" altLang="zh-CN" sz="2400" dirty="0" err="1">
                <a:solidFill>
                  <a:srgbClr val="000000"/>
                </a:solidFill>
                <a:latin typeface="MJXc-TeX-main-R"/>
              </a:rPr>
              <a:t>,</a:t>
            </a:r>
            <a:r>
              <a:rPr lang="en-US" altLang="zh-CN" sz="2400" dirty="0" err="1">
                <a:solidFill>
                  <a:srgbClr val="000000"/>
                </a:solidFill>
                <a:latin typeface="MJXc-TeX-math-I"/>
              </a:rPr>
              <a:t>p</a:t>
            </a:r>
            <a:r>
              <a:rPr lang="en-US" altLang="zh-CN" sz="2400" dirty="0">
                <a:solidFill>
                  <a:srgbClr val="000000"/>
                </a:solidFill>
                <a:latin typeface="MJXc-TeX-main-R"/>
              </a:rPr>
              <a:t>)+</a:t>
            </a:r>
            <a:r>
              <a:rPr lang="en-US" altLang="zh-CN" sz="2400" dirty="0" smtClean="0">
                <a:solidFill>
                  <a:srgbClr val="000000"/>
                </a:solidFill>
                <a:latin typeface="MJXc-TeX-math-I"/>
              </a:rPr>
              <a:t>dis</a:t>
            </a:r>
            <a:r>
              <a:rPr lang="en-US" altLang="zh-CN" sz="2400" dirty="0" smtClean="0">
                <a:solidFill>
                  <a:srgbClr val="000000"/>
                </a:solidFill>
                <a:latin typeface="MJXc-TeX-main-R"/>
              </a:rPr>
              <a:t>(</a:t>
            </a:r>
            <a:r>
              <a:rPr lang="en-US" altLang="zh-CN" sz="2400" dirty="0" err="1" smtClean="0">
                <a:solidFill>
                  <a:srgbClr val="000000"/>
                </a:solidFill>
                <a:latin typeface="MJXc-TeX-math-I"/>
              </a:rPr>
              <a:t>p</a:t>
            </a:r>
            <a:r>
              <a:rPr lang="en-US" altLang="zh-CN" sz="2400" dirty="0" err="1" smtClean="0">
                <a:solidFill>
                  <a:srgbClr val="000000"/>
                </a:solidFill>
                <a:latin typeface="MJXc-TeX-main-R"/>
              </a:rPr>
              <a:t>,</a:t>
            </a:r>
            <a:r>
              <a:rPr lang="en-US" altLang="zh-CN" sz="2400" dirty="0" err="1" smtClean="0">
                <a:solidFill>
                  <a:srgbClr val="000000"/>
                </a:solidFill>
                <a:latin typeface="MJXc-TeX-math-I"/>
              </a:rPr>
              <a:t>v</a:t>
            </a:r>
            <a:r>
              <a:rPr lang="en-US" altLang="zh-CN" sz="2400" dirty="0" smtClean="0">
                <a:solidFill>
                  <a:srgbClr val="000000"/>
                </a:solidFill>
                <a:latin typeface="MJXc-TeX-main-R"/>
              </a:rPr>
              <a:t>)</a:t>
            </a:r>
          </a:p>
          <a:p>
            <a:pPr marL="1076325" indent="0">
              <a:buFont typeface="Wingdings" panose="05000000000000000000" pitchFamily="2" charset="2"/>
              <a:buChar char="u"/>
            </a:pPr>
            <a:r>
              <a:rPr lang="zh-CN" altLang="en-US" sz="2400" dirty="0" smtClean="0">
                <a:solidFill>
                  <a:srgbClr val="000000"/>
                </a:solidFill>
                <a:latin typeface="-apple-system"/>
              </a:rPr>
              <a:t>消</a:t>
            </a:r>
            <a:r>
              <a:rPr lang="zh-CN" altLang="en-US" sz="2400" dirty="0">
                <a:solidFill>
                  <a:srgbClr val="000000"/>
                </a:solidFill>
                <a:latin typeface="-apple-system"/>
              </a:rPr>
              <a:t>去</a:t>
            </a:r>
            <a:r>
              <a:rPr lang="en-US" altLang="zh-CN" sz="2400" dirty="0" smtClean="0">
                <a:solidFill>
                  <a:srgbClr val="000000"/>
                </a:solidFill>
                <a:latin typeface="MJXc-TeX-math-I"/>
              </a:rPr>
              <a:t>dis</a:t>
            </a:r>
            <a:r>
              <a:rPr lang="en-US" altLang="zh-CN" sz="2400" dirty="0" smtClean="0">
                <a:solidFill>
                  <a:srgbClr val="000000"/>
                </a:solidFill>
                <a:latin typeface="MJXc-TeX-main-R"/>
              </a:rPr>
              <a:t>(</a:t>
            </a:r>
            <a:r>
              <a:rPr lang="en-US" altLang="zh-CN" sz="2400" dirty="0" err="1" smtClean="0">
                <a:solidFill>
                  <a:srgbClr val="000000"/>
                </a:solidFill>
                <a:latin typeface="MJXc-TeX-math-I"/>
              </a:rPr>
              <a:t>x</a:t>
            </a:r>
            <a:r>
              <a:rPr lang="en-US" altLang="zh-CN" sz="2400" dirty="0" err="1" smtClean="0">
                <a:solidFill>
                  <a:srgbClr val="000000"/>
                </a:solidFill>
                <a:latin typeface="MJXc-TeX-main-R"/>
              </a:rPr>
              <a:t>,</a:t>
            </a:r>
            <a:r>
              <a:rPr lang="en-US" altLang="zh-CN" sz="2400" dirty="0" err="1" smtClean="0">
                <a:solidFill>
                  <a:srgbClr val="000000"/>
                </a:solidFill>
                <a:latin typeface="MJXc-TeX-math-I"/>
              </a:rPr>
              <a:t>p</a:t>
            </a:r>
            <a:r>
              <a:rPr lang="en-US" altLang="zh-CN" sz="2400" dirty="0" smtClean="0">
                <a:solidFill>
                  <a:srgbClr val="000000"/>
                </a:solidFill>
                <a:latin typeface="MJXc-TeX-main-R"/>
              </a:rPr>
              <a:t>)</a:t>
            </a:r>
            <a:r>
              <a:rPr lang="zh-CN" altLang="en-US" sz="2400" dirty="0" smtClean="0">
                <a:solidFill>
                  <a:srgbClr val="000000"/>
                </a:solidFill>
                <a:latin typeface="-apple-system"/>
              </a:rPr>
              <a:t>，</a:t>
            </a:r>
            <a:r>
              <a:rPr lang="zh-CN" altLang="en-US" sz="2400" dirty="0">
                <a:solidFill>
                  <a:srgbClr val="000000"/>
                </a:solidFill>
                <a:latin typeface="-apple-system"/>
              </a:rPr>
              <a:t>同时加上</a:t>
            </a:r>
            <a:r>
              <a:rPr lang="en-US" altLang="zh-CN" sz="2400" dirty="0" smtClean="0">
                <a:solidFill>
                  <a:srgbClr val="000000"/>
                </a:solidFill>
                <a:latin typeface="MJXc-TeX-math-I"/>
              </a:rPr>
              <a:t>dis</a:t>
            </a:r>
            <a:r>
              <a:rPr lang="en-US" altLang="zh-CN" sz="2400" dirty="0" smtClean="0">
                <a:solidFill>
                  <a:srgbClr val="000000"/>
                </a:solidFill>
                <a:latin typeface="MJXc-TeX-main-R"/>
              </a:rPr>
              <a:t>(</a:t>
            </a:r>
            <a:r>
              <a:rPr lang="en-US" altLang="zh-CN" sz="2400" dirty="0" err="1" smtClean="0">
                <a:solidFill>
                  <a:srgbClr val="000000"/>
                </a:solidFill>
                <a:latin typeface="MJXc-TeX-math-I"/>
              </a:rPr>
              <a:t>u</a:t>
            </a:r>
            <a:r>
              <a:rPr lang="en-US" altLang="zh-CN" sz="2400" dirty="0" err="1" smtClean="0">
                <a:solidFill>
                  <a:srgbClr val="000000"/>
                </a:solidFill>
                <a:latin typeface="MJXc-TeX-main-R"/>
              </a:rPr>
              <a:t>,</a:t>
            </a:r>
            <a:r>
              <a:rPr lang="en-US" altLang="zh-CN" sz="2400" dirty="0" err="1" smtClean="0">
                <a:solidFill>
                  <a:srgbClr val="000000"/>
                </a:solidFill>
                <a:latin typeface="MJXc-TeX-math-I"/>
              </a:rPr>
              <a:t>p</a:t>
            </a:r>
            <a:r>
              <a:rPr lang="en-US" altLang="zh-CN" sz="2400" dirty="0" smtClean="0">
                <a:solidFill>
                  <a:srgbClr val="000000"/>
                </a:solidFill>
                <a:latin typeface="MJXc-TeX-main-R"/>
              </a:rPr>
              <a:t>)</a:t>
            </a:r>
          </a:p>
          <a:p>
            <a:pPr marL="1076325" indent="0">
              <a:buFont typeface="Wingdings" panose="05000000000000000000" pitchFamily="2" charset="2"/>
              <a:buChar char="u"/>
            </a:pPr>
            <a:r>
              <a:rPr lang="en-US" altLang="zh-CN" sz="2400" dirty="0" smtClean="0">
                <a:solidFill>
                  <a:srgbClr val="000000"/>
                </a:solidFill>
                <a:latin typeface="MJXc-TeX-math-I"/>
              </a:rPr>
              <a:t>dis</a:t>
            </a:r>
            <a:r>
              <a:rPr lang="en-US" altLang="zh-CN" sz="2400" dirty="0" smtClean="0">
                <a:solidFill>
                  <a:srgbClr val="000000"/>
                </a:solidFill>
                <a:latin typeface="MJXc-TeX-main-R"/>
              </a:rPr>
              <a:t>(</a:t>
            </a:r>
            <a:r>
              <a:rPr lang="en-US" altLang="zh-CN" sz="2400" dirty="0" err="1" smtClean="0">
                <a:solidFill>
                  <a:srgbClr val="000000"/>
                </a:solidFill>
                <a:latin typeface="MJXc-TeX-math-I"/>
              </a:rPr>
              <a:t>u</a:t>
            </a:r>
            <a:r>
              <a:rPr lang="en-US" altLang="zh-CN" sz="2400" dirty="0" err="1" smtClean="0">
                <a:solidFill>
                  <a:srgbClr val="000000"/>
                </a:solidFill>
                <a:latin typeface="MJXc-TeX-main-R"/>
              </a:rPr>
              <a:t>,</a:t>
            </a:r>
            <a:r>
              <a:rPr lang="en-US" altLang="zh-CN" sz="2400" dirty="0" err="1" smtClean="0">
                <a:solidFill>
                  <a:srgbClr val="000000"/>
                </a:solidFill>
                <a:latin typeface="MJXc-TeX-math-I"/>
              </a:rPr>
              <a:t>p</a:t>
            </a:r>
            <a:r>
              <a:rPr lang="en-US" altLang="zh-CN" sz="2400" dirty="0">
                <a:solidFill>
                  <a:srgbClr val="000000"/>
                </a:solidFill>
                <a:latin typeface="MJXc-TeX-main-R"/>
              </a:rPr>
              <a:t>)+</a:t>
            </a:r>
            <a:r>
              <a:rPr lang="en-US" altLang="zh-CN" sz="2400" dirty="0">
                <a:solidFill>
                  <a:srgbClr val="000000"/>
                </a:solidFill>
                <a:latin typeface="MJXc-TeX-math-I"/>
              </a:rPr>
              <a:t>dis</a:t>
            </a:r>
            <a:r>
              <a:rPr lang="en-US" altLang="zh-CN" sz="2400" dirty="0">
                <a:solidFill>
                  <a:srgbClr val="000000"/>
                </a:solidFill>
                <a:latin typeface="MJXc-TeX-main-R"/>
              </a:rPr>
              <a:t>(</a:t>
            </a:r>
            <a:r>
              <a:rPr lang="en-US" altLang="zh-CN" sz="2400" dirty="0" err="1">
                <a:solidFill>
                  <a:srgbClr val="000000"/>
                </a:solidFill>
                <a:latin typeface="MJXc-TeX-math-I"/>
              </a:rPr>
              <a:t>p</a:t>
            </a:r>
            <a:r>
              <a:rPr lang="en-US" altLang="zh-CN" sz="2400" dirty="0" err="1">
                <a:solidFill>
                  <a:srgbClr val="000000"/>
                </a:solidFill>
                <a:latin typeface="MJXc-TeX-main-R"/>
              </a:rPr>
              <a:t>,</a:t>
            </a:r>
            <a:r>
              <a:rPr lang="en-US" altLang="zh-CN" sz="2400" dirty="0" err="1">
                <a:solidFill>
                  <a:srgbClr val="000000"/>
                </a:solidFill>
                <a:latin typeface="MJXc-TeX-math-I"/>
              </a:rPr>
              <a:t>y</a:t>
            </a:r>
            <a:r>
              <a:rPr lang="en-US" altLang="zh-CN" sz="2400" dirty="0">
                <a:solidFill>
                  <a:srgbClr val="000000"/>
                </a:solidFill>
                <a:latin typeface="MJXc-TeX-main-R"/>
              </a:rPr>
              <a:t>)&gt;</a:t>
            </a:r>
            <a:r>
              <a:rPr lang="en-US" altLang="zh-CN" sz="2400" dirty="0">
                <a:solidFill>
                  <a:srgbClr val="000000"/>
                </a:solidFill>
                <a:latin typeface="MJXc-TeX-math-I"/>
              </a:rPr>
              <a:t>dis</a:t>
            </a:r>
            <a:r>
              <a:rPr lang="en-US" altLang="zh-CN" sz="2400" dirty="0">
                <a:solidFill>
                  <a:srgbClr val="000000"/>
                </a:solidFill>
                <a:latin typeface="MJXc-TeX-main-R"/>
              </a:rPr>
              <a:t>(</a:t>
            </a:r>
            <a:r>
              <a:rPr lang="en-US" altLang="zh-CN" sz="2400" dirty="0" err="1">
                <a:solidFill>
                  <a:srgbClr val="000000"/>
                </a:solidFill>
                <a:latin typeface="MJXc-TeX-math-I"/>
              </a:rPr>
              <a:t>u</a:t>
            </a:r>
            <a:r>
              <a:rPr lang="en-US" altLang="zh-CN" sz="2400" dirty="0" err="1">
                <a:solidFill>
                  <a:srgbClr val="000000"/>
                </a:solidFill>
                <a:latin typeface="MJXc-TeX-main-R"/>
              </a:rPr>
              <a:t>,</a:t>
            </a:r>
            <a:r>
              <a:rPr lang="en-US" altLang="zh-CN" sz="2400" dirty="0" err="1">
                <a:solidFill>
                  <a:srgbClr val="000000"/>
                </a:solidFill>
                <a:latin typeface="MJXc-TeX-math-I"/>
              </a:rPr>
              <a:t>p</a:t>
            </a:r>
            <a:r>
              <a:rPr lang="en-US" altLang="zh-CN" sz="2400" dirty="0">
                <a:solidFill>
                  <a:srgbClr val="000000"/>
                </a:solidFill>
                <a:latin typeface="MJXc-TeX-main-R"/>
              </a:rPr>
              <a:t>)+</a:t>
            </a:r>
            <a:r>
              <a:rPr lang="en-US" altLang="zh-CN" sz="2400" dirty="0" smtClean="0">
                <a:solidFill>
                  <a:srgbClr val="000000"/>
                </a:solidFill>
                <a:latin typeface="MJXc-TeX-math-I"/>
              </a:rPr>
              <a:t>dis</a:t>
            </a:r>
            <a:r>
              <a:rPr lang="en-US" altLang="zh-CN" sz="2400" dirty="0" smtClean="0">
                <a:solidFill>
                  <a:srgbClr val="000000"/>
                </a:solidFill>
                <a:latin typeface="MJXc-TeX-main-R"/>
              </a:rPr>
              <a:t>(</a:t>
            </a:r>
            <a:r>
              <a:rPr lang="en-US" altLang="zh-CN" sz="2400" dirty="0" err="1" smtClean="0">
                <a:solidFill>
                  <a:srgbClr val="000000"/>
                </a:solidFill>
                <a:latin typeface="MJXc-TeX-math-I"/>
              </a:rPr>
              <a:t>p</a:t>
            </a:r>
            <a:r>
              <a:rPr lang="en-US" altLang="zh-CN" sz="2400" dirty="0" err="1" smtClean="0">
                <a:solidFill>
                  <a:srgbClr val="000000"/>
                </a:solidFill>
                <a:latin typeface="MJXc-TeX-main-R"/>
              </a:rPr>
              <a:t>,</a:t>
            </a:r>
            <a:r>
              <a:rPr lang="en-US" altLang="zh-CN" sz="2400" dirty="0" err="1" smtClean="0">
                <a:solidFill>
                  <a:srgbClr val="000000"/>
                </a:solidFill>
                <a:latin typeface="MJXc-TeX-math-I"/>
              </a:rPr>
              <a:t>v</a:t>
            </a:r>
            <a:r>
              <a:rPr lang="en-US" altLang="zh-CN" sz="2400" dirty="0" smtClean="0">
                <a:solidFill>
                  <a:srgbClr val="000000"/>
                </a:solidFill>
                <a:latin typeface="MJXc-TeX-main-R"/>
              </a:rPr>
              <a:t>)</a:t>
            </a:r>
            <a:endParaRPr lang="en-US" altLang="zh-CN" sz="2400" dirty="0">
              <a:solidFill>
                <a:srgbClr val="000000"/>
              </a:solidFill>
              <a:latin typeface="-apple-system"/>
            </a:endParaRPr>
          </a:p>
          <a:p>
            <a:pPr marL="1076325" indent="0">
              <a:buFont typeface="Wingdings" panose="05000000000000000000" pitchFamily="2" charset="2"/>
              <a:buChar char="u"/>
            </a:pPr>
            <a:r>
              <a:rPr lang="zh-CN" altLang="en-US" sz="2400" dirty="0" smtClean="0">
                <a:solidFill>
                  <a:srgbClr val="000000"/>
                </a:solidFill>
                <a:latin typeface="-apple-system"/>
              </a:rPr>
              <a:t>所以</a:t>
            </a:r>
            <a:r>
              <a:rPr lang="en-US" altLang="zh-CN" sz="2400" dirty="0">
                <a:solidFill>
                  <a:srgbClr val="000000"/>
                </a:solidFill>
                <a:latin typeface="MJXc-TeX-math-I"/>
              </a:rPr>
              <a:t>dis</a:t>
            </a:r>
            <a:r>
              <a:rPr lang="en-US" altLang="zh-CN" sz="2400" dirty="0">
                <a:solidFill>
                  <a:srgbClr val="000000"/>
                </a:solidFill>
                <a:latin typeface="MJXc-TeX-main-R"/>
              </a:rPr>
              <a:t>(</a:t>
            </a:r>
            <a:r>
              <a:rPr lang="en-US" altLang="zh-CN" sz="2400" dirty="0" err="1">
                <a:solidFill>
                  <a:srgbClr val="000000"/>
                </a:solidFill>
                <a:latin typeface="MJXc-TeX-math-I"/>
              </a:rPr>
              <a:t>u</a:t>
            </a:r>
            <a:r>
              <a:rPr lang="en-US" altLang="zh-CN" sz="2400" dirty="0" err="1">
                <a:solidFill>
                  <a:srgbClr val="000000"/>
                </a:solidFill>
                <a:latin typeface="MJXc-TeX-main-R"/>
              </a:rPr>
              <a:t>,</a:t>
            </a:r>
            <a:r>
              <a:rPr lang="en-US" altLang="zh-CN" sz="2400" dirty="0" err="1">
                <a:solidFill>
                  <a:srgbClr val="000000"/>
                </a:solidFill>
                <a:latin typeface="MJXc-TeX-math-I"/>
              </a:rPr>
              <a:t>y</a:t>
            </a:r>
            <a:r>
              <a:rPr lang="en-US" altLang="zh-CN" sz="2400" dirty="0">
                <a:solidFill>
                  <a:srgbClr val="000000"/>
                </a:solidFill>
                <a:latin typeface="MJXc-TeX-main-R"/>
              </a:rPr>
              <a:t>)&gt;</a:t>
            </a:r>
            <a:r>
              <a:rPr lang="en-US" altLang="zh-CN" sz="2400" dirty="0" smtClean="0">
                <a:solidFill>
                  <a:srgbClr val="000000"/>
                </a:solidFill>
                <a:latin typeface="MJXc-TeX-math-I"/>
              </a:rPr>
              <a:t>dis</a:t>
            </a:r>
            <a:r>
              <a:rPr lang="en-US" altLang="zh-CN" sz="2400" dirty="0" smtClean="0">
                <a:solidFill>
                  <a:srgbClr val="000000"/>
                </a:solidFill>
                <a:latin typeface="MJXc-TeX-main-R"/>
              </a:rPr>
              <a:t>(</a:t>
            </a:r>
            <a:r>
              <a:rPr lang="en-US" altLang="zh-CN" sz="2400" dirty="0" err="1" smtClean="0">
                <a:solidFill>
                  <a:srgbClr val="000000"/>
                </a:solidFill>
                <a:latin typeface="MJXc-TeX-math-I"/>
              </a:rPr>
              <a:t>u</a:t>
            </a:r>
            <a:r>
              <a:rPr lang="en-US" altLang="zh-CN" sz="2400" dirty="0" err="1" smtClean="0">
                <a:solidFill>
                  <a:srgbClr val="000000"/>
                </a:solidFill>
                <a:latin typeface="MJXc-TeX-main-R"/>
              </a:rPr>
              <a:t>,</a:t>
            </a:r>
            <a:r>
              <a:rPr lang="en-US" altLang="zh-CN" sz="2400" dirty="0" err="1" smtClean="0">
                <a:solidFill>
                  <a:srgbClr val="000000"/>
                </a:solidFill>
                <a:latin typeface="MJXc-TeX-math-I"/>
              </a:rPr>
              <a:t>v</a:t>
            </a:r>
            <a:r>
              <a:rPr lang="en-US" altLang="zh-CN" sz="2400" dirty="0" smtClean="0">
                <a:solidFill>
                  <a:srgbClr val="000000"/>
                </a:solidFill>
                <a:latin typeface="MJXc-TeX-main-R"/>
              </a:rPr>
              <a:t>)</a:t>
            </a:r>
            <a:r>
              <a:rPr lang="en-US" altLang="zh-CN" sz="2400" dirty="0">
                <a:solidFill>
                  <a:srgbClr val="000000"/>
                </a:solidFill>
                <a:latin typeface="-apple-system"/>
              </a:rPr>
              <a:t/>
            </a:r>
            <a:br>
              <a:rPr lang="en-US" altLang="zh-CN" sz="2400" dirty="0">
                <a:solidFill>
                  <a:srgbClr val="000000"/>
                </a:solidFill>
                <a:latin typeface="-apple-system"/>
              </a:rPr>
            </a:br>
            <a:r>
              <a:rPr lang="zh-CN" altLang="en-US" sz="2400" dirty="0">
                <a:solidFill>
                  <a:srgbClr val="000000"/>
                </a:solidFill>
                <a:latin typeface="-apple-system"/>
              </a:rPr>
              <a:t>这显然与</a:t>
            </a:r>
            <a:r>
              <a:rPr lang="en-US" altLang="zh-CN" sz="2400" dirty="0">
                <a:solidFill>
                  <a:srgbClr val="000000"/>
                </a:solidFill>
                <a:latin typeface="MJXc-TeX-main-R"/>
              </a:rPr>
              <a:t>(</a:t>
            </a:r>
            <a:r>
              <a:rPr lang="en-US" altLang="zh-CN" sz="2400" dirty="0" err="1">
                <a:solidFill>
                  <a:srgbClr val="000000"/>
                </a:solidFill>
                <a:latin typeface="MJXc-TeX-math-I"/>
              </a:rPr>
              <a:t>u</a:t>
            </a:r>
            <a:r>
              <a:rPr lang="en-US" altLang="zh-CN" sz="2400" dirty="0" err="1">
                <a:solidFill>
                  <a:srgbClr val="000000"/>
                </a:solidFill>
                <a:latin typeface="MJXc-TeX-main-R"/>
              </a:rPr>
              <a:t>,</a:t>
            </a:r>
            <a:r>
              <a:rPr lang="en-US" altLang="zh-CN" sz="2400" dirty="0" err="1">
                <a:solidFill>
                  <a:srgbClr val="000000"/>
                </a:solidFill>
                <a:latin typeface="MJXc-TeX-math-I"/>
              </a:rPr>
              <a:t>v</a:t>
            </a:r>
            <a:r>
              <a:rPr lang="en-US" altLang="zh-CN" sz="2400" dirty="0" smtClean="0">
                <a:solidFill>
                  <a:srgbClr val="000000"/>
                </a:solidFill>
                <a:latin typeface="MJXc-TeX-main-R"/>
              </a:rPr>
              <a:t>)</a:t>
            </a:r>
            <a:r>
              <a:rPr lang="zh-CN" altLang="en-US" sz="2400" dirty="0" smtClean="0">
                <a:solidFill>
                  <a:srgbClr val="000000"/>
                </a:solidFill>
                <a:latin typeface="-apple-system"/>
              </a:rPr>
              <a:t>是</a:t>
            </a:r>
            <a:r>
              <a:rPr lang="zh-CN" altLang="en-US" sz="2400" dirty="0">
                <a:solidFill>
                  <a:srgbClr val="000000"/>
                </a:solidFill>
                <a:latin typeface="-apple-system"/>
              </a:rPr>
              <a:t>树的直径相矛盾，不成立。</a:t>
            </a:r>
          </a:p>
          <a:p>
            <a:pPr marL="800100" indent="-457200">
              <a:buFont typeface="Wingdings" panose="05000000000000000000" pitchFamily="2" charset="2"/>
              <a:buChar char="u"/>
            </a:pPr>
            <a:endParaRPr lang="zh-CN" altLang="en-US" sz="2400" dirty="0"/>
          </a:p>
          <a:p>
            <a:pPr marL="627063" indent="0">
              <a:buNone/>
            </a:pPr>
            <a:endParaRPr lang="zh-CN" altLang="en-US" sz="2400" dirty="0"/>
          </a:p>
        </p:txBody>
      </p:sp>
      <p:pic>
        <p:nvPicPr>
          <p:cNvPr id="9" name="图片 8"/>
          <p:cNvPicPr>
            <a:picLocks noChangeAspect="1"/>
          </p:cNvPicPr>
          <p:nvPr/>
        </p:nvPicPr>
        <p:blipFill rotWithShape="1">
          <a:blip r:embed="rId2">
            <a:clrChange>
              <a:clrFrom>
                <a:srgbClr val="FFFFFF"/>
              </a:clrFrom>
              <a:clrTo>
                <a:srgbClr val="FFFFFF">
                  <a:alpha val="0"/>
                </a:srgbClr>
              </a:clrTo>
            </a:clrChange>
          </a:blip>
          <a:srcRect l="7980" r="12012"/>
          <a:stretch/>
        </p:blipFill>
        <p:spPr>
          <a:xfrm>
            <a:off x="7628964" y="792831"/>
            <a:ext cx="4625788" cy="2495550"/>
          </a:xfrm>
          <a:prstGeom prst="rect">
            <a:avLst/>
          </a:prstGeom>
        </p:spPr>
      </p:pic>
    </p:spTree>
    <p:extLst>
      <p:ext uri="{BB962C8B-B14F-4D97-AF65-F5344CB8AC3E}">
        <p14:creationId xmlns:p14="http://schemas.microsoft.com/office/powerpoint/2010/main" val="510702279"/>
      </p:ext>
    </p:extLst>
  </p:cSld>
  <p:clrMapOvr>
    <a:masterClrMapping/>
  </p:clrMapOvr>
  <p:timing>
    <p:tnLst>
      <p:par>
        <p:cTn id="1" dur="indefinite" restart="never" nodeType="tmRoot"/>
      </p:par>
    </p:tnLst>
  </p:timing>
</p:sld>
</file>

<file path=ppt/theme/theme1.xml><?xml version="1.0" encoding="utf-8"?>
<a:theme xmlns:a="http://schemas.openxmlformats.org/drawingml/2006/main" name="竞赛课件模板">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暗香扑面">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Book"/>
        <a:ea typeface=""/>
        <a:cs typeface=""/>
        <a:font script="Jpan" typeface="HG創英角ｺﾞｼｯｸUB"/>
        <a:font script="Hang" typeface="맑은 고딕"/>
        <a:font script="Hans" typeface="黑体"/>
        <a:font script="Hant" typeface="新細明體"/>
        <a:font script="Arab" typeface="Arial"/>
        <a:font script="Hebr" typeface="Arial"/>
        <a:font script="Thai" typeface="Cordian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ixel 1">
        <a:dk1>
          <a:srgbClr val="0066FF"/>
        </a:dk1>
        <a:lt1>
          <a:srgbClr val="FFFFFF"/>
        </a:lt1>
        <a:dk2>
          <a:srgbClr val="000066"/>
        </a:dk2>
        <a:lt2>
          <a:srgbClr val="FFFFFF"/>
        </a:lt2>
        <a:accent1>
          <a:srgbClr val="6699FF"/>
        </a:accent1>
        <a:accent2>
          <a:srgbClr val="3333FF"/>
        </a:accent2>
        <a:accent3>
          <a:srgbClr val="AAAAB8"/>
        </a:accent3>
        <a:accent4>
          <a:srgbClr val="DADADA"/>
        </a:accent4>
        <a:accent5>
          <a:srgbClr val="B8CAFF"/>
        </a:accent5>
        <a:accent6>
          <a:srgbClr val="2D2DE7"/>
        </a:accent6>
        <a:hlink>
          <a:srgbClr val="FFCC00"/>
        </a:hlink>
        <a:folHlink>
          <a:srgbClr val="0000CC"/>
        </a:folHlink>
      </a:clrScheme>
      <a:clrMap bg1="dk2" tx1="lt1" bg2="dk1" tx2="lt2" accent1="accent1" accent2="accent2" accent3="accent3" accent4="accent4" accent5="accent5" accent6="accent6" hlink="hlink" folHlink="folHlink"/>
    </a:extraClrScheme>
    <a:extraClrScheme>
      <a:clrScheme name="Pixel 2">
        <a:dk1>
          <a:srgbClr val="009999"/>
        </a:dk1>
        <a:lt1>
          <a:srgbClr val="FFFFFF"/>
        </a:lt1>
        <a:dk2>
          <a:srgbClr val="334B49"/>
        </a:dk2>
        <a:lt2>
          <a:srgbClr val="FFFFFF"/>
        </a:lt2>
        <a:accent1>
          <a:srgbClr val="33CCCC"/>
        </a:accent1>
        <a:accent2>
          <a:srgbClr val="008080"/>
        </a:accent2>
        <a:accent3>
          <a:srgbClr val="ADB1B1"/>
        </a:accent3>
        <a:accent4>
          <a:srgbClr val="DADADA"/>
        </a:accent4>
        <a:accent5>
          <a:srgbClr val="ADE2E2"/>
        </a:accent5>
        <a:accent6>
          <a:srgbClr val="007373"/>
        </a:accent6>
        <a:hlink>
          <a:srgbClr val="FFCC00"/>
        </a:hlink>
        <a:folHlink>
          <a:srgbClr val="006666"/>
        </a:folHlink>
      </a:clrScheme>
      <a:clrMap bg1="dk2" tx1="lt1" bg2="dk1" tx2="lt2" accent1="accent1" accent2="accent2" accent3="accent3" accent4="accent4" accent5="accent5" accent6="accent6" hlink="hlink" folHlink="folHlink"/>
    </a:extraClrScheme>
    <a:extraClrScheme>
      <a:clrScheme name="Pixel 3">
        <a:dk1>
          <a:srgbClr val="006699"/>
        </a:dk1>
        <a:lt1>
          <a:srgbClr val="FFFFFF"/>
        </a:lt1>
        <a:dk2>
          <a:srgbClr val="333399"/>
        </a:dk2>
        <a:lt2>
          <a:srgbClr val="FFFFFF"/>
        </a:lt2>
        <a:accent1>
          <a:srgbClr val="0099CC"/>
        </a:accent1>
        <a:accent2>
          <a:srgbClr val="0386AF"/>
        </a:accent2>
        <a:accent3>
          <a:srgbClr val="ADADCA"/>
        </a:accent3>
        <a:accent4>
          <a:srgbClr val="DADADA"/>
        </a:accent4>
        <a:accent5>
          <a:srgbClr val="AACAE2"/>
        </a:accent5>
        <a:accent6>
          <a:srgbClr val="02799E"/>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Pixel 4">
        <a:dk1>
          <a:srgbClr val="008080"/>
        </a:dk1>
        <a:lt1>
          <a:srgbClr val="FFFFFF"/>
        </a:lt1>
        <a:dk2>
          <a:srgbClr val="2F978D"/>
        </a:dk2>
        <a:lt2>
          <a:srgbClr val="FFFFFF"/>
        </a:lt2>
        <a:accent1>
          <a:srgbClr val="0099FF"/>
        </a:accent1>
        <a:accent2>
          <a:srgbClr val="009999"/>
        </a:accent2>
        <a:accent3>
          <a:srgbClr val="ADC9C5"/>
        </a:accent3>
        <a:accent4>
          <a:srgbClr val="DADADA"/>
        </a:accent4>
        <a:accent5>
          <a:srgbClr val="AACAFF"/>
        </a:accent5>
        <a:accent6>
          <a:srgbClr val="008A8A"/>
        </a:accent6>
        <a:hlink>
          <a:srgbClr val="FFFFCC"/>
        </a:hlink>
        <a:folHlink>
          <a:srgbClr val="70CAC6"/>
        </a:folHlink>
      </a:clrScheme>
      <a:clrMap bg1="dk2" tx1="lt1" bg2="dk1" tx2="lt2" accent1="accent1" accent2="accent2" accent3="accent3" accent4="accent4" accent5="accent5" accent6="accent6" hlink="hlink" folHlink="folHlink"/>
    </a:extraClrScheme>
    <a:extraClrScheme>
      <a:clrScheme name="Pixel 5">
        <a:dk1>
          <a:srgbClr val="822504"/>
        </a:dk1>
        <a:lt1>
          <a:srgbClr val="FFFFFF"/>
        </a:lt1>
        <a:dk2>
          <a:srgbClr val="330000"/>
        </a:dk2>
        <a:lt2>
          <a:srgbClr val="FFFFFF"/>
        </a:lt2>
        <a:accent1>
          <a:srgbClr val="FF9900"/>
        </a:accent1>
        <a:accent2>
          <a:srgbClr val="9E2A06"/>
        </a:accent2>
        <a:accent3>
          <a:srgbClr val="ADAAAA"/>
        </a:accent3>
        <a:accent4>
          <a:srgbClr val="DADADA"/>
        </a:accent4>
        <a:accent5>
          <a:srgbClr val="FFCAAA"/>
        </a:accent5>
        <a:accent6>
          <a:srgbClr val="8F2505"/>
        </a:accent6>
        <a:hlink>
          <a:srgbClr val="FF3300"/>
        </a:hlink>
        <a:folHlink>
          <a:srgbClr val="7C0704"/>
        </a:folHlink>
      </a:clrScheme>
      <a:clrMap bg1="dk2" tx1="lt1" bg2="dk1" tx2="lt2" accent1="accent1" accent2="accent2" accent3="accent3" accent4="accent4" accent5="accent5" accent6="accent6" hlink="hlink" folHlink="folHlink"/>
    </a:extraClrScheme>
    <a:extraClrScheme>
      <a:clrScheme name="Pixel 6">
        <a:dk1>
          <a:srgbClr val="336600"/>
        </a:dk1>
        <a:lt1>
          <a:srgbClr val="FFFFFF"/>
        </a:lt1>
        <a:dk2>
          <a:srgbClr val="4A7911"/>
        </a:dk2>
        <a:lt2>
          <a:srgbClr val="FFFFFF"/>
        </a:lt2>
        <a:accent1>
          <a:srgbClr val="666633"/>
        </a:accent1>
        <a:accent2>
          <a:srgbClr val="669900"/>
        </a:accent2>
        <a:accent3>
          <a:srgbClr val="B1BEAA"/>
        </a:accent3>
        <a:accent4>
          <a:srgbClr val="DADADA"/>
        </a:accent4>
        <a:accent5>
          <a:srgbClr val="B8B8AD"/>
        </a:accent5>
        <a:accent6>
          <a:srgbClr val="5C8A00"/>
        </a:accent6>
        <a:hlink>
          <a:srgbClr val="FFCC00"/>
        </a:hlink>
        <a:folHlink>
          <a:srgbClr val="99CC00"/>
        </a:folHlink>
      </a:clrScheme>
      <a:clrMap bg1="dk2" tx1="lt1" bg2="dk1" tx2="lt2" accent1="accent1" accent2="accent2" accent3="accent3" accent4="accent4" accent5="accent5" accent6="accent6" hlink="hlink" folHlink="folHlink"/>
    </a:extraClrScheme>
    <a:extraClrScheme>
      <a:clrScheme name="Pixel 7">
        <a:dk1>
          <a:srgbClr val="000000"/>
        </a:dk1>
        <a:lt1>
          <a:srgbClr val="FFFFFF"/>
        </a:lt1>
        <a:dk2>
          <a:srgbClr val="000000"/>
        </a:dk2>
        <a:lt2>
          <a:srgbClr val="CC3300"/>
        </a:lt2>
        <a:accent1>
          <a:srgbClr val="FFCC00"/>
        </a:accent1>
        <a:accent2>
          <a:srgbClr val="CC6600"/>
        </a:accent2>
        <a:accent3>
          <a:srgbClr val="FFFFFF"/>
        </a:accent3>
        <a:accent4>
          <a:srgbClr val="000000"/>
        </a:accent4>
        <a:accent5>
          <a:srgbClr val="FFE2AA"/>
        </a:accent5>
        <a:accent6>
          <a:srgbClr val="B95C00"/>
        </a:accent6>
        <a:hlink>
          <a:srgbClr val="663300"/>
        </a:hlink>
        <a:folHlink>
          <a:srgbClr val="CC9900"/>
        </a:folHlink>
      </a:clrScheme>
      <a:clrMap bg1="lt1" tx1="dk1" bg2="lt2" tx2="dk2" accent1="accent1" accent2="accent2" accent3="accent3" accent4="accent4" accent5="accent5" accent6="accent6" hlink="hlink" folHlink="folHlink"/>
    </a:extraClrScheme>
    <a:extraClrScheme>
      <a:clrScheme name="Pixel 8">
        <a:dk1>
          <a:srgbClr val="003300"/>
        </a:dk1>
        <a:lt1>
          <a:srgbClr val="FFFFFF"/>
        </a:lt1>
        <a:dk2>
          <a:srgbClr val="000000"/>
        </a:dk2>
        <a:lt2>
          <a:srgbClr val="336600"/>
        </a:lt2>
        <a:accent1>
          <a:srgbClr val="CCCC00"/>
        </a:accent1>
        <a:accent2>
          <a:srgbClr val="669900"/>
        </a:accent2>
        <a:accent3>
          <a:srgbClr val="FFFFFF"/>
        </a:accent3>
        <a:accent4>
          <a:srgbClr val="002A00"/>
        </a:accent4>
        <a:accent5>
          <a:srgbClr val="E2E2AA"/>
        </a:accent5>
        <a:accent6>
          <a:srgbClr val="5C8A00"/>
        </a:accent6>
        <a:hlink>
          <a:srgbClr val="333300"/>
        </a:hlink>
        <a:folHlink>
          <a:srgbClr val="99CC00"/>
        </a:folHlink>
      </a:clrScheme>
      <a:clrMap bg1="lt1" tx1="dk1" bg2="lt2" tx2="dk2" accent1="accent1" accent2="accent2" accent3="accent3" accent4="accent4" accent5="accent5" accent6="accent6" hlink="hlink" folHlink="folHlink"/>
    </a:extraClrScheme>
    <a:extraClrScheme>
      <a:clrScheme name="Pixel 9">
        <a:dk1>
          <a:srgbClr val="000000"/>
        </a:dk1>
        <a:lt1>
          <a:srgbClr val="FFFFFF"/>
        </a:lt1>
        <a:dk2>
          <a:srgbClr val="000000"/>
        </a:dk2>
        <a:lt2>
          <a:srgbClr val="440044"/>
        </a:lt2>
        <a:accent1>
          <a:srgbClr val="FFCCCC"/>
        </a:accent1>
        <a:accent2>
          <a:srgbClr val="790571"/>
        </a:accent2>
        <a:accent3>
          <a:srgbClr val="FFFFFF"/>
        </a:accent3>
        <a:accent4>
          <a:srgbClr val="000000"/>
        </a:accent4>
        <a:accent5>
          <a:srgbClr val="FFE2E2"/>
        </a:accent5>
        <a:accent6>
          <a:srgbClr val="6D0466"/>
        </a:accent6>
        <a:hlink>
          <a:srgbClr val="993366"/>
        </a:hlink>
        <a:folHlink>
          <a:srgbClr val="9F839F"/>
        </a:folHlink>
      </a:clrScheme>
      <a:clrMap bg1="lt1" tx1="dk1" bg2="lt2" tx2="dk2" accent1="accent1" accent2="accent2" accent3="accent3" accent4="accent4" accent5="accent5" accent6="accent6" hlink="hlink" folHlink="folHlink"/>
    </a:extraClrScheme>
    <a:extraClrScheme>
      <a:clrScheme name="Pixel 10">
        <a:dk1>
          <a:srgbClr val="000000"/>
        </a:dk1>
        <a:lt1>
          <a:srgbClr val="FFFFFF"/>
        </a:lt1>
        <a:dk2>
          <a:srgbClr val="000000"/>
        </a:dk2>
        <a:lt2>
          <a:srgbClr val="FF9900"/>
        </a:lt2>
        <a:accent1>
          <a:srgbClr val="FFCC99"/>
        </a:accent1>
        <a:accent2>
          <a:srgbClr val="FBA313"/>
        </a:accent2>
        <a:accent3>
          <a:srgbClr val="FFFFFF"/>
        </a:accent3>
        <a:accent4>
          <a:srgbClr val="000000"/>
        </a:accent4>
        <a:accent5>
          <a:srgbClr val="FFE2CA"/>
        </a:accent5>
        <a:accent6>
          <a:srgbClr val="E39310"/>
        </a:accent6>
        <a:hlink>
          <a:srgbClr val="CC3300"/>
        </a:hlink>
        <a:folHlink>
          <a:srgbClr val="FCC66E"/>
        </a:folHlink>
      </a:clrScheme>
      <a:clrMap bg1="lt1" tx1="dk1" bg2="lt2" tx2="dk2" accent1="accent1" accent2="accent2" accent3="accent3" accent4="accent4" accent5="accent5" accent6="accent6" hlink="hlink" folHlink="folHlink"/>
    </a:extraClrScheme>
    <a:extraClrScheme>
      <a:clrScheme name="Pixel 11">
        <a:dk1>
          <a:srgbClr val="000000"/>
        </a:dk1>
        <a:lt1>
          <a:srgbClr val="FFFFFF"/>
        </a:lt1>
        <a:dk2>
          <a:srgbClr val="000000"/>
        </a:dk2>
        <a:lt2>
          <a:srgbClr val="779F92"/>
        </a:lt2>
        <a:accent1>
          <a:srgbClr val="33CCCC"/>
        </a:accent1>
        <a:accent2>
          <a:srgbClr val="9DC2D7"/>
        </a:accent2>
        <a:accent3>
          <a:srgbClr val="FFFFFF"/>
        </a:accent3>
        <a:accent4>
          <a:srgbClr val="000000"/>
        </a:accent4>
        <a:accent5>
          <a:srgbClr val="ADE2E2"/>
        </a:accent5>
        <a:accent6>
          <a:srgbClr val="8EB0C3"/>
        </a:accent6>
        <a:hlink>
          <a:srgbClr val="006666"/>
        </a:hlink>
        <a:folHlink>
          <a:srgbClr val="CCCCFF"/>
        </a:folHlink>
      </a:clrScheme>
      <a:clrMap bg1="lt1" tx1="dk1" bg2="lt2" tx2="dk2" accent1="accent1" accent2="accent2" accent3="accent3" accent4="accent4" accent5="accent5" accent6="accent6" hlink="hlink" folHlink="folHlink"/>
    </a:extraClrScheme>
    <a:extraClrScheme>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竞赛幻灯片模板.potx" id="{C54203AD-61DB-431A-A4F4-839EF71CE839}" vid="{681460BF-5B1C-4879-B201-A67A0F131BA9}"/>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竞赛幻灯片模板</Template>
  <TotalTime>6869</TotalTime>
  <Words>5314</Words>
  <Application>Microsoft Office PowerPoint</Application>
  <PresentationFormat>宽屏</PresentationFormat>
  <Paragraphs>539</Paragraphs>
  <Slides>49</Slides>
  <Notes>5</Notes>
  <HiddenSlides>0</HiddenSlides>
  <MMClips>0</MMClips>
  <ScaleCrop>false</ScaleCrop>
  <HeadingPairs>
    <vt:vector size="6" baseType="variant">
      <vt:variant>
        <vt:lpstr>已用的字体</vt:lpstr>
      </vt:variant>
      <vt:variant>
        <vt:i4>17</vt:i4>
      </vt:variant>
      <vt:variant>
        <vt:lpstr>主题</vt:lpstr>
      </vt:variant>
      <vt:variant>
        <vt:i4>1</vt:i4>
      </vt:variant>
      <vt:variant>
        <vt:lpstr>幻灯片标题</vt:lpstr>
      </vt:variant>
      <vt:variant>
        <vt:i4>49</vt:i4>
      </vt:variant>
    </vt:vector>
  </HeadingPairs>
  <TitlesOfParts>
    <vt:vector size="67" baseType="lpstr">
      <vt:lpstr>-apple-system</vt:lpstr>
      <vt:lpstr>MJXc-TeX-main-R</vt:lpstr>
      <vt:lpstr>MJXc-TeX-math-I</vt:lpstr>
      <vt:lpstr>黑体</vt:lpstr>
      <vt:lpstr>华文楷体</vt:lpstr>
      <vt:lpstr>华文新魏</vt:lpstr>
      <vt:lpstr>华文中宋</vt:lpstr>
      <vt:lpstr>隶书</vt:lpstr>
      <vt:lpstr>宋体</vt:lpstr>
      <vt:lpstr>微软雅黑</vt:lpstr>
      <vt:lpstr>Arial</vt:lpstr>
      <vt:lpstr>Calibri</vt:lpstr>
      <vt:lpstr>Cambria Math</vt:lpstr>
      <vt:lpstr>Consolas</vt:lpstr>
      <vt:lpstr>Franklin Gothic Book</vt:lpstr>
      <vt:lpstr>Times New Roman</vt:lpstr>
      <vt:lpstr>Wingdings</vt:lpstr>
      <vt:lpstr>竞赛课件模板</vt:lpstr>
      <vt:lpstr>树的直径</vt:lpstr>
      <vt:lpstr>问题引入</vt:lpstr>
      <vt:lpstr>【题目描述】</vt:lpstr>
      <vt:lpstr>【输入输出格式】</vt:lpstr>
      <vt:lpstr>【样例输入输出】</vt:lpstr>
      <vt:lpstr>什么是树的直径</vt:lpstr>
      <vt:lpstr>怎么求树的直径</vt:lpstr>
      <vt:lpstr>怎么求树的直径_贪心</vt:lpstr>
      <vt:lpstr>反证法证明</vt:lpstr>
      <vt:lpstr>反证法证明</vt:lpstr>
      <vt:lpstr>反证法证明</vt:lpstr>
      <vt:lpstr>方法一_两次DFS/BFS</vt:lpstr>
      <vt:lpstr>数据结构</vt:lpstr>
      <vt:lpstr>求一点到其他各点距离</vt:lpstr>
      <vt:lpstr>两遍DFS求直径</vt:lpstr>
      <vt:lpstr>第二问：求所有直径公共边</vt:lpstr>
      <vt:lpstr>方法一：贪心</vt:lpstr>
      <vt:lpstr>数据结构</vt:lpstr>
      <vt:lpstr>求直径上点到其他点的最远距离far</vt:lpstr>
      <vt:lpstr>求公共边数</vt:lpstr>
      <vt:lpstr>方法二：LCA</vt:lpstr>
      <vt:lpstr>怎么求树的直径_有负权边</vt:lpstr>
      <vt:lpstr>树形DP求树的直径</vt:lpstr>
      <vt:lpstr>树形DP求树的直径</vt:lpstr>
      <vt:lpstr>树形DP求树的直径</vt:lpstr>
      <vt:lpstr>树形DP求直径</vt:lpstr>
      <vt:lpstr>求直径两种方法对比</vt:lpstr>
      <vt:lpstr>应用</vt:lpstr>
      <vt:lpstr>【问题描述】</vt:lpstr>
      <vt:lpstr>【问题描述】</vt:lpstr>
      <vt:lpstr>【输入输出格式】</vt:lpstr>
      <vt:lpstr>【样例输入输出1】</vt:lpstr>
      <vt:lpstr>算法分析</vt:lpstr>
      <vt:lpstr>算法分析</vt:lpstr>
      <vt:lpstr>算法分析</vt:lpstr>
      <vt:lpstr>算法实现</vt:lpstr>
      <vt:lpstr>例2：树网的核（NOIP2007/cogs592）</vt:lpstr>
      <vt:lpstr>例2：树网的核（NOIP2007/cogs592）</vt:lpstr>
      <vt:lpstr>输入输出格式</vt:lpstr>
      <vt:lpstr>算法分析</vt:lpstr>
      <vt:lpstr>算法分析</vt:lpstr>
      <vt:lpstr>算法分析</vt:lpstr>
      <vt:lpstr>算法分析</vt:lpstr>
      <vt:lpstr>算法分析</vt:lpstr>
      <vt:lpstr>应用</vt:lpstr>
      <vt:lpstr>【题目描述】</vt:lpstr>
      <vt:lpstr>【输入输出格式】</vt:lpstr>
      <vt:lpstr>【样例输入输出】</vt:lpstr>
      <vt:lpstr>参考</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图的连通问题</dc:title>
  <dc:creator>Windows 用户</dc:creator>
  <cp:lastModifiedBy>Microsoft 帐户</cp:lastModifiedBy>
  <cp:revision>132</cp:revision>
  <dcterms:created xsi:type="dcterms:W3CDTF">2018-09-14T10:48:42Z</dcterms:created>
  <dcterms:modified xsi:type="dcterms:W3CDTF">2023-12-21T09:55:01Z</dcterms:modified>
</cp:coreProperties>
</file>