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53"/>
  </p:notesMasterIdLst>
  <p:sldIdLst>
    <p:sldId id="346" r:id="rId2"/>
    <p:sldId id="347" r:id="rId3"/>
    <p:sldId id="348" r:id="rId4"/>
    <p:sldId id="349" r:id="rId5"/>
    <p:sldId id="351" r:id="rId6"/>
    <p:sldId id="352" r:id="rId7"/>
    <p:sldId id="353" r:id="rId8"/>
    <p:sldId id="392" r:id="rId9"/>
    <p:sldId id="393" r:id="rId10"/>
    <p:sldId id="354" r:id="rId11"/>
    <p:sldId id="355" r:id="rId12"/>
    <p:sldId id="357" r:id="rId13"/>
    <p:sldId id="359" r:id="rId14"/>
    <p:sldId id="360" r:id="rId15"/>
    <p:sldId id="361" r:id="rId16"/>
    <p:sldId id="362" r:id="rId17"/>
    <p:sldId id="363" r:id="rId18"/>
    <p:sldId id="364" r:id="rId19"/>
    <p:sldId id="365" r:id="rId20"/>
    <p:sldId id="366" r:id="rId21"/>
    <p:sldId id="367" r:id="rId22"/>
    <p:sldId id="369" r:id="rId23"/>
    <p:sldId id="370" r:id="rId24"/>
    <p:sldId id="371" r:id="rId25"/>
    <p:sldId id="374" r:id="rId26"/>
    <p:sldId id="376" r:id="rId27"/>
    <p:sldId id="377" r:id="rId28"/>
    <p:sldId id="378" r:id="rId29"/>
    <p:sldId id="379" r:id="rId30"/>
    <p:sldId id="375" r:id="rId31"/>
    <p:sldId id="394" r:id="rId32"/>
    <p:sldId id="395" r:id="rId33"/>
    <p:sldId id="396" r:id="rId34"/>
    <p:sldId id="397" r:id="rId35"/>
    <p:sldId id="398" r:id="rId36"/>
    <p:sldId id="399" r:id="rId37"/>
    <p:sldId id="400" r:id="rId38"/>
    <p:sldId id="401" r:id="rId39"/>
    <p:sldId id="402" r:id="rId40"/>
    <p:sldId id="403" r:id="rId41"/>
    <p:sldId id="386" r:id="rId42"/>
    <p:sldId id="387" r:id="rId43"/>
    <p:sldId id="388" r:id="rId44"/>
    <p:sldId id="389" r:id="rId45"/>
    <p:sldId id="390" r:id="rId46"/>
    <p:sldId id="391" r:id="rId47"/>
    <p:sldId id="381" r:id="rId48"/>
    <p:sldId id="382" r:id="rId49"/>
    <p:sldId id="384" r:id="rId50"/>
    <p:sldId id="383" r:id="rId51"/>
    <p:sldId id="404" r:id="rId5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6">
          <p15:clr>
            <a:srgbClr val="A4A3A4"/>
          </p15:clr>
        </p15:guide>
        <p15:guide id="2" pos="29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0854" autoAdjust="0"/>
  </p:normalViewPr>
  <p:slideViewPr>
    <p:cSldViewPr>
      <p:cViewPr varScale="1">
        <p:scale>
          <a:sx n="90" d="100"/>
          <a:sy n="90" d="100"/>
        </p:scale>
        <p:origin x="2136" y="90"/>
      </p:cViewPr>
      <p:guideLst>
        <p:guide orient="horz" pos="2116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88" name="页眉占位符 104918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>
            <a:lvl1pPr eaLnBrk="1" hangingPunct="1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049189" name="日期占位符 1049188"/>
          <p:cNvSpPr>
            <a:spLocks noGrp="1"/>
          </p:cNvSpPr>
          <p:nvPr>
            <p:ph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>
            <a:lvl1pPr indent="-342900" algn="r" eaLnBrk="1" hangingPunct="1">
              <a:buFont typeface="Arial" panose="020B0604020202020204" pitchFamily="34" charset="0"/>
              <a:buNone/>
              <a:defRPr sz="1200" noProof="1">
                <a:cs typeface="+mn-ea"/>
              </a:defRPr>
            </a:lvl1pPr>
          </a:lstStyle>
          <a:p>
            <a:pPr>
              <a:defRPr/>
            </a:pPr>
            <a:fld id="{6FADBD9B-C0D0-43C6-8EC9-917675948708}" type="datetime1">
              <a:rPr lang="zh-CN" altLang="en-US"/>
              <a:pPr>
                <a:defRPr/>
              </a:pPr>
              <a:t>2023/12/5</a:t>
            </a:fld>
            <a:endParaRPr lang="zh-CN" altLang="en-US">
              <a:cs typeface="+mn-cs"/>
            </a:endParaRPr>
          </a:p>
        </p:txBody>
      </p:sp>
      <p:sp>
        <p:nvSpPr>
          <p:cNvPr id="13316" name="幻灯片图像占位符 1049189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文本占位符 1049190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  <a:endParaRPr lang="en-US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en-US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en-US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en-US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en-US" altLang="en-US" noProof="0" smtClean="0"/>
          </a:p>
        </p:txBody>
      </p:sp>
      <p:sp>
        <p:nvSpPr>
          <p:cNvPr id="1049192" name="页脚占位符 1049191"/>
          <p:cNvSpPr>
            <a:spLocks noGrp="1"/>
          </p:cNvSpPr>
          <p:nvPr>
            <p:ph type="ftr" sz="quarte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b"/>
          <a:lstStyle>
            <a:lvl1pPr eaLnBrk="1" hangingPunct="1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049193" name="灯片编号占位符 1049192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b"/>
          <a:lstStyle>
            <a:lvl1pPr indent="-342900" algn="r" eaLnBrk="1" hangingPunct="1">
              <a:buFont typeface="Arial" panose="020B0604020202020204" pitchFamily="34" charset="0"/>
              <a:buNone/>
              <a:defRPr sz="1200" noProof="1">
                <a:cs typeface="+mn-ea"/>
              </a:defRPr>
            </a:lvl1pPr>
          </a:lstStyle>
          <a:p>
            <a:pPr>
              <a:defRPr/>
            </a:pPr>
            <a:fld id="{0B72BB42-B98C-47F3-ACE3-ADE9736308C2}" type="slidenum">
              <a:rPr lang="zh-CN" altLang="en-US"/>
              <a:pPr>
                <a:defRPr/>
              </a:pPr>
              <a:t>‹#›</a:t>
            </a:fld>
            <a:endParaRPr lang="zh-CN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91213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Calibri" panose="020F0502020204030204" charset="0"/>
        <a:ea typeface="宋体" panose="02010600030101010101" pitchFamily="2" charset="-122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Calibri" panose="020F0502020204030204" charset="0"/>
        <a:ea typeface="宋体" panose="02010600030101010101" pitchFamily="2" charset="-122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Calibri" panose="020F0502020204030204" charset="0"/>
        <a:ea typeface="宋体" panose="02010600030101010101" pitchFamily="2" charset="-122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Calibri" panose="020F0502020204030204" charset="0"/>
        <a:ea typeface="宋体" panose="02010600030101010101" pitchFamily="2" charset="-122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Calibri" panose="020F050202020403020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kern="1200">
        <a:solidFill>
          <a:srgbClr val="000000"/>
        </a:solidFill>
        <a:latin typeface="Calibri" panose="020F050202020403020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kern="1200">
        <a:solidFill>
          <a:srgbClr val="000000"/>
        </a:solidFill>
        <a:latin typeface="Calibri" panose="020F050202020403020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kern="1200">
        <a:solidFill>
          <a:srgbClr val="000000"/>
        </a:solidFill>
        <a:latin typeface="Calibri" panose="020F050202020403020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kern="1200">
        <a:solidFill>
          <a:srgbClr val="000000"/>
        </a:solidFill>
        <a:latin typeface="Calibri" panose="020F050202020403020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smtClean="0">
                <a:latin typeface="Calibri" panose="020F0502020204030204" pitchFamily="34" charset="0"/>
              </a:rPr>
              <a:t>有没有很熟悉的感觉，如果是对一个线性数列做以上操作，大家应该会有很多方法，但现在是对树上的点、边或路径进行操作，任意两点间的路径是由几个点，几条边以及哪些点，哪些边构成需要每次去查询，处理复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3C5EE80-32A3-4EB1-B843-1C07393A29E0}" type="slidenum">
              <a:rPr lang="zh-CN" altLang="en-US" smtClean="0"/>
              <a:pPr>
                <a:defRPr/>
              </a:pPr>
              <a:t>2</a:t>
            </a:fld>
            <a:endParaRPr lang="zh-CN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8954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Calibri" panose="020F0502020204030204" pitchFamily="34" charset="0"/>
              </a:rPr>
              <a:t>能不能把树线性化处理，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ECBEF27-0349-47F1-8358-736575E6254D}" type="slidenum">
              <a:rPr lang="zh-CN" altLang="en-US" smtClean="0"/>
              <a:pPr>
                <a:defRPr/>
              </a:pPr>
              <a:t>3</a:t>
            </a:fld>
            <a:endParaRPr lang="zh-CN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059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050629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483" name="文本占位符 1050631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zh-CN" altLang="en-US" smtClean="0">
                <a:latin typeface="Calibri" panose="020F0502020204030204" pitchFamily="34" charset="0"/>
              </a:rPr>
              <a:t>树链剖分是把树线性化处理的方法。剖分方法分为：盲目剖分，随机剖分，和启发式剖分，依据轻重边进行剖分属于启发式剖分。</a:t>
            </a:r>
            <a:endParaRPr lang="en-US" altLang="en-US" smtClean="0">
              <a:latin typeface="Calibri" panose="020F0502020204030204" pitchFamily="34" charset="0"/>
            </a:endParaRPr>
          </a:p>
        </p:txBody>
      </p:sp>
      <p:sp>
        <p:nvSpPr>
          <p:cNvPr id="7171" name="灯片编号占位符 1"/>
          <p:cNvSpPr>
            <a:spLocks noGrp="1" noChangeArrowheads="1"/>
          </p:cNvSpPr>
          <p:nvPr>
            <p:ph type="sldNum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</a:bodyPr>
          <a:lstStyle>
            <a:lvl1pPr indent="-342900"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fld id="{BC47DED3-1FDB-4D9C-87DC-9B3B9DA4E79D}" type="slidenum">
              <a:rPr lang="zh-CN" altLang="en-US" dirty="0" smtClean="0"/>
              <a:pPr>
                <a:defRPr/>
              </a:pPr>
              <a:t>4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551981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smtClean="0">
                <a:latin typeface="Calibri" panose="020F0502020204030204" pitchFamily="34" charset="0"/>
              </a:rPr>
              <a:t>为了便于操作，我们将边（</a:t>
            </a:r>
            <a:r>
              <a:rPr lang="en-US" altLang="zh-CN" smtClean="0">
                <a:latin typeface="Calibri" panose="020F0502020204030204" pitchFamily="34" charset="0"/>
              </a:rPr>
              <a:t>u,v</a:t>
            </a:r>
            <a:r>
              <a:rPr lang="zh-CN" altLang="en-US" smtClean="0">
                <a:latin typeface="Calibri" panose="020F0502020204030204" pitchFamily="34" charset="0"/>
              </a:rPr>
              <a:t>）的边权值记到 </a:t>
            </a:r>
            <a:r>
              <a:rPr lang="en-US" altLang="zh-CN" smtClean="0">
                <a:latin typeface="Calibri" panose="020F0502020204030204" pitchFamily="34" charset="0"/>
              </a:rPr>
              <a:t>v </a:t>
            </a:r>
            <a:r>
              <a:rPr lang="zh-CN" altLang="en-US" smtClean="0">
                <a:latin typeface="Calibri" panose="020F0502020204030204" pitchFamily="34" charset="0"/>
              </a:rPr>
              <a:t>点上，这样就设计得到上面的线段树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D1A466E1-DF8E-4781-AE54-B54FF951BCEB}" type="slidenum">
              <a:rPr lang="zh-CN" altLang="en-US" smtClean="0"/>
              <a:pPr>
                <a:defRPr/>
              </a:pPr>
              <a:t>17</a:t>
            </a:fld>
            <a:endParaRPr lang="zh-CN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1376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幻灯片图像占位符 1051013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9939" name="文本占位符 105101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zh-CN" altLang="en-US" smtClean="0">
                <a:latin typeface="Calibri" panose="020F0502020204030204" pitchFamily="34" charset="0"/>
              </a:rPr>
              <a:t>本例中</a:t>
            </a:r>
            <a:r>
              <a:rPr lang="en-US" altLang="en-US" smtClean="0">
                <a:latin typeface="Calibri" panose="020F0502020204030204" pitchFamily="34" charset="0"/>
              </a:rPr>
              <a:t>9</a:t>
            </a:r>
            <a:r>
              <a:rPr lang="zh-CN" altLang="en-US" smtClean="0">
                <a:latin typeface="Calibri" panose="020F0502020204030204" pitchFamily="34" charset="0"/>
              </a:rPr>
              <a:t>号结点的原编号与新编号恰好一样 </a:t>
            </a:r>
            <a:endParaRPr lang="en-US" altLang="en-US" smtClean="0">
              <a:latin typeface="Calibri" panose="020F0502020204030204" pitchFamily="34" charset="0"/>
            </a:endParaRPr>
          </a:p>
        </p:txBody>
      </p:sp>
      <p:sp>
        <p:nvSpPr>
          <p:cNvPr id="23555" name="灯片编号占位符 1"/>
          <p:cNvSpPr>
            <a:spLocks noGrp="1" noChangeArrowheads="1"/>
          </p:cNvSpPr>
          <p:nvPr>
            <p:ph type="sldNum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</a:bodyPr>
          <a:lstStyle>
            <a:lvl1pPr indent="-342900"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fld id="{FB66710A-82CC-478B-BF30-12661ADE470D}" type="slidenum">
              <a:rPr lang="zh-CN" altLang="en-US" dirty="0" smtClean="0"/>
              <a:pPr>
                <a:defRPr/>
              </a:pPr>
              <a:t>21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00039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幻灯片图像占位符 1051203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6083" name="文本占位符 105120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altLang="en-US" smtClean="0">
              <a:latin typeface="Calibri" panose="020F0502020204030204" pitchFamily="34" charset="0"/>
            </a:endParaRPr>
          </a:p>
        </p:txBody>
      </p:sp>
      <p:sp>
        <p:nvSpPr>
          <p:cNvPr id="29699" name="灯片编号占位符 1"/>
          <p:cNvSpPr>
            <a:spLocks noGrp="1" noChangeArrowheads="1"/>
          </p:cNvSpPr>
          <p:nvPr>
            <p:ph type="sldNum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</a:bodyPr>
          <a:lstStyle>
            <a:lvl1pPr indent="-342900"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fld id="{DE705D39-9ACB-4A72-BC42-88B4D3AD6E45}" type="slidenum">
              <a:rPr lang="zh-CN" altLang="en-US" dirty="0" smtClean="0"/>
              <a:pPr>
                <a:defRPr/>
              </a:pPr>
              <a:t>26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96044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标题 4"/>
          <p:cNvSpPr>
            <a:spLocks noGrp="1"/>
          </p:cNvSpPr>
          <p:nvPr>
            <p:ph type="ctrTitle" hasCustomPrompt="1"/>
          </p:nvPr>
        </p:nvSpPr>
        <p:spPr>
          <a:xfrm>
            <a:off x="2971800" y="1857828"/>
            <a:ext cx="6019800" cy="1168152"/>
          </a:xfrm>
        </p:spPr>
        <p:txBody>
          <a:bodyPr/>
          <a:lstStyle>
            <a:lvl1pPr>
              <a:defRPr lang="zh-CN" altLang="en-US" sz="4500" dirty="0" smtClean="0">
                <a:solidFill>
                  <a:srgbClr val="FFFFFF"/>
                </a:solidFill>
                <a:latin typeface="隶书" pitchFamily="49" charset="-122"/>
                <a:ea typeface="隶书" pitchFamily="49" charset="-122"/>
                <a:cs typeface="+mj-cs"/>
              </a:defRPr>
            </a:lvl1pPr>
          </a:lstStyle>
          <a:p>
            <a:pPr algn="ctr">
              <a:defRPr/>
            </a:pPr>
            <a:r>
              <a:rPr lang="zh-CN" altLang="en-US" sz="4500" dirty="0" smtClean="0">
                <a:latin typeface="隶书" pitchFamily="49" charset="-122"/>
                <a:ea typeface="隶书" pitchFamily="49" charset="-122"/>
              </a:rPr>
              <a:t>课题</a:t>
            </a:r>
            <a:endParaRPr lang="zh-CN" altLang="en-US" sz="4500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30" name="副标题 5"/>
          <p:cNvSpPr>
            <a:spLocks noGrp="1"/>
          </p:cNvSpPr>
          <p:nvPr>
            <p:ph type="subTitle" idx="1"/>
          </p:nvPr>
        </p:nvSpPr>
        <p:spPr>
          <a:xfrm>
            <a:off x="2699793" y="5033938"/>
            <a:ext cx="6444208" cy="9873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algn="ctr">
              <a:defRPr/>
            </a:pPr>
            <a:r>
              <a:rPr lang="zh-CN" altLang="en-US" sz="2100" smtClean="0">
                <a:latin typeface="华文新魏" pitchFamily="2" charset="-122"/>
                <a:ea typeface="华文新魏" pitchFamily="2" charset="-122"/>
              </a:rPr>
              <a:t>单击此处编辑母版副标题样式</a:t>
            </a:r>
            <a:endParaRPr lang="en-US" altLang="zh-CN" sz="210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4" name="文本占位符 6"/>
          <p:cNvSpPr>
            <a:spLocks noGrp="1"/>
          </p:cNvSpPr>
          <p:nvPr>
            <p:ph type="body" sz="quarter" idx="13" hasCustomPrompt="1"/>
          </p:nvPr>
        </p:nvSpPr>
        <p:spPr>
          <a:xfrm>
            <a:off x="2915816" y="2982613"/>
            <a:ext cx="6018156" cy="1223963"/>
          </a:xfrm>
        </p:spPr>
        <p:txBody>
          <a:bodyPr/>
          <a:lstStyle>
            <a:lvl1pPr marL="0" marR="0" indent="0" algn="l" defTabSz="6858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None/>
              <a:tabLst/>
              <a:defRPr lang="zh-CN" altLang="en-US" sz="3750" b="1" kern="1200" dirty="0" smtClean="0">
                <a:solidFill>
                  <a:srgbClr val="FFFFFF"/>
                </a:solidFill>
                <a:latin typeface="隶书" pitchFamily="49" charset="-122"/>
                <a:ea typeface="隶书" pitchFamily="49" charset="-122"/>
                <a:cs typeface="Times New Roman" pitchFamily="18" charset="0"/>
              </a:defRPr>
            </a:lvl1pPr>
          </a:lstStyle>
          <a:p>
            <a:pPr algn="r">
              <a:defRPr/>
            </a:pPr>
            <a:r>
              <a:rPr lang="en-US" altLang="zh-CN" dirty="0" smtClean="0">
                <a:latin typeface="隶书" pitchFamily="49" charset="-122"/>
                <a:ea typeface="隶书" pitchFamily="49" charset="-122"/>
              </a:rPr>
              <a:t>——</a:t>
            </a:r>
            <a:r>
              <a:rPr lang="zh-CN" altLang="en-US" dirty="0" smtClean="0">
                <a:latin typeface="隶书" pitchFamily="49" charset="-122"/>
                <a:ea typeface="隶书" pitchFamily="49" charset="-122"/>
              </a:rPr>
              <a:t>副标题</a:t>
            </a:r>
            <a:endParaRPr lang="zh-CN" altLang="en-US" b="0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7E621EB8-A171-481F-970C-3D3DD280A4D0}" type="slidenum">
              <a:rPr lang="zh-CN" altLang="en-US" smtClean="0"/>
              <a:pPr>
                <a:defRPr/>
              </a:pPr>
              <a:t>‹#›</a:t>
            </a:fld>
            <a:endParaRPr lang="zh-CN" altLang="en-US">
              <a:cs typeface="+mn-cs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Edges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929" y="45091"/>
            <a:ext cx="1474322" cy="4121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5928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A4D8E-E3EB-46AE-9345-D15B73050BDD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533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21EB8-A171-481F-970C-3D3DD280A4D0}" type="slidenum">
              <a:rPr lang="zh-CN" altLang="en-US" smtClean="0"/>
              <a:pPr>
                <a:defRPr/>
              </a:pPr>
              <a:t>‹#›</a:t>
            </a:fld>
            <a:endParaRPr lang="zh-CN" altLang="en-US">
              <a:cs typeface="+mn-cs"/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1300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r>
              <a:rPr lang="zh-CN" altLang="en-US" noProof="0" smtClean="0"/>
              <a:t>单击图标添加表格</a:t>
            </a:r>
            <a:endParaRPr lang="zh-CN" altLang="en-US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21EB8-A171-481F-970C-3D3DD280A4D0}" type="slidenum">
              <a:rPr lang="zh-CN" altLang="en-US" smtClean="0"/>
              <a:pPr>
                <a:defRPr/>
              </a:pPr>
              <a:t>‹#›</a:t>
            </a:fld>
            <a:endParaRPr lang="zh-CN" altLang="en-US">
              <a:cs typeface="+mn-cs"/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4907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21EB8-A171-481F-970C-3D3DD280A4D0}" type="slidenum">
              <a:rPr lang="zh-CN" altLang="en-US" smtClean="0"/>
              <a:pPr>
                <a:defRPr/>
              </a:pPr>
              <a:t>‹#›</a:t>
            </a:fld>
            <a:endParaRPr lang="zh-CN" altLang="en-US">
              <a:cs typeface="+mn-cs"/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310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621EB8-A171-481F-970C-3D3DD280A4D0}" type="slidenum">
              <a:rPr lang="zh-CN" altLang="en-US" smtClean="0"/>
              <a:pPr>
                <a:defRPr/>
              </a:pPr>
              <a:t>‹#›</a:t>
            </a:fld>
            <a:endParaRPr lang="zh-CN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406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9" y="102120"/>
            <a:ext cx="8501122" cy="861471"/>
          </a:xfrm>
        </p:spPr>
        <p:txBody>
          <a:bodyPr/>
          <a:lstStyle>
            <a:lvl1pPr>
              <a:defRPr sz="3000" b="1">
                <a:latin typeface="+mn-ea"/>
                <a:ea typeface="+mn-ea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24536"/>
          </a:xfrm>
        </p:spPr>
        <p:txBody>
          <a:bodyPr/>
          <a:lstStyle>
            <a:lvl1pPr eaLnBrk="1" hangingPunct="1">
              <a:buClr>
                <a:srgbClr val="00007D"/>
              </a:buClr>
              <a:defRPr lang="zh-CN" altLang="en-US" sz="2700" dirty="0" smtClean="0">
                <a:solidFill>
                  <a:schemeClr val="tx1"/>
                </a:solidFill>
                <a:latin typeface="华文楷体" pitchFamily="2" charset="-122"/>
                <a:ea typeface="华文楷体" pitchFamily="2" charset="-122"/>
                <a:cs typeface="+mn-cs"/>
              </a:defRPr>
            </a:lvl1pPr>
            <a:lvl2pPr eaLnBrk="1" hangingPunct="1">
              <a:buClr>
                <a:srgbClr val="00007D"/>
              </a:buClr>
              <a:defRPr sz="2400">
                <a:latin typeface="华文楷体" pitchFamily="2" charset="-122"/>
                <a:ea typeface="华文楷体" pitchFamily="2" charset="-122"/>
              </a:defRPr>
            </a:lvl2pPr>
            <a:lvl3pPr marL="857250" indent="-171450" eaLnBrk="1" hangingPunct="1">
              <a:buClr>
                <a:srgbClr val="00007D"/>
              </a:buClr>
              <a:buFont typeface="Wingdings" pitchFamily="2" charset="2"/>
              <a:buChar char="ü"/>
              <a:defRPr sz="2400">
                <a:latin typeface="华文楷体" pitchFamily="2" charset="-122"/>
                <a:ea typeface="华文楷体" pitchFamily="2" charset="-122"/>
              </a:defRPr>
            </a:lvl3pPr>
            <a:lvl4pPr>
              <a:defRPr sz="1800">
                <a:latin typeface="微软雅黑" pitchFamily="34" charset="-122"/>
                <a:ea typeface="微软雅黑" pitchFamily="34" charset="-122"/>
              </a:defRPr>
            </a:lvl4pPr>
            <a:lvl5pPr>
              <a:defRPr sz="1800"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 sz="1500"/>
            </a:lvl1pPr>
          </a:lstStyle>
          <a:p>
            <a:pPr>
              <a:defRPr/>
            </a:pPr>
            <a:fld id="{6BD1EBE2-579E-494F-8C53-F896DDFCE8D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Edges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638" y="45091"/>
            <a:ext cx="1504613" cy="4205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18926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latin typeface="微软雅黑" pitchFamily="34" charset="-122"/>
                <a:ea typeface="微软雅黑" pitchFamily="34" charset="-122"/>
              </a:defRPr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EBD59-A413-4C88-99C3-FBC83D9925E2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9940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100">
                <a:latin typeface="微软雅黑" pitchFamily="34" charset="-122"/>
                <a:ea typeface="微软雅黑" pitchFamily="34" charset="-122"/>
              </a:defRPr>
            </a:lvl1pPr>
            <a:lvl2pPr>
              <a:defRPr sz="1800">
                <a:latin typeface="微软雅黑" pitchFamily="34" charset="-122"/>
                <a:ea typeface="微软雅黑" pitchFamily="34" charset="-122"/>
              </a:defRPr>
            </a:lvl2pPr>
            <a:lvl3pPr>
              <a:defRPr sz="1500">
                <a:latin typeface="微软雅黑" pitchFamily="34" charset="-122"/>
                <a:ea typeface="微软雅黑" pitchFamily="34" charset="-122"/>
              </a:defRPr>
            </a:lvl3pPr>
            <a:lvl4pPr>
              <a:defRPr sz="1350">
                <a:latin typeface="微软雅黑" pitchFamily="34" charset="-122"/>
                <a:ea typeface="微软雅黑" pitchFamily="34" charset="-122"/>
              </a:defRPr>
            </a:lvl4pPr>
            <a:lvl5pPr>
              <a:defRPr sz="1350">
                <a:latin typeface="微软雅黑" pitchFamily="34" charset="-122"/>
                <a:ea typeface="微软雅黑" pitchFamily="34" charset="-122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100">
                <a:latin typeface="微软雅黑" pitchFamily="34" charset="-122"/>
                <a:ea typeface="微软雅黑" pitchFamily="34" charset="-122"/>
              </a:defRPr>
            </a:lvl1pPr>
            <a:lvl2pPr>
              <a:defRPr sz="1800">
                <a:latin typeface="微软雅黑" pitchFamily="34" charset="-122"/>
                <a:ea typeface="微软雅黑" pitchFamily="34" charset="-122"/>
              </a:defRPr>
            </a:lvl2pPr>
            <a:lvl3pPr>
              <a:defRPr sz="1500">
                <a:latin typeface="微软雅黑" pitchFamily="34" charset="-122"/>
                <a:ea typeface="微软雅黑" pitchFamily="34" charset="-122"/>
              </a:defRPr>
            </a:lvl3pPr>
            <a:lvl4pPr>
              <a:defRPr sz="1350">
                <a:latin typeface="微软雅黑" pitchFamily="34" charset="-122"/>
                <a:ea typeface="微软雅黑" pitchFamily="34" charset="-122"/>
              </a:defRPr>
            </a:lvl4pPr>
            <a:lvl5pPr>
              <a:defRPr sz="1350">
                <a:latin typeface="微软雅黑" pitchFamily="34" charset="-122"/>
                <a:ea typeface="微软雅黑" pitchFamily="34" charset="-122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538EB-1D7A-4D66-A236-CB2F375AC594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573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>
                <a:latin typeface="微软雅黑" pitchFamily="34" charset="-122"/>
                <a:ea typeface="微软雅黑" pitchFamily="34" charset="-122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>
                <a:latin typeface="微软雅黑" pitchFamily="34" charset="-122"/>
                <a:ea typeface="微软雅黑" pitchFamily="34" charset="-122"/>
              </a:defRPr>
            </a:lvl1pPr>
            <a:lvl2pPr>
              <a:defRPr sz="1500">
                <a:latin typeface="微软雅黑" pitchFamily="34" charset="-122"/>
                <a:ea typeface="微软雅黑" pitchFamily="34" charset="-122"/>
              </a:defRPr>
            </a:lvl2pPr>
            <a:lvl3pPr>
              <a:defRPr sz="1350">
                <a:latin typeface="微软雅黑" pitchFamily="34" charset="-122"/>
                <a:ea typeface="微软雅黑" pitchFamily="34" charset="-122"/>
              </a:defRPr>
            </a:lvl3pPr>
            <a:lvl4pPr>
              <a:defRPr sz="1200">
                <a:latin typeface="微软雅黑" pitchFamily="34" charset="-122"/>
                <a:ea typeface="微软雅黑" pitchFamily="34" charset="-122"/>
              </a:defRPr>
            </a:lvl4pPr>
            <a:lvl5pPr>
              <a:defRPr sz="1200">
                <a:latin typeface="微软雅黑" pitchFamily="34" charset="-122"/>
                <a:ea typeface="微软雅黑" pitchFamily="34" charset="-122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>
                <a:latin typeface="微软雅黑" pitchFamily="34" charset="-122"/>
                <a:ea typeface="微软雅黑" pitchFamily="34" charset="-122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>
                <a:latin typeface="微软雅黑" pitchFamily="34" charset="-122"/>
                <a:ea typeface="微软雅黑" pitchFamily="34" charset="-122"/>
              </a:defRPr>
            </a:lvl1pPr>
            <a:lvl2pPr>
              <a:defRPr sz="1500">
                <a:latin typeface="微软雅黑" pitchFamily="34" charset="-122"/>
                <a:ea typeface="微软雅黑" pitchFamily="34" charset="-122"/>
              </a:defRPr>
            </a:lvl2pPr>
            <a:lvl3pPr>
              <a:defRPr sz="1350">
                <a:latin typeface="微软雅黑" pitchFamily="34" charset="-122"/>
                <a:ea typeface="微软雅黑" pitchFamily="34" charset="-122"/>
              </a:defRPr>
            </a:lvl3pPr>
            <a:lvl4pPr>
              <a:defRPr sz="1200">
                <a:latin typeface="微软雅黑" pitchFamily="34" charset="-122"/>
                <a:ea typeface="微软雅黑" pitchFamily="34" charset="-122"/>
              </a:defRPr>
            </a:lvl4pPr>
            <a:lvl5pPr>
              <a:defRPr sz="1200">
                <a:latin typeface="微软雅黑" pitchFamily="34" charset="-122"/>
                <a:ea typeface="微软雅黑" pitchFamily="34" charset="-122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B3D20-18E1-410B-9FC0-82181760BED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941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64669-2D9C-444A-89BC-CDC52F91705A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7143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01826-4D81-4E5B-90CF-F55803A85E2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9276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63620-DE49-4991-8B6C-623715F1717D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754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730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4754F-62F7-4B4D-9342-35671E3D6F78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998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latin typeface="微软雅黑" pitchFamily="34" charset="-122"/>
                <a:ea typeface="微软雅黑" pitchFamily="34" charset="-122"/>
                <a:cs typeface="微软雅黑" pitchFamily="34" charset="-122"/>
              </a:defRPr>
            </a:lvl1pPr>
          </a:lstStyle>
          <a:p>
            <a:pPr>
              <a:defRPr/>
            </a:pPr>
            <a:fld id="{7E621EB8-A171-481F-970C-3D3DD280A4D0}" type="slidenum">
              <a:rPr lang="zh-CN" altLang="en-US" smtClean="0"/>
              <a:pPr>
                <a:defRPr/>
              </a:pPr>
              <a:t>‹#›</a:t>
            </a:fld>
            <a:endParaRPr lang="zh-CN" altLang="en-US">
              <a:cs typeface="+mn-cs"/>
            </a:endParaRPr>
          </a:p>
        </p:txBody>
      </p: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GB"/>
              <a:t>单击此处编辑母版标题样式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GB"/>
              <a:t>单击此处编辑母版文本样式</a:t>
            </a:r>
          </a:p>
          <a:p>
            <a:pPr lvl="1"/>
            <a:r>
              <a:rPr lang="zh-CN" altLang="en-GB"/>
              <a:t>第二级</a:t>
            </a:r>
          </a:p>
          <a:p>
            <a:pPr lvl="2"/>
            <a:r>
              <a:rPr lang="zh-CN" altLang="en-GB"/>
              <a:t>第三级</a:t>
            </a:r>
          </a:p>
          <a:p>
            <a:pPr lvl="3"/>
            <a:r>
              <a:rPr lang="zh-CN" altLang="en-GB"/>
              <a:t>第四级</a:t>
            </a:r>
          </a:p>
          <a:p>
            <a:pPr lvl="4"/>
            <a:r>
              <a:rPr lang="zh-CN" altLang="en-GB"/>
              <a:t>第五级</a:t>
            </a:r>
          </a:p>
        </p:txBody>
      </p:sp>
      <p:sp>
        <p:nvSpPr>
          <p:cNvPr id="616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900" b="0">
                <a:latin typeface="微软雅黑" pitchFamily="34" charset="-122"/>
                <a:ea typeface="微软雅黑" pitchFamily="34" charset="-122"/>
                <a:cs typeface="微软雅黑" pitchFamily="3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6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artisticGlowEdges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929" y="45091"/>
            <a:ext cx="1474322" cy="4121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0019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微软雅黑" pitchFamily="34" charset="-122"/>
          <a:ea typeface="微软雅黑" pitchFamily="34" charset="-122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100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1800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500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500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05056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indent="-342900"/>
            <a:r>
              <a:rPr lang="zh-CN" altLang="en-US" dirty="0"/>
              <a:t>树链剖分（</a:t>
            </a:r>
            <a:r>
              <a:rPr lang="zh-CN" altLang="zh-CN" dirty="0"/>
              <a:t>HLD</a:t>
            </a:r>
            <a:r>
              <a:rPr lang="zh-CN" altLang="en-US" dirty="0" smtClean="0"/>
              <a:t>）</a:t>
            </a:r>
            <a:r>
              <a:rPr lang="zh-CN" altLang="en-US" dirty="0"/>
              <a:t/>
            </a:r>
            <a:br>
              <a:rPr lang="zh-CN" altLang="en-US" dirty="0"/>
            </a:br>
            <a:endParaRPr lang="zh-CN" altLang="en-US" dirty="0" smtClean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dirty="0"/>
              <a:t>轻重边剖分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标题 105076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indent="-342900" eaLnBrk="1" hangingPunct="1"/>
            <a:r>
              <a:rPr lang="zh-CN" altLang="en-US" smtClean="0"/>
              <a:t>树链剖分的过程</a:t>
            </a:r>
            <a:endParaRPr lang="zh-CN" altLang="zh-CN" smtClean="0"/>
          </a:p>
        </p:txBody>
      </p:sp>
      <p:sp>
        <p:nvSpPr>
          <p:cNvPr id="26627" name="内容占位符 1050765"/>
          <p:cNvSpPr>
            <a:spLocks noGrp="1" noChangeArrowheads="1"/>
          </p:cNvSpPr>
          <p:nvPr>
            <p:ph idx="4294967295"/>
          </p:nvPr>
        </p:nvSpPr>
        <p:spPr>
          <a:xfrm>
            <a:off x="0" y="1600200"/>
            <a:ext cx="8229600" cy="3713163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两次</a:t>
            </a:r>
            <a:r>
              <a:rPr lang="zh-CN" altLang="zh-CN" dirty="0" smtClean="0"/>
              <a:t>DFS</a:t>
            </a:r>
          </a:p>
          <a:p>
            <a:pPr eaLnBrk="1" hangingPunct="1"/>
            <a:r>
              <a:rPr lang="zh-CN" altLang="en-US" dirty="0" smtClean="0"/>
              <a:t>第一次</a:t>
            </a:r>
            <a:r>
              <a:rPr lang="zh-CN" altLang="zh-CN" dirty="0" smtClean="0"/>
              <a:t>DFS</a:t>
            </a:r>
            <a:r>
              <a:rPr lang="zh-CN" altLang="en-US" dirty="0" smtClean="0"/>
              <a:t>找重边，顺便求出所有的</a:t>
            </a:r>
            <a:r>
              <a:rPr lang="zh-CN" altLang="zh-CN" dirty="0" smtClean="0"/>
              <a:t>size[i],dep[i],fa[i],son[i]</a:t>
            </a:r>
            <a:r>
              <a:rPr lang="zh-CN" altLang="en-US" dirty="0" smtClean="0"/>
              <a:t>；</a:t>
            </a:r>
            <a:endParaRPr lang="zh-CN" altLang="zh-CN" dirty="0" smtClean="0"/>
          </a:p>
          <a:p>
            <a:pPr eaLnBrk="1" hangingPunct="1"/>
            <a:r>
              <a:rPr lang="zh-CN" altLang="en-US" dirty="0" smtClean="0"/>
              <a:t>第二次</a:t>
            </a:r>
            <a:r>
              <a:rPr lang="zh-CN" altLang="zh-CN" dirty="0" smtClean="0"/>
              <a:t>DFS</a:t>
            </a:r>
            <a:r>
              <a:rPr lang="zh-CN" altLang="en-US" dirty="0" smtClean="0"/>
              <a:t>将重边连成重链，顺便求出所有的</a:t>
            </a:r>
            <a:r>
              <a:rPr lang="zh-CN" altLang="zh-CN" dirty="0" smtClean="0"/>
              <a:t>top[i],</a:t>
            </a:r>
            <a:r>
              <a:rPr lang="en-US" altLang="zh-CN" dirty="0" err="1" smtClean="0"/>
              <a:t>pos</a:t>
            </a:r>
            <a:r>
              <a:rPr lang="zh-CN" altLang="zh-CN" dirty="0" smtClean="0"/>
              <a:t>[i]</a:t>
            </a:r>
            <a:r>
              <a:rPr lang="zh-CN" altLang="en-US" dirty="0" smtClean="0"/>
              <a:t>。</a:t>
            </a:r>
            <a:endParaRPr lang="zh-CN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标题 105076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69925"/>
            <a:ext cx="8229600" cy="1143000"/>
          </a:xfrm>
        </p:spPr>
        <p:txBody>
          <a:bodyPr/>
          <a:lstStyle/>
          <a:p>
            <a:pPr indent="-342900" algn="l" eaLnBrk="1" hangingPunct="1"/>
            <a:r>
              <a:rPr lang="zh-CN" altLang="en-US" sz="3600" dirty="0" smtClean="0"/>
              <a:t>第一次</a:t>
            </a:r>
            <a:r>
              <a:rPr lang="zh-CN" altLang="zh-CN" sz="3600" dirty="0" smtClean="0"/>
              <a:t>DFS</a:t>
            </a:r>
            <a:endParaRPr lang="zh-CN" altLang="zh-CN" dirty="0" smtClean="0"/>
          </a:p>
        </p:txBody>
      </p:sp>
      <p:grpSp>
        <p:nvGrpSpPr>
          <p:cNvPr id="27651" name="组合 340"/>
          <p:cNvGrpSpPr>
            <a:grpSpLocks/>
          </p:cNvGrpSpPr>
          <p:nvPr/>
        </p:nvGrpSpPr>
        <p:grpSpPr bwMode="auto">
          <a:xfrm>
            <a:off x="6140450" y="158750"/>
            <a:ext cx="2860675" cy="3114675"/>
            <a:chOff x="9783" y="702"/>
            <a:chExt cx="4504" cy="4906"/>
          </a:xfrm>
        </p:grpSpPr>
        <p:sp>
          <p:nvSpPr>
            <p:cNvPr id="27653" name="椭圆 1050769"/>
            <p:cNvSpPr>
              <a:spLocks noChangeArrowheads="1"/>
            </p:cNvSpPr>
            <p:nvPr/>
          </p:nvSpPr>
          <p:spPr bwMode="auto">
            <a:xfrm>
              <a:off x="11529" y="702"/>
              <a:ext cx="709" cy="768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27654" name="椭圆 1050771"/>
            <p:cNvSpPr>
              <a:spLocks noChangeArrowheads="1"/>
            </p:cNvSpPr>
            <p:nvPr/>
          </p:nvSpPr>
          <p:spPr bwMode="auto">
            <a:xfrm>
              <a:off x="10590" y="1967"/>
              <a:ext cx="711" cy="768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27655" name="椭圆 1050773"/>
            <p:cNvSpPr>
              <a:spLocks noChangeArrowheads="1"/>
            </p:cNvSpPr>
            <p:nvPr/>
          </p:nvSpPr>
          <p:spPr bwMode="auto">
            <a:xfrm>
              <a:off x="12481" y="1981"/>
              <a:ext cx="711" cy="76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27656" name="椭圆 1050775"/>
            <p:cNvSpPr>
              <a:spLocks noChangeArrowheads="1"/>
            </p:cNvSpPr>
            <p:nvPr/>
          </p:nvSpPr>
          <p:spPr bwMode="auto">
            <a:xfrm>
              <a:off x="9783" y="3234"/>
              <a:ext cx="709" cy="768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27657" name="椭圆 1050777"/>
            <p:cNvSpPr>
              <a:spLocks noChangeArrowheads="1"/>
            </p:cNvSpPr>
            <p:nvPr/>
          </p:nvSpPr>
          <p:spPr bwMode="auto">
            <a:xfrm>
              <a:off x="10990" y="3331"/>
              <a:ext cx="711" cy="766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27658" name="椭圆 1050779"/>
            <p:cNvSpPr>
              <a:spLocks noChangeArrowheads="1"/>
            </p:cNvSpPr>
            <p:nvPr/>
          </p:nvSpPr>
          <p:spPr bwMode="auto">
            <a:xfrm>
              <a:off x="11936" y="3234"/>
              <a:ext cx="711" cy="76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27659" name="椭圆 1050781"/>
            <p:cNvSpPr>
              <a:spLocks noChangeArrowheads="1"/>
            </p:cNvSpPr>
            <p:nvPr/>
          </p:nvSpPr>
          <p:spPr bwMode="auto">
            <a:xfrm>
              <a:off x="12749" y="3234"/>
              <a:ext cx="711" cy="768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27660" name="椭圆 1050783"/>
            <p:cNvSpPr>
              <a:spLocks noChangeArrowheads="1"/>
            </p:cNvSpPr>
            <p:nvPr/>
          </p:nvSpPr>
          <p:spPr bwMode="auto">
            <a:xfrm>
              <a:off x="13577" y="3105"/>
              <a:ext cx="711" cy="768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27661" name="椭圆 1050785"/>
            <p:cNvSpPr>
              <a:spLocks noChangeArrowheads="1"/>
            </p:cNvSpPr>
            <p:nvPr/>
          </p:nvSpPr>
          <p:spPr bwMode="auto">
            <a:xfrm>
              <a:off x="11813" y="4742"/>
              <a:ext cx="760" cy="76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27662" name="椭圆 1050787"/>
            <p:cNvSpPr>
              <a:spLocks noChangeArrowheads="1"/>
            </p:cNvSpPr>
            <p:nvPr/>
          </p:nvSpPr>
          <p:spPr bwMode="auto">
            <a:xfrm>
              <a:off x="10459" y="4840"/>
              <a:ext cx="709" cy="76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27663" name="直接连接符 3146520"/>
            <p:cNvCxnSpPr>
              <a:cxnSpLocks noChangeShapeType="1"/>
            </p:cNvCxnSpPr>
            <p:nvPr/>
          </p:nvCxnSpPr>
          <p:spPr bwMode="auto">
            <a:xfrm flipH="1">
              <a:off x="10945" y="1358"/>
              <a:ext cx="688" cy="609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4" name="直接连接符 3146522"/>
            <p:cNvCxnSpPr>
              <a:cxnSpLocks noChangeShapeType="1"/>
            </p:cNvCxnSpPr>
            <p:nvPr/>
          </p:nvCxnSpPr>
          <p:spPr bwMode="auto">
            <a:xfrm>
              <a:off x="12134" y="1358"/>
              <a:ext cx="702" cy="624"/>
            </a:xfrm>
            <a:prstGeom prst="line">
              <a:avLst/>
            </a:prstGeom>
            <a:noFill/>
            <a:ln w="1270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5" name="直接连接符 3146524"/>
            <p:cNvCxnSpPr>
              <a:cxnSpLocks noChangeShapeType="1"/>
            </p:cNvCxnSpPr>
            <p:nvPr/>
          </p:nvCxnSpPr>
          <p:spPr bwMode="auto">
            <a:xfrm flipH="1">
              <a:off x="10138" y="2623"/>
              <a:ext cx="556" cy="611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6" name="直接连接符 3146526"/>
            <p:cNvCxnSpPr>
              <a:cxnSpLocks noChangeShapeType="1"/>
            </p:cNvCxnSpPr>
            <p:nvPr/>
          </p:nvCxnSpPr>
          <p:spPr bwMode="auto">
            <a:xfrm>
              <a:off x="11197" y="2636"/>
              <a:ext cx="149" cy="708"/>
            </a:xfrm>
            <a:prstGeom prst="line">
              <a:avLst/>
            </a:prstGeom>
            <a:noFill/>
            <a:ln w="1270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7" name="直接连接符 3146528"/>
            <p:cNvCxnSpPr>
              <a:cxnSpLocks noChangeShapeType="1"/>
            </p:cNvCxnSpPr>
            <p:nvPr/>
          </p:nvCxnSpPr>
          <p:spPr bwMode="auto">
            <a:xfrm flipH="1">
              <a:off x="10814" y="4110"/>
              <a:ext cx="532" cy="743"/>
            </a:xfrm>
            <a:prstGeom prst="line">
              <a:avLst/>
            </a:prstGeom>
            <a:noFill/>
            <a:ln w="1270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8" name="直接连接符 3146530"/>
            <p:cNvCxnSpPr>
              <a:cxnSpLocks noChangeShapeType="1"/>
            </p:cNvCxnSpPr>
            <p:nvPr/>
          </p:nvCxnSpPr>
          <p:spPr bwMode="auto">
            <a:xfrm flipH="1">
              <a:off x="12292" y="2637"/>
              <a:ext cx="293" cy="597"/>
            </a:xfrm>
            <a:prstGeom prst="line">
              <a:avLst/>
            </a:prstGeom>
            <a:noFill/>
            <a:ln w="1270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69" name="直接连接符 3146532"/>
            <p:cNvCxnSpPr>
              <a:cxnSpLocks noChangeShapeType="1"/>
            </p:cNvCxnSpPr>
            <p:nvPr/>
          </p:nvCxnSpPr>
          <p:spPr bwMode="auto">
            <a:xfrm>
              <a:off x="12964" y="2718"/>
              <a:ext cx="141" cy="516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0" name="直接连接符 3146534"/>
            <p:cNvCxnSpPr>
              <a:cxnSpLocks noChangeShapeType="1"/>
            </p:cNvCxnSpPr>
            <p:nvPr/>
          </p:nvCxnSpPr>
          <p:spPr bwMode="auto">
            <a:xfrm>
              <a:off x="13141" y="2525"/>
              <a:ext cx="792" cy="58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1" name="直接连接符 3146536"/>
            <p:cNvCxnSpPr>
              <a:cxnSpLocks noChangeShapeType="1"/>
            </p:cNvCxnSpPr>
            <p:nvPr/>
          </p:nvCxnSpPr>
          <p:spPr bwMode="auto">
            <a:xfrm flipH="1">
              <a:off x="12193" y="4002"/>
              <a:ext cx="99" cy="740"/>
            </a:xfrm>
            <a:prstGeom prst="line">
              <a:avLst/>
            </a:prstGeom>
            <a:noFill/>
            <a:ln w="1270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7652" name="矩形 1050789"/>
          <p:cNvSpPr>
            <a:spLocks noChangeArrowheads="1"/>
          </p:cNvSpPr>
          <p:nvPr/>
        </p:nvSpPr>
        <p:spPr bwMode="auto">
          <a:xfrm>
            <a:off x="306388" y="1954213"/>
            <a:ext cx="8766175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b="1" dirty="0">
                <a:solidFill>
                  <a:schemeClr val="accent2"/>
                </a:solidFill>
              </a:rPr>
              <a:t>Find_Heavy_Edge(x,father,depth)</a:t>
            </a:r>
            <a:endParaRPr lang="zh-CN" altLang="zh-CN" sz="1800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1   fa[x]←father; dep[x]←depth;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2   size[x]←1; maxsize←0; son[x]←0;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3   while </a:t>
            </a:r>
            <a:r>
              <a:rPr lang="zh-CN" altLang="zh-CN" sz="2800" i="1" dirty="0">
                <a:solidFill>
                  <a:schemeClr val="tx1"/>
                </a:solidFill>
              </a:rPr>
              <a:t>there exists a child of x not be visted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4      do </a:t>
            </a:r>
            <a:r>
              <a:rPr lang="zh-CN" altLang="zh-CN" sz="2800" u="sng" dirty="0">
                <a:solidFill>
                  <a:schemeClr val="tx1"/>
                </a:solidFill>
              </a:rPr>
              <a:t>Find_Heavy_Edge(child,x,depth+1)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5           size[x]+=size[child];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6           if size[child]&gt;maxsize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7              then maxsize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←</a:t>
            </a:r>
            <a:r>
              <a:rPr lang="zh-CN" altLang="zh-CN" sz="2800" dirty="0">
                <a:solidFill>
                  <a:schemeClr val="tx1"/>
                </a:solidFill>
              </a:rPr>
              <a:t>size[child];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8                      son[x]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←child;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标题 105079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00025"/>
            <a:ext cx="8229600" cy="1143000"/>
          </a:xfrm>
        </p:spPr>
        <p:txBody>
          <a:bodyPr/>
          <a:lstStyle/>
          <a:p>
            <a:pPr indent="-342900" algn="l" eaLnBrk="1" hangingPunct="1"/>
            <a:r>
              <a:rPr lang="zh-CN" altLang="en-US" sz="3600" dirty="0" smtClean="0"/>
              <a:t>第一次</a:t>
            </a:r>
            <a:r>
              <a:rPr lang="zh-CN" altLang="zh-CN" sz="3600" dirty="0" smtClean="0"/>
              <a:t>DFS</a:t>
            </a:r>
            <a:r>
              <a:rPr lang="zh-CN" altLang="en-US" sz="3600" dirty="0" smtClean="0"/>
              <a:t>代码</a:t>
            </a:r>
            <a:endParaRPr lang="zh-CN" altLang="zh-CN" dirty="0" smtClean="0"/>
          </a:p>
        </p:txBody>
      </p:sp>
      <p:sp>
        <p:nvSpPr>
          <p:cNvPr id="28675" name="矩形 1050797"/>
          <p:cNvSpPr>
            <a:spLocks noChangeArrowheads="1"/>
          </p:cNvSpPr>
          <p:nvPr/>
        </p:nvSpPr>
        <p:spPr bwMode="auto">
          <a:xfrm>
            <a:off x="525463" y="1196975"/>
            <a:ext cx="8094662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/>
              <a:t>    </a:t>
            </a:r>
            <a:r>
              <a:rPr lang="zh-CN" altLang="en-US" sz="2400" dirty="0">
                <a:solidFill>
                  <a:schemeClr val="tx1"/>
                </a:solidFill>
              </a:rPr>
              <a:t>void dfs1(int 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,int father,int d</a:t>
            </a:r>
            <a:r>
              <a:rPr lang="zh-CN" altLang="zh-CN" sz="2400" dirty="0">
                <a:solidFill>
                  <a:schemeClr val="tx1"/>
                </a:solidFill>
              </a:rPr>
              <a:t>epth</a:t>
            </a:r>
            <a:r>
              <a:rPr lang="zh-CN" altLang="en-US" sz="2400" dirty="0">
                <a:solidFill>
                  <a:schemeClr val="tx1"/>
                </a:solidFill>
              </a:rPr>
              <a:t>)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{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dep[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]=d</a:t>
            </a:r>
            <a:r>
              <a:rPr lang="zh-CN" altLang="zh-CN" sz="2400" dirty="0">
                <a:solidFill>
                  <a:schemeClr val="tx1"/>
                </a:solidFill>
              </a:rPr>
              <a:t>epth</a:t>
            </a:r>
            <a:r>
              <a:rPr lang="zh-CN" altLang="en-US" sz="2400" dirty="0">
                <a:solidFill>
                  <a:schemeClr val="tx1"/>
                </a:solidFill>
              </a:rPr>
              <a:t>;  fa[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]=father;  siz</a:t>
            </a:r>
            <a:r>
              <a:rPr lang="zh-CN" altLang="zh-CN" sz="2400" dirty="0">
                <a:solidFill>
                  <a:schemeClr val="tx1"/>
                </a:solidFill>
              </a:rPr>
              <a:t>e</a:t>
            </a:r>
            <a:r>
              <a:rPr lang="zh-CN" altLang="en-US" sz="2400" dirty="0">
                <a:solidFill>
                  <a:schemeClr val="tx1"/>
                </a:solidFill>
              </a:rPr>
              <a:t>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]=1;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for(int i=head[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];~i;i=next[i])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{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    int v=to[i];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    if(v!=father)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    {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        dfs1(v,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,d</a:t>
            </a:r>
            <a:r>
              <a:rPr lang="zh-CN" altLang="zh-CN" sz="2400" dirty="0">
                <a:solidFill>
                  <a:schemeClr val="tx1"/>
                </a:solidFill>
              </a:rPr>
              <a:t>epth</a:t>
            </a:r>
            <a:r>
              <a:rPr lang="zh-CN" altLang="en-US" sz="2400" dirty="0">
                <a:solidFill>
                  <a:schemeClr val="tx1"/>
                </a:solidFill>
              </a:rPr>
              <a:t>+1);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        siz</a:t>
            </a:r>
            <a:r>
              <a:rPr lang="zh-CN" altLang="zh-CN" sz="2400" dirty="0">
                <a:solidFill>
                  <a:schemeClr val="tx1"/>
                </a:solidFill>
              </a:rPr>
              <a:t>e</a:t>
            </a:r>
            <a:r>
              <a:rPr lang="zh-CN" altLang="en-US" sz="2400" dirty="0">
                <a:solidFill>
                  <a:schemeClr val="tx1"/>
                </a:solidFill>
              </a:rPr>
              <a:t>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]+=siz</a:t>
            </a:r>
            <a:r>
              <a:rPr lang="zh-CN" altLang="zh-CN" sz="2400" dirty="0">
                <a:solidFill>
                  <a:schemeClr val="tx1"/>
                </a:solidFill>
              </a:rPr>
              <a:t>e</a:t>
            </a:r>
            <a:r>
              <a:rPr lang="zh-CN" altLang="en-US" sz="2400" dirty="0">
                <a:solidFill>
                  <a:schemeClr val="tx1"/>
                </a:solidFill>
              </a:rPr>
              <a:t>[v];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        if(son[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]==-1||siz</a:t>
            </a:r>
            <a:r>
              <a:rPr lang="zh-CN" altLang="zh-CN" sz="2400" dirty="0">
                <a:solidFill>
                  <a:schemeClr val="tx1"/>
                </a:solidFill>
              </a:rPr>
              <a:t>e</a:t>
            </a:r>
            <a:r>
              <a:rPr lang="zh-CN" altLang="en-US" sz="2400" dirty="0">
                <a:solidFill>
                  <a:schemeClr val="tx1"/>
                </a:solidFill>
              </a:rPr>
              <a:t>[v]&gt;siz</a:t>
            </a:r>
            <a:r>
              <a:rPr lang="zh-CN" altLang="zh-CN" sz="2400" dirty="0">
                <a:solidFill>
                  <a:schemeClr val="tx1"/>
                </a:solidFill>
              </a:rPr>
              <a:t>e</a:t>
            </a:r>
            <a:r>
              <a:rPr lang="zh-CN" altLang="en-US" sz="2400" dirty="0">
                <a:solidFill>
                  <a:schemeClr val="tx1"/>
                </a:solidFill>
              </a:rPr>
              <a:t>[son[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]]) son[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]=v;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    }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}  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}  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2" name="矩形标注 1">
            <a:hlinkClick r:id="rId2" action="ppaction://hlinksldjump"/>
          </p:cNvPr>
          <p:cNvSpPr/>
          <p:nvPr/>
        </p:nvSpPr>
        <p:spPr>
          <a:xfrm>
            <a:off x="4932363" y="2997200"/>
            <a:ext cx="2087562" cy="777875"/>
          </a:xfrm>
          <a:prstGeom prst="wedgeRectCallout">
            <a:avLst>
              <a:gd name="adj1" fmla="val -115237"/>
              <a:gd name="adj2" fmla="val -902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800" noProof="1">
                <a:solidFill>
                  <a:schemeClr val="accent3"/>
                </a:solidFill>
                <a:sym typeface="+mn-ea"/>
              </a:rPr>
              <a:t>链式前向星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标题 105080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indent="-342900" algn="l" eaLnBrk="1" hangingPunct="1"/>
            <a:r>
              <a:rPr lang="zh-CN" altLang="en-US" sz="3600" smtClean="0"/>
              <a:t>第二次</a:t>
            </a:r>
            <a:r>
              <a:rPr lang="zh-CN" altLang="zh-CN" sz="3600" smtClean="0"/>
              <a:t>DFS</a:t>
            </a:r>
            <a:endParaRPr lang="zh-CN" altLang="zh-CN" smtClean="0"/>
          </a:p>
        </p:txBody>
      </p:sp>
      <p:sp>
        <p:nvSpPr>
          <p:cNvPr id="29699" name="矩形 1050807"/>
          <p:cNvSpPr>
            <a:spLocks noChangeArrowheads="1"/>
          </p:cNvSpPr>
          <p:nvPr/>
        </p:nvSpPr>
        <p:spPr bwMode="auto">
          <a:xfrm>
            <a:off x="395288" y="1576388"/>
            <a:ext cx="80645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将重边连成重链：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从根结点开始，沿重边向下扩展，连成重链；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不能加入当前重链上的结点，以该结点为链首向下拉一条新的重链（如果该结点是叶子结点，则自己构成一条重链）；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DFS</a:t>
            </a:r>
            <a:r>
              <a:rPr lang="zh-CN" altLang="en-US" sz="2800" dirty="0">
                <a:solidFill>
                  <a:schemeClr val="tx1"/>
                </a:solidFill>
              </a:rPr>
              <a:t>过程中，对结点重新编号，因为是沿重边向下扩展，故一条重链上的结点新编号会是连续的。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标题 1050809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indent="-342900" algn="l" eaLnBrk="1" hangingPunct="1"/>
            <a:r>
              <a:rPr lang="zh-CN" altLang="en-US" sz="3600" smtClean="0"/>
              <a:t>第二次</a:t>
            </a:r>
            <a:r>
              <a:rPr lang="zh-CN" altLang="zh-CN" sz="3600" smtClean="0"/>
              <a:t>DFS</a:t>
            </a:r>
            <a:endParaRPr lang="zh-CN" altLang="zh-CN" smtClean="0"/>
          </a:p>
        </p:txBody>
      </p:sp>
      <p:sp>
        <p:nvSpPr>
          <p:cNvPr id="30723" name="矩形 1050811"/>
          <p:cNvSpPr>
            <a:spLocks noChangeArrowheads="1"/>
          </p:cNvSpPr>
          <p:nvPr/>
        </p:nvSpPr>
        <p:spPr bwMode="auto">
          <a:xfrm>
            <a:off x="350838" y="2171700"/>
            <a:ext cx="8335962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Connect_Heavy_Edge(x,ancestor)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1  </a:t>
            </a:r>
            <a:r>
              <a:rPr lang="en-US" altLang="zh-CN" sz="2800" dirty="0" err="1" smtClean="0">
                <a:solidFill>
                  <a:schemeClr val="tx1"/>
                </a:solidFill>
              </a:rPr>
              <a:t>pos</a:t>
            </a:r>
            <a:r>
              <a:rPr lang="zh-CN" altLang="zh-CN" sz="2800" dirty="0" smtClean="0">
                <a:solidFill>
                  <a:schemeClr val="tx1"/>
                </a:solidFill>
              </a:rPr>
              <a:t>[</a:t>
            </a:r>
            <a:r>
              <a:rPr lang="zh-CN" altLang="zh-CN" sz="2800" dirty="0">
                <a:solidFill>
                  <a:schemeClr val="tx1"/>
                </a:solidFill>
              </a:rPr>
              <a:t>x]</a:t>
            </a:r>
            <a:r>
              <a:rPr lang="zh-CN" altLang="en-US" sz="2800" dirty="0">
                <a:solidFill>
                  <a:schemeClr val="tx1"/>
                </a:solidFill>
              </a:rPr>
              <a:t>←</a:t>
            </a:r>
            <a:r>
              <a:rPr lang="zh-CN" altLang="zh-CN" sz="2800" dirty="0">
                <a:solidFill>
                  <a:schemeClr val="tx1"/>
                </a:solidFill>
              </a:rPr>
              <a:t>++label; top[x]</a:t>
            </a:r>
            <a:r>
              <a:rPr lang="zh-CN" altLang="en-US" sz="2800" dirty="0">
                <a:solidFill>
                  <a:schemeClr val="tx1"/>
                </a:solidFill>
              </a:rPr>
              <a:t>←</a:t>
            </a:r>
            <a:r>
              <a:rPr lang="zh-CN" altLang="zh-CN" sz="2800" dirty="0">
                <a:solidFill>
                  <a:schemeClr val="tx1"/>
                </a:solidFill>
              </a:rPr>
              <a:t>ancestor;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2  if son[x]≠0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3    then </a:t>
            </a:r>
            <a:r>
              <a:rPr lang="zh-CN" altLang="zh-CN" sz="2800" u="sng" dirty="0">
                <a:solidFill>
                  <a:schemeClr val="tx1"/>
                </a:solidFill>
              </a:rPr>
              <a:t>Connect_Heavy_Edge(son[x],ancestor)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4  while </a:t>
            </a:r>
            <a:r>
              <a:rPr lang="zh-CN" altLang="zh-CN" sz="2800" i="1" dirty="0">
                <a:solidFill>
                  <a:schemeClr val="tx1"/>
                </a:solidFill>
              </a:rPr>
              <a:t>there exists a child of x not be visited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5    do </a:t>
            </a:r>
            <a:r>
              <a:rPr lang="zh-CN" altLang="zh-CN" sz="2800" u="sng" dirty="0">
                <a:solidFill>
                  <a:schemeClr val="tx1"/>
                </a:solidFill>
              </a:rPr>
              <a:t>Connect_Heavy_Edge(child,child)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zh-CN" sz="2800" dirty="0">
              <a:solidFill>
                <a:schemeClr val="tx1"/>
              </a:solidFill>
            </a:endParaRPr>
          </a:p>
        </p:txBody>
      </p:sp>
      <p:grpSp>
        <p:nvGrpSpPr>
          <p:cNvPr id="30724" name="组合 352"/>
          <p:cNvGrpSpPr>
            <a:grpSpLocks/>
          </p:cNvGrpSpPr>
          <p:nvPr/>
        </p:nvGrpSpPr>
        <p:grpSpPr bwMode="auto">
          <a:xfrm>
            <a:off x="6140450" y="158750"/>
            <a:ext cx="2860675" cy="3114675"/>
            <a:chOff x="9783" y="702"/>
            <a:chExt cx="4504" cy="4906"/>
          </a:xfrm>
        </p:grpSpPr>
        <p:sp>
          <p:nvSpPr>
            <p:cNvPr id="30725" name="椭圆 1050813"/>
            <p:cNvSpPr>
              <a:spLocks noChangeArrowheads="1"/>
            </p:cNvSpPr>
            <p:nvPr/>
          </p:nvSpPr>
          <p:spPr bwMode="auto">
            <a:xfrm>
              <a:off x="11529" y="702"/>
              <a:ext cx="709" cy="768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30726" name="椭圆 1050815"/>
            <p:cNvSpPr>
              <a:spLocks noChangeArrowheads="1"/>
            </p:cNvSpPr>
            <p:nvPr/>
          </p:nvSpPr>
          <p:spPr bwMode="auto">
            <a:xfrm>
              <a:off x="10590" y="1967"/>
              <a:ext cx="711" cy="768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30727" name="椭圆 1050817"/>
            <p:cNvSpPr>
              <a:spLocks noChangeArrowheads="1"/>
            </p:cNvSpPr>
            <p:nvPr/>
          </p:nvSpPr>
          <p:spPr bwMode="auto">
            <a:xfrm>
              <a:off x="12481" y="1981"/>
              <a:ext cx="711" cy="76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30728" name="椭圆 1050819"/>
            <p:cNvSpPr>
              <a:spLocks noChangeArrowheads="1"/>
            </p:cNvSpPr>
            <p:nvPr/>
          </p:nvSpPr>
          <p:spPr bwMode="auto">
            <a:xfrm>
              <a:off x="9783" y="3234"/>
              <a:ext cx="709" cy="768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30729" name="椭圆 1050821"/>
            <p:cNvSpPr>
              <a:spLocks noChangeArrowheads="1"/>
            </p:cNvSpPr>
            <p:nvPr/>
          </p:nvSpPr>
          <p:spPr bwMode="auto">
            <a:xfrm>
              <a:off x="10990" y="3331"/>
              <a:ext cx="711" cy="766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30730" name="椭圆 1050823"/>
            <p:cNvSpPr>
              <a:spLocks noChangeArrowheads="1"/>
            </p:cNvSpPr>
            <p:nvPr/>
          </p:nvSpPr>
          <p:spPr bwMode="auto">
            <a:xfrm>
              <a:off x="11936" y="3234"/>
              <a:ext cx="711" cy="76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30731" name="椭圆 1050825"/>
            <p:cNvSpPr>
              <a:spLocks noChangeArrowheads="1"/>
            </p:cNvSpPr>
            <p:nvPr/>
          </p:nvSpPr>
          <p:spPr bwMode="auto">
            <a:xfrm>
              <a:off x="12749" y="3234"/>
              <a:ext cx="711" cy="768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30732" name="椭圆 1050827"/>
            <p:cNvSpPr>
              <a:spLocks noChangeArrowheads="1"/>
            </p:cNvSpPr>
            <p:nvPr/>
          </p:nvSpPr>
          <p:spPr bwMode="auto">
            <a:xfrm>
              <a:off x="13577" y="3105"/>
              <a:ext cx="711" cy="768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30733" name="椭圆 1050829"/>
            <p:cNvSpPr>
              <a:spLocks noChangeArrowheads="1"/>
            </p:cNvSpPr>
            <p:nvPr/>
          </p:nvSpPr>
          <p:spPr bwMode="auto">
            <a:xfrm>
              <a:off x="11813" y="4742"/>
              <a:ext cx="760" cy="76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30734" name="椭圆 1050831"/>
            <p:cNvSpPr>
              <a:spLocks noChangeArrowheads="1"/>
            </p:cNvSpPr>
            <p:nvPr/>
          </p:nvSpPr>
          <p:spPr bwMode="auto">
            <a:xfrm>
              <a:off x="10459" y="4840"/>
              <a:ext cx="709" cy="76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30735" name="直接连接符 3146538"/>
            <p:cNvCxnSpPr>
              <a:cxnSpLocks noChangeShapeType="1"/>
            </p:cNvCxnSpPr>
            <p:nvPr/>
          </p:nvCxnSpPr>
          <p:spPr bwMode="auto">
            <a:xfrm flipH="1">
              <a:off x="10945" y="1358"/>
              <a:ext cx="688" cy="609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6" name="直接连接符 3146540"/>
            <p:cNvCxnSpPr>
              <a:cxnSpLocks noChangeShapeType="1"/>
            </p:cNvCxnSpPr>
            <p:nvPr/>
          </p:nvCxnSpPr>
          <p:spPr bwMode="auto">
            <a:xfrm>
              <a:off x="12134" y="1358"/>
              <a:ext cx="702" cy="624"/>
            </a:xfrm>
            <a:prstGeom prst="line">
              <a:avLst/>
            </a:prstGeom>
            <a:noFill/>
            <a:ln w="1270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7" name="直接连接符 3146542"/>
            <p:cNvCxnSpPr>
              <a:cxnSpLocks noChangeShapeType="1"/>
            </p:cNvCxnSpPr>
            <p:nvPr/>
          </p:nvCxnSpPr>
          <p:spPr bwMode="auto">
            <a:xfrm flipH="1">
              <a:off x="10138" y="2623"/>
              <a:ext cx="556" cy="611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8" name="直接连接符 3146544"/>
            <p:cNvCxnSpPr>
              <a:cxnSpLocks noChangeShapeType="1"/>
            </p:cNvCxnSpPr>
            <p:nvPr/>
          </p:nvCxnSpPr>
          <p:spPr bwMode="auto">
            <a:xfrm>
              <a:off x="11197" y="2636"/>
              <a:ext cx="149" cy="708"/>
            </a:xfrm>
            <a:prstGeom prst="line">
              <a:avLst/>
            </a:prstGeom>
            <a:noFill/>
            <a:ln w="1270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9" name="直接连接符 3146546"/>
            <p:cNvCxnSpPr>
              <a:cxnSpLocks noChangeShapeType="1"/>
            </p:cNvCxnSpPr>
            <p:nvPr/>
          </p:nvCxnSpPr>
          <p:spPr bwMode="auto">
            <a:xfrm flipH="1">
              <a:off x="10814" y="4110"/>
              <a:ext cx="532" cy="743"/>
            </a:xfrm>
            <a:prstGeom prst="line">
              <a:avLst/>
            </a:prstGeom>
            <a:noFill/>
            <a:ln w="1270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40" name="直接连接符 3146548"/>
            <p:cNvCxnSpPr>
              <a:cxnSpLocks noChangeShapeType="1"/>
            </p:cNvCxnSpPr>
            <p:nvPr/>
          </p:nvCxnSpPr>
          <p:spPr bwMode="auto">
            <a:xfrm flipH="1">
              <a:off x="12292" y="2637"/>
              <a:ext cx="293" cy="597"/>
            </a:xfrm>
            <a:prstGeom prst="line">
              <a:avLst/>
            </a:prstGeom>
            <a:noFill/>
            <a:ln w="1270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41" name="直接连接符 3146550"/>
            <p:cNvCxnSpPr>
              <a:cxnSpLocks noChangeShapeType="1"/>
            </p:cNvCxnSpPr>
            <p:nvPr/>
          </p:nvCxnSpPr>
          <p:spPr bwMode="auto">
            <a:xfrm>
              <a:off x="12964" y="2718"/>
              <a:ext cx="141" cy="516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42" name="直接连接符 3146552"/>
            <p:cNvCxnSpPr>
              <a:cxnSpLocks noChangeShapeType="1"/>
            </p:cNvCxnSpPr>
            <p:nvPr/>
          </p:nvCxnSpPr>
          <p:spPr bwMode="auto">
            <a:xfrm>
              <a:off x="13141" y="2525"/>
              <a:ext cx="792" cy="58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43" name="直接连接符 3146554"/>
            <p:cNvCxnSpPr>
              <a:cxnSpLocks noChangeShapeType="1"/>
            </p:cNvCxnSpPr>
            <p:nvPr/>
          </p:nvCxnSpPr>
          <p:spPr bwMode="auto">
            <a:xfrm flipH="1">
              <a:off x="12193" y="4002"/>
              <a:ext cx="99" cy="740"/>
            </a:xfrm>
            <a:prstGeom prst="line">
              <a:avLst/>
            </a:prstGeom>
            <a:noFill/>
            <a:ln w="1270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标题 105083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00025"/>
            <a:ext cx="8229600" cy="1143000"/>
          </a:xfrm>
        </p:spPr>
        <p:txBody>
          <a:bodyPr/>
          <a:lstStyle/>
          <a:p>
            <a:pPr indent="-342900" algn="l" eaLnBrk="1" hangingPunct="1"/>
            <a:r>
              <a:rPr lang="zh-CN" altLang="en-US" sz="3600" smtClean="0"/>
              <a:t>第二次</a:t>
            </a:r>
            <a:r>
              <a:rPr lang="zh-CN" altLang="zh-CN" sz="3600" smtClean="0"/>
              <a:t>DFS</a:t>
            </a:r>
            <a:r>
              <a:rPr lang="zh-CN" altLang="en-US" sz="3600" smtClean="0"/>
              <a:t>代码</a:t>
            </a:r>
            <a:endParaRPr lang="zh-CN" altLang="zh-CN" smtClean="0"/>
          </a:p>
        </p:txBody>
      </p:sp>
      <p:sp>
        <p:nvSpPr>
          <p:cNvPr id="31747" name="矩形 1050835"/>
          <p:cNvSpPr>
            <a:spLocks noChangeArrowheads="1"/>
          </p:cNvSpPr>
          <p:nvPr/>
        </p:nvSpPr>
        <p:spPr bwMode="auto">
          <a:xfrm>
            <a:off x="371475" y="1184275"/>
            <a:ext cx="8376989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void dfs2(int 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,int </a:t>
            </a:r>
            <a:r>
              <a:rPr lang="zh-CN" altLang="zh-CN" sz="2400" dirty="0">
                <a:solidFill>
                  <a:schemeClr val="tx1"/>
                </a:solidFill>
              </a:rPr>
              <a:t>ancestor</a:t>
            </a:r>
            <a:r>
              <a:rPr lang="zh-CN" altLang="en-US" sz="2800" dirty="0">
                <a:solidFill>
                  <a:schemeClr val="tx1"/>
                </a:solidFill>
              </a:rPr>
              <a:t>)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{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top[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]=</a:t>
            </a:r>
            <a:r>
              <a:rPr lang="zh-CN" altLang="zh-CN" sz="2400" dirty="0">
                <a:solidFill>
                  <a:schemeClr val="tx1"/>
                </a:solidFill>
                <a:sym typeface="宋体" panose="02010600030101010101" pitchFamily="2" charset="-122"/>
              </a:rPr>
              <a:t>ancestor</a:t>
            </a:r>
            <a:r>
              <a:rPr lang="zh-CN" altLang="en-US" sz="2400" dirty="0">
                <a:solidFill>
                  <a:schemeClr val="tx1"/>
                </a:solidFill>
              </a:rPr>
              <a:t>;  </a:t>
            </a:r>
            <a:r>
              <a:rPr lang="en-US" altLang="zh-CN" sz="2400" dirty="0" err="1" smtClean="0">
                <a:solidFill>
                  <a:schemeClr val="tx1"/>
                </a:solidFill>
              </a:rPr>
              <a:t>pos</a:t>
            </a:r>
            <a:r>
              <a:rPr lang="zh-CN" altLang="en-US" sz="2400" dirty="0" smtClean="0">
                <a:solidFill>
                  <a:schemeClr val="tx1"/>
                </a:solidFill>
              </a:rPr>
              <a:t>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]=++</a:t>
            </a:r>
            <a:r>
              <a:rPr lang="zh-CN" altLang="zh-CN" sz="2400" dirty="0">
                <a:solidFill>
                  <a:schemeClr val="tx1"/>
                </a:solidFill>
              </a:rPr>
              <a:t>label</a:t>
            </a:r>
            <a:r>
              <a:rPr lang="zh-CN" altLang="en-US" sz="2800" dirty="0">
                <a:solidFill>
                  <a:schemeClr val="tx1"/>
                </a:solidFill>
              </a:rPr>
              <a:t>; rank</a:t>
            </a:r>
            <a:r>
              <a:rPr lang="zh-CN" altLang="en-US" sz="2800" dirty="0" smtClean="0">
                <a:solidFill>
                  <a:schemeClr val="tx1"/>
                </a:solidFill>
              </a:rPr>
              <a:t>[</a:t>
            </a:r>
            <a:r>
              <a:rPr lang="en-US" altLang="zh-CN" sz="2800" dirty="0" err="1" smtClean="0">
                <a:solidFill>
                  <a:schemeClr val="tx1"/>
                </a:solidFill>
              </a:rPr>
              <a:t>pos</a:t>
            </a:r>
            <a:r>
              <a:rPr lang="zh-CN" altLang="en-US" sz="2800" dirty="0" smtClean="0">
                <a:solidFill>
                  <a:schemeClr val="tx1"/>
                </a:solidFill>
              </a:rPr>
              <a:t>[</a:t>
            </a:r>
            <a:r>
              <a:rPr lang="en-US" altLang="zh-CN" sz="28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]]=</a:t>
            </a:r>
            <a:r>
              <a:rPr lang="en-US" altLang="zh-CN" sz="28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;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if(son[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]==-1) return;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dfs2(son[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],</a:t>
            </a:r>
            <a:r>
              <a:rPr lang="zh-CN" altLang="zh-CN" sz="2400" dirty="0">
                <a:solidFill>
                  <a:schemeClr val="tx1"/>
                </a:solidFill>
                <a:sym typeface="宋体" panose="02010600030101010101" pitchFamily="2" charset="-122"/>
              </a:rPr>
              <a:t>ancestor</a:t>
            </a:r>
            <a:r>
              <a:rPr lang="zh-CN" altLang="en-US" sz="2800" dirty="0">
                <a:solidFill>
                  <a:schemeClr val="tx1"/>
                </a:solidFill>
              </a:rPr>
              <a:t>);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for(int i=head[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];~i;i=next[i])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    {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        int v=to[i];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        if(v!=son[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400" dirty="0">
                <a:solidFill>
                  <a:schemeClr val="tx1"/>
                </a:solidFill>
              </a:rPr>
              <a:t>]&amp;&amp;v!=fa[</a:t>
            </a:r>
            <a:r>
              <a:rPr lang="zh-CN" altLang="zh-CN" sz="24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])  dfs2(v,v);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    }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    }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标题 105083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indent="-342900" algn="l" eaLnBrk="1" hangingPunct="1"/>
            <a:r>
              <a:rPr lang="zh-CN" altLang="en-US" sz="3600" smtClean="0"/>
              <a:t>重链剖分后：</a:t>
            </a:r>
            <a:endParaRPr lang="zh-CN" altLang="zh-CN" smtClean="0"/>
          </a:p>
        </p:txBody>
      </p:sp>
      <p:graphicFrame>
        <p:nvGraphicFramePr>
          <p:cNvPr id="4194410" name="表格 4194409"/>
          <p:cNvGraphicFramePr/>
          <p:nvPr/>
        </p:nvGraphicFramePr>
        <p:xfrm>
          <a:off x="1501775" y="4008438"/>
          <a:ext cx="6381750" cy="1555751"/>
        </p:xfrm>
        <a:graphic>
          <a:graphicData uri="http://schemas.openxmlformats.org/drawingml/2006/table">
            <a:tbl>
              <a:tblPr/>
              <a:tblGrid>
                <a:gridCol w="638175"/>
                <a:gridCol w="638175"/>
                <a:gridCol w="638175"/>
                <a:gridCol w="638175"/>
                <a:gridCol w="638175"/>
                <a:gridCol w="638175"/>
                <a:gridCol w="638175"/>
                <a:gridCol w="638175"/>
                <a:gridCol w="638175"/>
                <a:gridCol w="638175"/>
              </a:tblGrid>
              <a:tr h="518266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519219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518266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7BD3">
                            <a:alpha val="100000"/>
                          </a:srgbClr>
                        </a:gs>
                        <a:gs pos="100000">
                          <a:srgbClr val="034373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2817" name="矩形 1050839"/>
          <p:cNvSpPr>
            <a:spLocks noChangeArrowheads="1"/>
          </p:cNvSpPr>
          <p:nvPr/>
        </p:nvSpPr>
        <p:spPr bwMode="auto">
          <a:xfrm>
            <a:off x="374651" y="4524375"/>
            <a:ext cx="1055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b="1" dirty="0" err="1" smtClean="0">
                <a:solidFill>
                  <a:schemeClr val="tx1"/>
                </a:solidFill>
              </a:rPr>
              <a:t>pos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32818" name="组合 358"/>
          <p:cNvGrpSpPr>
            <a:grpSpLocks/>
          </p:cNvGrpSpPr>
          <p:nvPr/>
        </p:nvGrpSpPr>
        <p:grpSpPr bwMode="auto">
          <a:xfrm>
            <a:off x="5226050" y="165100"/>
            <a:ext cx="3295650" cy="3335338"/>
            <a:chOff x="8231" y="259"/>
            <a:chExt cx="5190" cy="5253"/>
          </a:xfrm>
        </p:grpSpPr>
        <p:sp>
          <p:nvSpPr>
            <p:cNvPr id="32821" name="椭圆 1050841"/>
            <p:cNvSpPr>
              <a:spLocks noChangeArrowheads="1"/>
            </p:cNvSpPr>
            <p:nvPr/>
          </p:nvSpPr>
          <p:spPr bwMode="auto">
            <a:xfrm>
              <a:off x="10726" y="363"/>
              <a:ext cx="692" cy="759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234D4F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32822" name="椭圆 1050843"/>
            <p:cNvSpPr>
              <a:spLocks noChangeArrowheads="1"/>
            </p:cNvSpPr>
            <p:nvPr/>
          </p:nvSpPr>
          <p:spPr bwMode="auto">
            <a:xfrm>
              <a:off x="9808" y="1613"/>
              <a:ext cx="694" cy="759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234D4F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32823" name="椭圆 1050845"/>
            <p:cNvSpPr>
              <a:spLocks noChangeArrowheads="1"/>
            </p:cNvSpPr>
            <p:nvPr/>
          </p:nvSpPr>
          <p:spPr bwMode="auto">
            <a:xfrm>
              <a:off x="11655" y="1626"/>
              <a:ext cx="694" cy="759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234D4F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32824" name="椭圆 1050847"/>
            <p:cNvSpPr>
              <a:spLocks noChangeArrowheads="1"/>
            </p:cNvSpPr>
            <p:nvPr/>
          </p:nvSpPr>
          <p:spPr bwMode="auto">
            <a:xfrm>
              <a:off x="9020" y="2865"/>
              <a:ext cx="692" cy="759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234D4F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32825" name="椭圆 1050849"/>
            <p:cNvSpPr>
              <a:spLocks noChangeArrowheads="1"/>
            </p:cNvSpPr>
            <p:nvPr/>
          </p:nvSpPr>
          <p:spPr bwMode="auto">
            <a:xfrm>
              <a:off x="10198" y="2960"/>
              <a:ext cx="696" cy="75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234D4F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32826" name="椭圆 1050851"/>
            <p:cNvSpPr>
              <a:spLocks noChangeArrowheads="1"/>
            </p:cNvSpPr>
            <p:nvPr/>
          </p:nvSpPr>
          <p:spPr bwMode="auto">
            <a:xfrm>
              <a:off x="11123" y="2865"/>
              <a:ext cx="694" cy="759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234D4F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32827" name="椭圆 1050853"/>
            <p:cNvSpPr>
              <a:spLocks noChangeArrowheads="1"/>
            </p:cNvSpPr>
            <p:nvPr/>
          </p:nvSpPr>
          <p:spPr bwMode="auto">
            <a:xfrm>
              <a:off x="11917" y="2865"/>
              <a:ext cx="694" cy="759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234D4F"/>
                  </a:solidFill>
                </a:rPr>
                <a:t>7</a:t>
              </a:r>
              <a:endParaRPr lang="zh-CN" altLang="zh-CN" sz="1800"/>
            </a:p>
          </p:txBody>
        </p:sp>
        <p:sp>
          <p:nvSpPr>
            <p:cNvPr id="32828" name="椭圆 1050855"/>
            <p:cNvSpPr>
              <a:spLocks noChangeArrowheads="1"/>
            </p:cNvSpPr>
            <p:nvPr/>
          </p:nvSpPr>
          <p:spPr bwMode="auto">
            <a:xfrm>
              <a:off x="12727" y="2736"/>
              <a:ext cx="694" cy="759"/>
            </a:xfrm>
            <a:prstGeom prst="ellipse">
              <a:avLst/>
            </a:prstGeom>
            <a:solidFill>
              <a:srgbClr val="BBE0E3"/>
            </a:solidFill>
            <a:ln w="3175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234D4F"/>
                  </a:solidFill>
                </a:rPr>
                <a:t>8</a:t>
              </a:r>
              <a:endParaRPr lang="zh-CN" altLang="zh-CN" sz="1800"/>
            </a:p>
          </p:txBody>
        </p:sp>
        <p:sp>
          <p:nvSpPr>
            <p:cNvPr id="32829" name="椭圆 1050857"/>
            <p:cNvSpPr>
              <a:spLocks noChangeArrowheads="1"/>
            </p:cNvSpPr>
            <p:nvPr/>
          </p:nvSpPr>
          <p:spPr bwMode="auto">
            <a:xfrm>
              <a:off x="11003" y="4353"/>
              <a:ext cx="743" cy="759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234D4F"/>
                  </a:solidFill>
                </a:rPr>
                <a:t>10</a:t>
              </a:r>
              <a:endParaRPr lang="zh-CN" altLang="zh-CN" sz="1800"/>
            </a:p>
          </p:txBody>
        </p:sp>
        <p:sp>
          <p:nvSpPr>
            <p:cNvPr id="32830" name="椭圆 1050859"/>
            <p:cNvSpPr>
              <a:spLocks noChangeArrowheads="1"/>
            </p:cNvSpPr>
            <p:nvPr/>
          </p:nvSpPr>
          <p:spPr bwMode="auto">
            <a:xfrm>
              <a:off x="9681" y="4450"/>
              <a:ext cx="692" cy="759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595959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234D4F"/>
                  </a:solidFill>
                </a:rPr>
                <a:t>9</a:t>
              </a:r>
              <a:endParaRPr lang="zh-CN" altLang="zh-CN" sz="1800"/>
            </a:p>
          </p:txBody>
        </p:sp>
        <p:cxnSp>
          <p:nvCxnSpPr>
            <p:cNvPr id="32831" name="直接连接符 3146556"/>
            <p:cNvCxnSpPr>
              <a:cxnSpLocks noChangeShapeType="1"/>
            </p:cNvCxnSpPr>
            <p:nvPr/>
          </p:nvCxnSpPr>
          <p:spPr bwMode="auto">
            <a:xfrm flipH="1">
              <a:off x="10155" y="1010"/>
              <a:ext cx="673" cy="603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832" name="直接连接符 3146558"/>
            <p:cNvCxnSpPr>
              <a:cxnSpLocks noChangeShapeType="1"/>
            </p:cNvCxnSpPr>
            <p:nvPr/>
          </p:nvCxnSpPr>
          <p:spPr bwMode="auto">
            <a:xfrm>
              <a:off x="11317" y="1010"/>
              <a:ext cx="685" cy="618"/>
            </a:xfrm>
            <a:prstGeom prst="line">
              <a:avLst/>
            </a:prstGeom>
            <a:noFill/>
            <a:ln w="76200">
              <a:solidFill>
                <a:srgbClr val="1E464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833" name="直接连接符 3146560"/>
            <p:cNvCxnSpPr>
              <a:cxnSpLocks noChangeShapeType="1"/>
            </p:cNvCxnSpPr>
            <p:nvPr/>
          </p:nvCxnSpPr>
          <p:spPr bwMode="auto">
            <a:xfrm flipH="1">
              <a:off x="9366" y="2260"/>
              <a:ext cx="544" cy="60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834" name="直接连接符 3146562"/>
            <p:cNvCxnSpPr>
              <a:cxnSpLocks noChangeShapeType="1"/>
            </p:cNvCxnSpPr>
            <p:nvPr/>
          </p:nvCxnSpPr>
          <p:spPr bwMode="auto">
            <a:xfrm>
              <a:off x="10401" y="2273"/>
              <a:ext cx="145" cy="700"/>
            </a:xfrm>
            <a:prstGeom prst="line">
              <a:avLst/>
            </a:prstGeom>
            <a:noFill/>
            <a:ln w="76200">
              <a:solidFill>
                <a:srgbClr val="1E464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835" name="直接连接符 3146564"/>
            <p:cNvCxnSpPr>
              <a:cxnSpLocks noChangeShapeType="1"/>
            </p:cNvCxnSpPr>
            <p:nvPr/>
          </p:nvCxnSpPr>
          <p:spPr bwMode="auto">
            <a:xfrm flipH="1">
              <a:off x="10027" y="3730"/>
              <a:ext cx="519" cy="733"/>
            </a:xfrm>
            <a:prstGeom prst="line">
              <a:avLst/>
            </a:prstGeom>
            <a:noFill/>
            <a:ln w="76200">
              <a:solidFill>
                <a:srgbClr val="1E464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836" name="直接连接符 3146566"/>
            <p:cNvCxnSpPr>
              <a:cxnSpLocks noChangeShapeType="1"/>
            </p:cNvCxnSpPr>
            <p:nvPr/>
          </p:nvCxnSpPr>
          <p:spPr bwMode="auto">
            <a:xfrm flipH="1">
              <a:off x="11471" y="2275"/>
              <a:ext cx="285" cy="588"/>
            </a:xfrm>
            <a:prstGeom prst="line">
              <a:avLst/>
            </a:prstGeom>
            <a:noFill/>
            <a:ln w="76200">
              <a:solidFill>
                <a:srgbClr val="1E464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837" name="直接连接符 3146568"/>
            <p:cNvCxnSpPr>
              <a:cxnSpLocks noChangeShapeType="1"/>
            </p:cNvCxnSpPr>
            <p:nvPr/>
          </p:nvCxnSpPr>
          <p:spPr bwMode="auto">
            <a:xfrm>
              <a:off x="12127" y="2355"/>
              <a:ext cx="138" cy="509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838" name="直接连接符 3146570"/>
            <p:cNvCxnSpPr>
              <a:cxnSpLocks noChangeShapeType="1"/>
            </p:cNvCxnSpPr>
            <p:nvPr/>
          </p:nvCxnSpPr>
          <p:spPr bwMode="auto">
            <a:xfrm>
              <a:off x="12300" y="2165"/>
              <a:ext cx="773" cy="57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839" name="直接连接符 3146572"/>
            <p:cNvCxnSpPr>
              <a:cxnSpLocks noChangeShapeType="1"/>
            </p:cNvCxnSpPr>
            <p:nvPr/>
          </p:nvCxnSpPr>
          <p:spPr bwMode="auto">
            <a:xfrm flipH="1">
              <a:off x="11373" y="3623"/>
              <a:ext cx="98" cy="729"/>
            </a:xfrm>
            <a:prstGeom prst="line">
              <a:avLst/>
            </a:prstGeom>
            <a:noFill/>
            <a:ln w="76200">
              <a:solidFill>
                <a:srgbClr val="1E464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840" name="矩形 1050861"/>
            <p:cNvSpPr>
              <a:spLocks noChangeArrowheads="1"/>
            </p:cNvSpPr>
            <p:nvPr/>
          </p:nvSpPr>
          <p:spPr bwMode="auto">
            <a:xfrm>
              <a:off x="11291" y="259"/>
              <a:ext cx="564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0000FF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32841" name="矩形 1050863"/>
            <p:cNvSpPr>
              <a:spLocks noChangeArrowheads="1"/>
            </p:cNvSpPr>
            <p:nvPr/>
          </p:nvSpPr>
          <p:spPr bwMode="auto">
            <a:xfrm>
              <a:off x="9350" y="1566"/>
              <a:ext cx="564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0000FF"/>
                  </a:solidFill>
                </a:rPr>
                <a:t>7</a:t>
              </a:r>
              <a:endParaRPr lang="zh-CN" altLang="zh-CN" sz="1800"/>
            </a:p>
          </p:txBody>
        </p:sp>
        <p:sp>
          <p:nvSpPr>
            <p:cNvPr id="32842" name="矩形 1050865"/>
            <p:cNvSpPr>
              <a:spLocks noChangeArrowheads="1"/>
            </p:cNvSpPr>
            <p:nvPr/>
          </p:nvSpPr>
          <p:spPr bwMode="auto">
            <a:xfrm>
              <a:off x="11191" y="1417"/>
              <a:ext cx="565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0000FF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32843" name="矩形 1050867"/>
            <p:cNvSpPr>
              <a:spLocks noChangeArrowheads="1"/>
            </p:cNvSpPr>
            <p:nvPr/>
          </p:nvSpPr>
          <p:spPr bwMode="auto">
            <a:xfrm>
              <a:off x="12856" y="3327"/>
              <a:ext cx="565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0000FF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32844" name="矩形 1050869"/>
            <p:cNvSpPr>
              <a:spLocks noChangeArrowheads="1"/>
            </p:cNvSpPr>
            <p:nvPr/>
          </p:nvSpPr>
          <p:spPr bwMode="auto">
            <a:xfrm>
              <a:off x="12047" y="3495"/>
              <a:ext cx="564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0000FF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32845" name="矩形 1050871"/>
            <p:cNvSpPr>
              <a:spLocks noChangeArrowheads="1"/>
            </p:cNvSpPr>
            <p:nvPr/>
          </p:nvSpPr>
          <p:spPr bwMode="auto">
            <a:xfrm>
              <a:off x="10905" y="2280"/>
              <a:ext cx="566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0000FF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32846" name="矩形 1050873"/>
            <p:cNvSpPr>
              <a:spLocks noChangeArrowheads="1"/>
            </p:cNvSpPr>
            <p:nvPr/>
          </p:nvSpPr>
          <p:spPr bwMode="auto">
            <a:xfrm>
              <a:off x="9728" y="2817"/>
              <a:ext cx="565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0000FF"/>
                  </a:solidFill>
                </a:rPr>
                <a:t>8</a:t>
              </a:r>
              <a:endParaRPr lang="zh-CN" altLang="zh-CN" sz="1800"/>
            </a:p>
          </p:txBody>
        </p:sp>
        <p:sp>
          <p:nvSpPr>
            <p:cNvPr id="32847" name="矩形 1050875"/>
            <p:cNvSpPr>
              <a:spLocks noChangeArrowheads="1"/>
            </p:cNvSpPr>
            <p:nvPr/>
          </p:nvSpPr>
          <p:spPr bwMode="auto">
            <a:xfrm>
              <a:off x="8231" y="2831"/>
              <a:ext cx="1570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0000FF"/>
                  </a:solidFill>
                </a:rPr>
                <a:t>10</a:t>
              </a:r>
              <a:endParaRPr lang="zh-CN" altLang="zh-CN" sz="1800"/>
            </a:p>
          </p:txBody>
        </p:sp>
        <p:sp>
          <p:nvSpPr>
            <p:cNvPr id="32848" name="矩形 1050877"/>
            <p:cNvSpPr>
              <a:spLocks noChangeArrowheads="1"/>
            </p:cNvSpPr>
            <p:nvPr/>
          </p:nvSpPr>
          <p:spPr bwMode="auto">
            <a:xfrm>
              <a:off x="9212" y="4547"/>
              <a:ext cx="565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0000FF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32849" name="矩形 1050879"/>
            <p:cNvSpPr>
              <a:spLocks noChangeArrowheads="1"/>
            </p:cNvSpPr>
            <p:nvPr/>
          </p:nvSpPr>
          <p:spPr bwMode="auto">
            <a:xfrm>
              <a:off x="10558" y="4696"/>
              <a:ext cx="565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>
                  <a:solidFill>
                    <a:srgbClr val="0000FF"/>
                  </a:solidFill>
                </a:rPr>
                <a:t>4</a:t>
              </a:r>
              <a:endParaRPr lang="zh-CN" altLang="zh-CN" sz="1800"/>
            </a:p>
          </p:txBody>
        </p:sp>
      </p:grpSp>
      <p:sp>
        <p:nvSpPr>
          <p:cNvPr id="32819" name="矩形 1050881"/>
          <p:cNvSpPr>
            <a:spLocks noChangeArrowheads="1"/>
          </p:cNvSpPr>
          <p:nvPr/>
        </p:nvSpPr>
        <p:spPr bwMode="auto">
          <a:xfrm>
            <a:off x="542925" y="5045075"/>
            <a:ext cx="887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400" b="1" dirty="0">
                <a:solidFill>
                  <a:schemeClr val="tx1"/>
                </a:solidFill>
              </a:rPr>
              <a:t>rank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32820" name="矩形 1050883"/>
          <p:cNvSpPr>
            <a:spLocks noChangeArrowheads="1"/>
          </p:cNvSpPr>
          <p:nvPr/>
        </p:nvSpPr>
        <p:spPr bwMode="auto">
          <a:xfrm>
            <a:off x="374650" y="1701800"/>
            <a:ext cx="477837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      </a:t>
            </a:r>
            <a:r>
              <a:rPr lang="zh-CN" altLang="en-US" sz="2800" dirty="0">
                <a:solidFill>
                  <a:schemeClr val="tx1"/>
                </a:solidFill>
              </a:rPr>
              <a:t>剖分完成后，每条重链相当于一段区间，将所有的重链首尾相接，用合适的数据结构来维护这个整体。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标题 105088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850"/>
            <a:ext cx="5173663" cy="1143000"/>
          </a:xfrm>
        </p:spPr>
        <p:txBody>
          <a:bodyPr/>
          <a:lstStyle/>
          <a:p>
            <a:pPr indent="-342900" algn="l" eaLnBrk="1" hangingPunct="1"/>
            <a:r>
              <a:rPr lang="zh-CN" altLang="en-US" sz="3200" smtClean="0"/>
              <a:t>例如：用线段树维护</a:t>
            </a:r>
            <a:endParaRPr lang="zh-CN" altLang="zh-CN" smtClean="0"/>
          </a:p>
        </p:txBody>
      </p:sp>
      <p:graphicFrame>
        <p:nvGraphicFramePr>
          <p:cNvPr id="4194412" name="表格 4194411"/>
          <p:cNvGraphicFramePr/>
          <p:nvPr/>
        </p:nvGraphicFramePr>
        <p:xfrm>
          <a:off x="1501775" y="5086350"/>
          <a:ext cx="6381750" cy="1555750"/>
        </p:xfrm>
        <a:graphic>
          <a:graphicData uri="http://schemas.openxmlformats.org/drawingml/2006/table">
            <a:tbl>
              <a:tblPr/>
              <a:tblGrid>
                <a:gridCol w="638175"/>
                <a:gridCol w="638175"/>
                <a:gridCol w="638175"/>
                <a:gridCol w="638175"/>
                <a:gridCol w="638175"/>
                <a:gridCol w="638175"/>
                <a:gridCol w="638175"/>
                <a:gridCol w="638175"/>
                <a:gridCol w="638175"/>
                <a:gridCol w="638175"/>
              </a:tblGrid>
              <a:tr h="518266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519218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518266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en-US" altLang="en-US" sz="1800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45729" marB="45729">
                    <a:lnL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7BD3">
                            <a:alpha val="100000"/>
                          </a:srgbClr>
                        </a:gs>
                        <a:gs pos="100000">
                          <a:srgbClr val="034373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3841" name="矩形 1050887"/>
          <p:cNvSpPr>
            <a:spLocks noChangeArrowheads="1"/>
          </p:cNvSpPr>
          <p:nvPr/>
        </p:nvSpPr>
        <p:spPr bwMode="auto">
          <a:xfrm>
            <a:off x="542925" y="5600700"/>
            <a:ext cx="887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b="1" dirty="0" err="1" smtClean="0">
                <a:solidFill>
                  <a:schemeClr val="tx1"/>
                </a:solidFill>
              </a:rPr>
              <a:t>pos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33842" name="矩形 1050889"/>
          <p:cNvSpPr>
            <a:spLocks noChangeArrowheads="1"/>
          </p:cNvSpPr>
          <p:nvPr/>
        </p:nvSpPr>
        <p:spPr bwMode="auto">
          <a:xfrm>
            <a:off x="542925" y="6121400"/>
            <a:ext cx="887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400" b="1" dirty="0">
                <a:solidFill>
                  <a:schemeClr val="tx1"/>
                </a:solidFill>
              </a:rPr>
              <a:t>rank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aphicFrame>
        <p:nvGraphicFramePr>
          <p:cNvPr id="4194414" name="表格 4194413"/>
          <p:cNvGraphicFramePr/>
          <p:nvPr/>
        </p:nvGraphicFramePr>
        <p:xfrm>
          <a:off x="63500" y="4568825"/>
          <a:ext cx="838200" cy="457200"/>
        </p:xfrm>
        <a:graphic>
          <a:graphicData uri="http://schemas.openxmlformats.org/drawingml/2006/table">
            <a:tbl>
              <a:tblPr/>
              <a:tblGrid>
                <a:gridCol w="288925"/>
                <a:gridCol w="304800"/>
                <a:gridCol w="244475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0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94416" name="表格 4194415"/>
          <p:cNvGraphicFramePr/>
          <p:nvPr/>
        </p:nvGraphicFramePr>
        <p:xfrm>
          <a:off x="1373188" y="4568825"/>
          <a:ext cx="923925" cy="457200"/>
        </p:xfrm>
        <a:graphic>
          <a:graphicData uri="http://schemas.openxmlformats.org/drawingml/2006/table">
            <a:tbl>
              <a:tblPr/>
              <a:tblGrid>
                <a:gridCol w="242888"/>
                <a:gridCol w="365125"/>
                <a:gridCol w="315912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94418" name="表格 4194417"/>
          <p:cNvGraphicFramePr/>
          <p:nvPr/>
        </p:nvGraphicFramePr>
        <p:xfrm>
          <a:off x="1706563" y="3679825"/>
          <a:ext cx="882650" cy="457200"/>
        </p:xfrm>
        <a:graphic>
          <a:graphicData uri="http://schemas.openxmlformats.org/drawingml/2006/table">
            <a:tbl>
              <a:tblPr/>
              <a:tblGrid>
                <a:gridCol w="311150"/>
                <a:gridCol w="317500"/>
                <a:gridCol w="254000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94420" name="表格 4194419"/>
          <p:cNvGraphicFramePr/>
          <p:nvPr/>
        </p:nvGraphicFramePr>
        <p:xfrm>
          <a:off x="2754313" y="3679825"/>
          <a:ext cx="854075" cy="457200"/>
        </p:xfrm>
        <a:graphic>
          <a:graphicData uri="http://schemas.openxmlformats.org/drawingml/2006/table">
            <a:tbl>
              <a:tblPr/>
              <a:tblGrid>
                <a:gridCol w="244475"/>
                <a:gridCol w="301625"/>
                <a:gridCol w="307975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75D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94422" name="表格 4194421"/>
          <p:cNvGraphicFramePr/>
          <p:nvPr/>
        </p:nvGraphicFramePr>
        <p:xfrm>
          <a:off x="3763963" y="3679825"/>
          <a:ext cx="838200" cy="457200"/>
        </p:xfrm>
        <a:graphic>
          <a:graphicData uri="http://schemas.openxmlformats.org/drawingml/2006/table">
            <a:tbl>
              <a:tblPr/>
              <a:tblGrid>
                <a:gridCol w="236538"/>
                <a:gridCol w="282575"/>
                <a:gridCol w="319087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94424" name="表格 4194423"/>
          <p:cNvGraphicFramePr/>
          <p:nvPr/>
        </p:nvGraphicFramePr>
        <p:xfrm>
          <a:off x="4097338" y="4568825"/>
          <a:ext cx="854075" cy="457200"/>
        </p:xfrm>
        <a:graphic>
          <a:graphicData uri="http://schemas.openxmlformats.org/drawingml/2006/table">
            <a:tbl>
              <a:tblPr/>
              <a:tblGrid>
                <a:gridCol w="244475"/>
                <a:gridCol w="269875"/>
                <a:gridCol w="339725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94426" name="表格 4194425"/>
          <p:cNvGraphicFramePr/>
          <p:nvPr/>
        </p:nvGraphicFramePr>
        <p:xfrm>
          <a:off x="5483225" y="4568825"/>
          <a:ext cx="828675" cy="457200"/>
        </p:xfrm>
        <a:graphic>
          <a:graphicData uri="http://schemas.openxmlformats.org/drawingml/2006/table">
            <a:tbl>
              <a:tblPr/>
              <a:tblGrid>
                <a:gridCol w="242888"/>
                <a:gridCol w="290512"/>
                <a:gridCol w="295275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4194428" name="表格 4194427"/>
          <p:cNvGraphicFramePr/>
          <p:nvPr/>
        </p:nvGraphicFramePr>
        <p:xfrm>
          <a:off x="5800725" y="3679825"/>
          <a:ext cx="819150" cy="457200"/>
        </p:xfrm>
        <a:graphic>
          <a:graphicData uri="http://schemas.openxmlformats.org/drawingml/2006/table">
            <a:tbl>
              <a:tblPr/>
              <a:tblGrid>
                <a:gridCol w="231775"/>
                <a:gridCol w="314325"/>
                <a:gridCol w="273050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4194430" name="表格 4194429"/>
          <p:cNvGraphicFramePr/>
          <p:nvPr/>
        </p:nvGraphicFramePr>
        <p:xfrm>
          <a:off x="6810375" y="3679825"/>
          <a:ext cx="806450" cy="457200"/>
        </p:xfrm>
        <a:graphic>
          <a:graphicData uri="http://schemas.openxmlformats.org/drawingml/2006/table">
            <a:tbl>
              <a:tblPr/>
              <a:tblGrid>
                <a:gridCol w="254000"/>
                <a:gridCol w="242888"/>
                <a:gridCol w="309562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EE256">
                            <a:alpha val="100000"/>
                          </a:srgbClr>
                        </a:gs>
                        <a:gs pos="100000">
                          <a:srgbClr val="52762D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4194432" name="表格 4194431"/>
          <p:cNvGraphicFramePr/>
          <p:nvPr/>
        </p:nvGraphicFramePr>
        <p:xfrm>
          <a:off x="7781925" y="3679825"/>
          <a:ext cx="1374775" cy="457200"/>
        </p:xfrm>
        <a:graphic>
          <a:graphicData uri="http://schemas.openxmlformats.org/drawingml/2006/table">
            <a:tbl>
              <a:tblPr/>
              <a:tblGrid>
                <a:gridCol w="564141"/>
                <a:gridCol w="255388"/>
                <a:gridCol w="555246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2" marR="91482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7BD3">
                            <a:alpha val="100000"/>
                          </a:srgbClr>
                        </a:gs>
                        <a:gs pos="100000">
                          <a:srgbClr val="034373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2" marR="91482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7BD3">
                            <a:alpha val="100000"/>
                          </a:srgbClr>
                        </a:gs>
                        <a:gs pos="100000">
                          <a:srgbClr val="034373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2" marR="91482"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7BD3">
                            <a:alpha val="100000"/>
                          </a:srgbClr>
                        </a:gs>
                        <a:gs pos="100000">
                          <a:srgbClr val="034373">
                            <a:alpha val="10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4194434" name="表格 4194433"/>
          <p:cNvGraphicFramePr/>
          <p:nvPr/>
        </p:nvGraphicFramePr>
        <p:xfrm>
          <a:off x="692150" y="3679825"/>
          <a:ext cx="838200" cy="457200"/>
        </p:xfrm>
        <a:graphic>
          <a:graphicData uri="http://schemas.openxmlformats.org/drawingml/2006/table">
            <a:tbl>
              <a:tblPr/>
              <a:tblGrid>
                <a:gridCol w="288925"/>
                <a:gridCol w="304800"/>
                <a:gridCol w="244475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94436" name="表格 4194435"/>
          <p:cNvGraphicFramePr/>
          <p:nvPr/>
        </p:nvGraphicFramePr>
        <p:xfrm>
          <a:off x="4791075" y="3679825"/>
          <a:ext cx="838200" cy="457200"/>
        </p:xfrm>
        <a:graphic>
          <a:graphicData uri="http://schemas.openxmlformats.org/drawingml/2006/table">
            <a:tbl>
              <a:tblPr/>
              <a:tblGrid>
                <a:gridCol w="288925"/>
                <a:gridCol w="304800"/>
                <a:gridCol w="244475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3963" name="直接连接符 3146574"/>
          <p:cNvCxnSpPr>
            <a:cxnSpLocks noChangeShapeType="1"/>
          </p:cNvCxnSpPr>
          <p:nvPr/>
        </p:nvCxnSpPr>
        <p:spPr bwMode="auto">
          <a:xfrm flipV="1">
            <a:off x="485775" y="4137025"/>
            <a:ext cx="628650" cy="431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964" name="直接连接符 3146576"/>
          <p:cNvCxnSpPr>
            <a:cxnSpLocks noChangeShapeType="1"/>
          </p:cNvCxnSpPr>
          <p:nvPr/>
        </p:nvCxnSpPr>
        <p:spPr bwMode="auto">
          <a:xfrm flipH="1" flipV="1">
            <a:off x="1114425" y="4137025"/>
            <a:ext cx="723900" cy="431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965" name="直接连接符 3146578"/>
          <p:cNvCxnSpPr>
            <a:cxnSpLocks noChangeShapeType="1"/>
          </p:cNvCxnSpPr>
          <p:nvPr/>
        </p:nvCxnSpPr>
        <p:spPr bwMode="auto">
          <a:xfrm flipV="1">
            <a:off x="4589463" y="4140200"/>
            <a:ext cx="628650" cy="43338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966" name="直接连接符 3146580"/>
          <p:cNvCxnSpPr>
            <a:cxnSpLocks noChangeShapeType="1"/>
          </p:cNvCxnSpPr>
          <p:nvPr/>
        </p:nvCxnSpPr>
        <p:spPr bwMode="auto">
          <a:xfrm flipH="1" flipV="1">
            <a:off x="5218113" y="4140200"/>
            <a:ext cx="723900" cy="43338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194438" name="表格 4194437"/>
          <p:cNvGraphicFramePr/>
          <p:nvPr/>
        </p:nvGraphicFramePr>
        <p:xfrm>
          <a:off x="1220788" y="2674938"/>
          <a:ext cx="923925" cy="457200"/>
        </p:xfrm>
        <a:graphic>
          <a:graphicData uri="http://schemas.openxmlformats.org/drawingml/2006/table">
            <a:tbl>
              <a:tblPr/>
              <a:tblGrid>
                <a:gridCol w="242888"/>
                <a:gridCol w="365125"/>
                <a:gridCol w="315912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3977" name="直接连接符 3146582"/>
          <p:cNvCxnSpPr>
            <a:cxnSpLocks noChangeShapeType="1"/>
          </p:cNvCxnSpPr>
          <p:nvPr/>
        </p:nvCxnSpPr>
        <p:spPr bwMode="auto">
          <a:xfrm flipV="1">
            <a:off x="1114425" y="3132138"/>
            <a:ext cx="571500" cy="5476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978" name="直接连接符 3146584"/>
          <p:cNvCxnSpPr>
            <a:cxnSpLocks noChangeShapeType="1"/>
          </p:cNvCxnSpPr>
          <p:nvPr/>
        </p:nvCxnSpPr>
        <p:spPr bwMode="auto">
          <a:xfrm flipH="1" flipV="1">
            <a:off x="1685925" y="3132138"/>
            <a:ext cx="463550" cy="5476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194440" name="表格 4194439"/>
          <p:cNvGraphicFramePr/>
          <p:nvPr/>
        </p:nvGraphicFramePr>
        <p:xfrm>
          <a:off x="3379788" y="2671763"/>
          <a:ext cx="923925" cy="457200"/>
        </p:xfrm>
        <a:graphic>
          <a:graphicData uri="http://schemas.openxmlformats.org/drawingml/2006/table">
            <a:tbl>
              <a:tblPr/>
              <a:tblGrid>
                <a:gridCol w="242888"/>
                <a:gridCol w="365125"/>
                <a:gridCol w="315912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94442" name="表格 4194441"/>
          <p:cNvGraphicFramePr/>
          <p:nvPr/>
        </p:nvGraphicFramePr>
        <p:xfrm>
          <a:off x="5356225" y="2670175"/>
          <a:ext cx="876300" cy="457200"/>
        </p:xfrm>
        <a:graphic>
          <a:graphicData uri="http://schemas.openxmlformats.org/drawingml/2006/table">
            <a:tbl>
              <a:tblPr/>
              <a:tblGrid>
                <a:gridCol w="282575"/>
                <a:gridCol w="292100"/>
                <a:gridCol w="301625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94444" name="表格 4194443"/>
          <p:cNvGraphicFramePr/>
          <p:nvPr/>
        </p:nvGraphicFramePr>
        <p:xfrm>
          <a:off x="7356475" y="2671763"/>
          <a:ext cx="1177925" cy="457200"/>
        </p:xfrm>
        <a:graphic>
          <a:graphicData uri="http://schemas.openxmlformats.org/drawingml/2006/table">
            <a:tbl>
              <a:tblPr/>
              <a:tblGrid>
                <a:gridCol w="254000"/>
                <a:gridCol w="354013"/>
                <a:gridCol w="569912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94446" name="表格 4194445"/>
          <p:cNvGraphicFramePr/>
          <p:nvPr/>
        </p:nvGraphicFramePr>
        <p:xfrm>
          <a:off x="2341563" y="1651000"/>
          <a:ext cx="923925" cy="457200"/>
        </p:xfrm>
        <a:graphic>
          <a:graphicData uri="http://schemas.openxmlformats.org/drawingml/2006/table">
            <a:tbl>
              <a:tblPr/>
              <a:tblGrid>
                <a:gridCol w="242888"/>
                <a:gridCol w="365125"/>
                <a:gridCol w="315912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4019" name="直接连接符 3146586"/>
          <p:cNvCxnSpPr>
            <a:cxnSpLocks noChangeShapeType="1"/>
          </p:cNvCxnSpPr>
          <p:nvPr/>
        </p:nvCxnSpPr>
        <p:spPr bwMode="auto">
          <a:xfrm flipV="1">
            <a:off x="3270250" y="3136900"/>
            <a:ext cx="571500" cy="546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020" name="直接连接符 3146588"/>
          <p:cNvCxnSpPr>
            <a:cxnSpLocks noChangeShapeType="1"/>
          </p:cNvCxnSpPr>
          <p:nvPr/>
        </p:nvCxnSpPr>
        <p:spPr bwMode="auto">
          <a:xfrm flipH="1" flipV="1">
            <a:off x="3841750" y="3136900"/>
            <a:ext cx="465138" cy="546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021" name="直接连接符 3146590"/>
          <p:cNvCxnSpPr>
            <a:cxnSpLocks noChangeShapeType="1"/>
          </p:cNvCxnSpPr>
          <p:nvPr/>
        </p:nvCxnSpPr>
        <p:spPr bwMode="auto">
          <a:xfrm flipV="1">
            <a:off x="5187950" y="3125788"/>
            <a:ext cx="571500" cy="5476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022" name="直接连接符 3146592"/>
          <p:cNvCxnSpPr>
            <a:cxnSpLocks noChangeShapeType="1"/>
          </p:cNvCxnSpPr>
          <p:nvPr/>
        </p:nvCxnSpPr>
        <p:spPr bwMode="auto">
          <a:xfrm flipH="1" flipV="1">
            <a:off x="5759450" y="3125788"/>
            <a:ext cx="463550" cy="5476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023" name="直接连接符 3146594"/>
          <p:cNvCxnSpPr>
            <a:cxnSpLocks noChangeShapeType="1"/>
          </p:cNvCxnSpPr>
          <p:nvPr/>
        </p:nvCxnSpPr>
        <p:spPr bwMode="auto">
          <a:xfrm flipV="1">
            <a:off x="7278688" y="3136900"/>
            <a:ext cx="571500" cy="546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024" name="直接连接符 3146596"/>
          <p:cNvCxnSpPr>
            <a:cxnSpLocks noChangeShapeType="1"/>
          </p:cNvCxnSpPr>
          <p:nvPr/>
        </p:nvCxnSpPr>
        <p:spPr bwMode="auto">
          <a:xfrm flipH="1" flipV="1">
            <a:off x="7850188" y="3136900"/>
            <a:ext cx="465137" cy="546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025" name="直接连接符 3146598"/>
          <p:cNvCxnSpPr>
            <a:cxnSpLocks noChangeShapeType="1"/>
          </p:cNvCxnSpPr>
          <p:nvPr/>
        </p:nvCxnSpPr>
        <p:spPr bwMode="auto">
          <a:xfrm flipV="1">
            <a:off x="1685925" y="2108200"/>
            <a:ext cx="1120775" cy="566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026" name="直接连接符 3146600"/>
          <p:cNvCxnSpPr>
            <a:cxnSpLocks noChangeShapeType="1"/>
          </p:cNvCxnSpPr>
          <p:nvPr/>
        </p:nvCxnSpPr>
        <p:spPr bwMode="auto">
          <a:xfrm flipH="1" flipV="1">
            <a:off x="2806700" y="2108200"/>
            <a:ext cx="1038225" cy="5635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194448" name="表格 4194447"/>
          <p:cNvGraphicFramePr/>
          <p:nvPr/>
        </p:nvGraphicFramePr>
        <p:xfrm>
          <a:off x="6223000" y="1651000"/>
          <a:ext cx="1320800" cy="457200"/>
        </p:xfrm>
        <a:graphic>
          <a:graphicData uri="http://schemas.openxmlformats.org/drawingml/2006/table">
            <a:tbl>
              <a:tblPr/>
              <a:tblGrid>
                <a:gridCol w="320675"/>
                <a:gridCol w="428625"/>
                <a:gridCol w="571500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4037" name="直接连接符 3146602"/>
          <p:cNvCxnSpPr>
            <a:cxnSpLocks noChangeShapeType="1"/>
          </p:cNvCxnSpPr>
          <p:nvPr/>
        </p:nvCxnSpPr>
        <p:spPr bwMode="auto">
          <a:xfrm flipV="1">
            <a:off x="5765800" y="2108200"/>
            <a:ext cx="1120775" cy="566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038" name="直接连接符 3146604"/>
          <p:cNvCxnSpPr>
            <a:cxnSpLocks noChangeShapeType="1"/>
          </p:cNvCxnSpPr>
          <p:nvPr/>
        </p:nvCxnSpPr>
        <p:spPr bwMode="auto">
          <a:xfrm flipH="1" flipV="1">
            <a:off x="6886575" y="2108200"/>
            <a:ext cx="1038225" cy="5635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194450" name="表格 4194449"/>
          <p:cNvGraphicFramePr/>
          <p:nvPr/>
        </p:nvGraphicFramePr>
        <p:xfrm>
          <a:off x="4318000" y="541338"/>
          <a:ext cx="1482725" cy="457200"/>
        </p:xfrm>
        <a:graphic>
          <a:graphicData uri="http://schemas.openxmlformats.org/drawingml/2006/table">
            <a:tbl>
              <a:tblPr/>
              <a:tblGrid>
                <a:gridCol w="390525"/>
                <a:gridCol w="488950"/>
                <a:gridCol w="603250"/>
              </a:tblGrid>
              <a:tr h="457200"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 algn="ctr">
                        <a:buNone/>
                      </a:pPr>
                      <a:r>
                        <a:rPr lang="zh-CN" altLang="zh-CN" sz="24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en-US" altLang="en-US" dirty="0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4049" name="直接连接符 3146606"/>
          <p:cNvCxnSpPr>
            <a:cxnSpLocks noChangeShapeType="1"/>
          </p:cNvCxnSpPr>
          <p:nvPr/>
        </p:nvCxnSpPr>
        <p:spPr bwMode="auto">
          <a:xfrm flipV="1">
            <a:off x="2806700" y="998538"/>
            <a:ext cx="2252663" cy="6524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050" name="直接连接符 3146608"/>
          <p:cNvCxnSpPr>
            <a:cxnSpLocks noChangeShapeType="1"/>
          </p:cNvCxnSpPr>
          <p:nvPr/>
        </p:nvCxnSpPr>
        <p:spPr bwMode="auto">
          <a:xfrm flipH="1" flipV="1">
            <a:off x="5059363" y="998538"/>
            <a:ext cx="1827212" cy="6524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4051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25" y="200025"/>
            <a:ext cx="16097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052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4438" y="4284663"/>
            <a:ext cx="1544637" cy="154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标题 105089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03200"/>
            <a:ext cx="8229600" cy="822325"/>
          </a:xfrm>
        </p:spPr>
        <p:txBody>
          <a:bodyPr/>
          <a:lstStyle/>
          <a:p>
            <a:pPr indent="-342900" algn="l" eaLnBrk="1" hangingPunct="1"/>
            <a:r>
              <a:rPr lang="zh-CN" altLang="en-US" sz="3600" smtClean="0"/>
              <a:t>操作一：修改原树中某条边的权值</a:t>
            </a:r>
            <a:endParaRPr lang="zh-CN" altLang="zh-CN" smtClean="0"/>
          </a:p>
        </p:txBody>
      </p:sp>
      <p:sp>
        <p:nvSpPr>
          <p:cNvPr id="35843" name="矩形 1050893"/>
          <p:cNvSpPr>
            <a:spLocks noChangeArrowheads="1"/>
          </p:cNvSpPr>
          <p:nvPr/>
        </p:nvSpPr>
        <p:spPr bwMode="auto">
          <a:xfrm>
            <a:off x="342900" y="1208088"/>
            <a:ext cx="8274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直接在线段树中修改，并维护线段树（</a:t>
            </a:r>
            <a:r>
              <a:rPr lang="zh-CN" altLang="zh-CN" sz="2800" dirty="0">
                <a:solidFill>
                  <a:schemeClr val="tx1"/>
                </a:solidFill>
              </a:rPr>
              <a:t>O(logn)</a:t>
            </a:r>
            <a:r>
              <a:rPr lang="zh-CN" altLang="en-US" sz="2800" dirty="0">
                <a:solidFill>
                  <a:schemeClr val="tx1"/>
                </a:solidFill>
              </a:rPr>
              <a:t>）。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35844" name="组合 364"/>
          <p:cNvGrpSpPr>
            <a:grpSpLocks/>
          </p:cNvGrpSpPr>
          <p:nvPr/>
        </p:nvGrpSpPr>
        <p:grpSpPr bwMode="auto">
          <a:xfrm>
            <a:off x="2111375" y="2008188"/>
            <a:ext cx="3652838" cy="3681412"/>
            <a:chOff x="530" y="1998"/>
            <a:chExt cx="5753" cy="5798"/>
          </a:xfrm>
        </p:grpSpPr>
        <p:sp>
          <p:nvSpPr>
            <p:cNvPr id="35847" name="椭圆 1050895"/>
            <p:cNvSpPr>
              <a:spLocks noChangeArrowheads="1"/>
            </p:cNvSpPr>
            <p:nvPr/>
          </p:nvSpPr>
          <p:spPr bwMode="auto">
            <a:xfrm>
              <a:off x="2760" y="1997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35848" name="椭圆 1050897"/>
            <p:cNvSpPr>
              <a:spLocks noChangeArrowheads="1"/>
            </p:cNvSpPr>
            <p:nvPr/>
          </p:nvSpPr>
          <p:spPr bwMode="auto">
            <a:xfrm>
              <a:off x="1560" y="3492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35849" name="椭圆 1050899"/>
            <p:cNvSpPr>
              <a:spLocks noChangeArrowheads="1"/>
            </p:cNvSpPr>
            <p:nvPr/>
          </p:nvSpPr>
          <p:spPr bwMode="auto">
            <a:xfrm>
              <a:off x="3975" y="351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35850" name="椭圆 1050901"/>
            <p:cNvSpPr>
              <a:spLocks noChangeArrowheads="1"/>
            </p:cNvSpPr>
            <p:nvPr/>
          </p:nvSpPr>
          <p:spPr bwMode="auto">
            <a:xfrm>
              <a:off x="530" y="4990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35851" name="椭圆 1050903"/>
            <p:cNvSpPr>
              <a:spLocks noChangeArrowheads="1"/>
            </p:cNvSpPr>
            <p:nvPr/>
          </p:nvSpPr>
          <p:spPr bwMode="auto">
            <a:xfrm>
              <a:off x="2070" y="5105"/>
              <a:ext cx="907" cy="905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35852" name="椭圆 1050905"/>
            <p:cNvSpPr>
              <a:spLocks noChangeArrowheads="1"/>
            </p:cNvSpPr>
            <p:nvPr/>
          </p:nvSpPr>
          <p:spPr bwMode="auto">
            <a:xfrm>
              <a:off x="3280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35853" name="椭圆 1050907"/>
            <p:cNvSpPr>
              <a:spLocks noChangeArrowheads="1"/>
            </p:cNvSpPr>
            <p:nvPr/>
          </p:nvSpPr>
          <p:spPr bwMode="auto">
            <a:xfrm>
              <a:off x="4317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35854" name="椭圆 1050909"/>
            <p:cNvSpPr>
              <a:spLocks noChangeArrowheads="1"/>
            </p:cNvSpPr>
            <p:nvPr/>
          </p:nvSpPr>
          <p:spPr bwMode="auto">
            <a:xfrm>
              <a:off x="5375" y="4837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35855" name="椭圆 1050911"/>
            <p:cNvSpPr>
              <a:spLocks noChangeArrowheads="1"/>
            </p:cNvSpPr>
            <p:nvPr/>
          </p:nvSpPr>
          <p:spPr bwMode="auto">
            <a:xfrm>
              <a:off x="3122" y="6772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35856" name="椭圆 1050913"/>
            <p:cNvSpPr>
              <a:spLocks noChangeArrowheads="1"/>
            </p:cNvSpPr>
            <p:nvPr/>
          </p:nvSpPr>
          <p:spPr bwMode="auto">
            <a:xfrm>
              <a:off x="1393" y="6887"/>
              <a:ext cx="905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35857" name="直接连接符 3146610"/>
            <p:cNvCxnSpPr>
              <a:cxnSpLocks noChangeShapeType="1"/>
            </p:cNvCxnSpPr>
            <p:nvPr/>
          </p:nvCxnSpPr>
          <p:spPr bwMode="auto">
            <a:xfrm flipH="1">
              <a:off x="2014" y="2773"/>
              <a:ext cx="879" cy="72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8" name="直接连接符 3146612"/>
            <p:cNvCxnSpPr>
              <a:cxnSpLocks noChangeShapeType="1"/>
            </p:cNvCxnSpPr>
            <p:nvPr/>
          </p:nvCxnSpPr>
          <p:spPr bwMode="auto">
            <a:xfrm>
              <a:off x="3532" y="2773"/>
              <a:ext cx="897" cy="7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9" name="直接连接符 3146614"/>
            <p:cNvCxnSpPr>
              <a:cxnSpLocks noChangeShapeType="1"/>
            </p:cNvCxnSpPr>
            <p:nvPr/>
          </p:nvCxnSpPr>
          <p:spPr bwMode="auto">
            <a:xfrm flipH="1">
              <a:off x="983" y="4268"/>
              <a:ext cx="710" cy="72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0" name="直接连接符 3146616"/>
            <p:cNvCxnSpPr>
              <a:cxnSpLocks noChangeShapeType="1"/>
            </p:cNvCxnSpPr>
            <p:nvPr/>
          </p:nvCxnSpPr>
          <p:spPr bwMode="auto">
            <a:xfrm>
              <a:off x="2335" y="4284"/>
              <a:ext cx="190" cy="8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1" name="直接连接符 3146618"/>
            <p:cNvCxnSpPr>
              <a:cxnSpLocks noChangeShapeType="1"/>
            </p:cNvCxnSpPr>
            <p:nvPr/>
          </p:nvCxnSpPr>
          <p:spPr bwMode="auto">
            <a:xfrm flipH="1">
              <a:off x="1845" y="6026"/>
              <a:ext cx="679" cy="878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2" name="直接连接符 3146620"/>
            <p:cNvCxnSpPr>
              <a:cxnSpLocks noChangeShapeType="1"/>
            </p:cNvCxnSpPr>
            <p:nvPr/>
          </p:nvCxnSpPr>
          <p:spPr bwMode="auto">
            <a:xfrm flipH="1">
              <a:off x="3734" y="4285"/>
              <a:ext cx="374" cy="70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3" name="直接连接符 3146622"/>
            <p:cNvCxnSpPr>
              <a:cxnSpLocks noChangeShapeType="1"/>
            </p:cNvCxnSpPr>
            <p:nvPr/>
          </p:nvCxnSpPr>
          <p:spPr bwMode="auto">
            <a:xfrm>
              <a:off x="4592" y="4380"/>
              <a:ext cx="180" cy="61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4" name="直接连接符 3146624"/>
            <p:cNvCxnSpPr>
              <a:cxnSpLocks noChangeShapeType="1"/>
            </p:cNvCxnSpPr>
            <p:nvPr/>
          </p:nvCxnSpPr>
          <p:spPr bwMode="auto">
            <a:xfrm>
              <a:off x="4818" y="4153"/>
              <a:ext cx="1011" cy="68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5" name="直接连接符 3146626"/>
            <p:cNvCxnSpPr>
              <a:cxnSpLocks noChangeShapeType="1"/>
            </p:cNvCxnSpPr>
            <p:nvPr/>
          </p:nvCxnSpPr>
          <p:spPr bwMode="auto">
            <a:xfrm flipH="1">
              <a:off x="3465" y="5900"/>
              <a:ext cx="155" cy="87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866" name="矩形 1050915"/>
            <p:cNvSpPr>
              <a:spLocks noChangeArrowheads="1"/>
            </p:cNvSpPr>
            <p:nvPr/>
          </p:nvSpPr>
          <p:spPr bwMode="auto">
            <a:xfrm>
              <a:off x="3800" y="2672"/>
              <a:ext cx="630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35867" name="矩形 1050917"/>
            <p:cNvSpPr>
              <a:spLocks noChangeArrowheads="1"/>
            </p:cNvSpPr>
            <p:nvPr/>
          </p:nvSpPr>
          <p:spPr bwMode="auto">
            <a:xfrm>
              <a:off x="2015" y="2660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35868" name="矩形 1050919"/>
            <p:cNvSpPr>
              <a:spLocks noChangeArrowheads="1"/>
            </p:cNvSpPr>
            <p:nvPr/>
          </p:nvSpPr>
          <p:spPr bwMode="auto">
            <a:xfrm>
              <a:off x="884" y="4127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35869" name="矩形 1050921"/>
            <p:cNvSpPr>
              <a:spLocks noChangeArrowheads="1"/>
            </p:cNvSpPr>
            <p:nvPr/>
          </p:nvSpPr>
          <p:spPr bwMode="auto">
            <a:xfrm>
              <a:off x="2254" y="4351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35870" name="矩形 1050923"/>
            <p:cNvSpPr>
              <a:spLocks noChangeArrowheads="1"/>
            </p:cNvSpPr>
            <p:nvPr/>
          </p:nvSpPr>
          <p:spPr bwMode="auto">
            <a:xfrm>
              <a:off x="4091" y="4335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35871" name="矩形 1050925"/>
            <p:cNvSpPr>
              <a:spLocks noChangeArrowheads="1"/>
            </p:cNvSpPr>
            <p:nvPr/>
          </p:nvSpPr>
          <p:spPr bwMode="auto">
            <a:xfrm>
              <a:off x="5225" y="396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35872" name="矩形 1050927"/>
            <p:cNvSpPr>
              <a:spLocks noChangeArrowheads="1"/>
            </p:cNvSpPr>
            <p:nvPr/>
          </p:nvSpPr>
          <p:spPr bwMode="auto">
            <a:xfrm>
              <a:off x="3452" y="425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35873" name="矩形 1050929"/>
            <p:cNvSpPr>
              <a:spLocks noChangeArrowheads="1"/>
            </p:cNvSpPr>
            <p:nvPr/>
          </p:nvSpPr>
          <p:spPr bwMode="auto">
            <a:xfrm>
              <a:off x="3037" y="598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35874" name="矩形 1050931"/>
            <p:cNvSpPr>
              <a:spLocks noChangeArrowheads="1"/>
            </p:cNvSpPr>
            <p:nvPr/>
          </p:nvSpPr>
          <p:spPr bwMode="auto">
            <a:xfrm>
              <a:off x="1755" y="6005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</p:grpSp>
      <p:cxnSp>
        <p:nvCxnSpPr>
          <p:cNvPr id="35845" name="直接连接符 3146628"/>
          <p:cNvCxnSpPr>
            <a:cxnSpLocks noChangeShapeType="1"/>
          </p:cNvCxnSpPr>
          <p:nvPr/>
        </p:nvCxnSpPr>
        <p:spPr bwMode="auto">
          <a:xfrm flipH="1">
            <a:off x="3986213" y="4478338"/>
            <a:ext cx="61912" cy="596900"/>
          </a:xfrm>
          <a:prstGeom prst="line">
            <a:avLst/>
          </a:prstGeom>
          <a:noFill/>
          <a:ln w="730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5846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386263"/>
            <a:ext cx="1544638" cy="154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图片 20971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1865313"/>
            <a:ext cx="8345488" cy="4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标题 105093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03200"/>
            <a:ext cx="8229600" cy="822325"/>
          </a:xfrm>
        </p:spPr>
        <p:txBody>
          <a:bodyPr/>
          <a:lstStyle/>
          <a:p>
            <a:pPr indent="-342900" algn="l" eaLnBrk="1" hangingPunct="1"/>
            <a:r>
              <a:rPr lang="zh-CN" altLang="en-US" sz="3600" smtClean="0"/>
              <a:t>操作一：修改原树中某条边的权值</a:t>
            </a:r>
            <a:endParaRPr lang="zh-CN" altLang="zh-CN" smtClean="0"/>
          </a:p>
        </p:txBody>
      </p:sp>
      <p:sp>
        <p:nvSpPr>
          <p:cNvPr id="36868" name="矩形 1050935"/>
          <p:cNvSpPr>
            <a:spLocks noChangeArrowheads="1"/>
          </p:cNvSpPr>
          <p:nvPr/>
        </p:nvSpPr>
        <p:spPr bwMode="auto">
          <a:xfrm>
            <a:off x="342900" y="950027"/>
            <a:ext cx="87344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例：将原树中的边</a:t>
            </a:r>
            <a:r>
              <a:rPr lang="zh-CN" altLang="zh-CN" sz="2800" dirty="0">
                <a:solidFill>
                  <a:schemeClr val="tx1"/>
                </a:solidFill>
              </a:rPr>
              <a:t>(6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10)</a:t>
            </a:r>
            <a:r>
              <a:rPr lang="zh-CN" altLang="en-US" sz="2800" dirty="0">
                <a:solidFill>
                  <a:schemeClr val="tx1"/>
                </a:solidFill>
              </a:rPr>
              <a:t>权值修改为</a:t>
            </a:r>
            <a:r>
              <a:rPr lang="zh-CN" altLang="zh-CN" sz="2800" dirty="0">
                <a:solidFill>
                  <a:schemeClr val="tx1"/>
                </a:solidFill>
              </a:rPr>
              <a:t>6</a:t>
            </a:r>
            <a:r>
              <a:rPr lang="zh-CN" altLang="en-US" sz="2800" dirty="0">
                <a:solidFill>
                  <a:schemeClr val="tx1"/>
                </a:solidFill>
              </a:rPr>
              <a:t>（边的权值已经存在该边所到达顶点中），</a:t>
            </a:r>
            <a:r>
              <a:rPr lang="zh-CN" altLang="zh-CN" sz="2800" dirty="0">
                <a:solidFill>
                  <a:schemeClr val="tx1"/>
                </a:solidFill>
              </a:rPr>
              <a:t>10</a:t>
            </a:r>
            <a:r>
              <a:rPr lang="zh-CN" altLang="en-US" sz="2800" dirty="0">
                <a:solidFill>
                  <a:schemeClr val="tx1"/>
                </a:solidFill>
              </a:rPr>
              <a:t>号结点的新编号为</a:t>
            </a:r>
            <a:r>
              <a:rPr lang="zh-CN" altLang="zh-CN" sz="2800" dirty="0">
                <a:solidFill>
                  <a:schemeClr val="tx1"/>
                </a:solidFill>
              </a:rPr>
              <a:t>4</a:t>
            </a:r>
            <a:r>
              <a:rPr lang="zh-CN" altLang="en-US" sz="2800" dirty="0">
                <a:solidFill>
                  <a:schemeClr val="tx1"/>
                </a:solidFill>
              </a:rPr>
              <a:t>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1050938" name="矩形 1050937"/>
          <p:cNvSpPr>
            <a:spLocks noChangeArrowheads="1"/>
          </p:cNvSpPr>
          <p:nvPr/>
        </p:nvSpPr>
        <p:spPr bwMode="auto">
          <a:xfrm>
            <a:off x="4265613" y="2238375"/>
            <a:ext cx="1374775" cy="42386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0940" name="矩形 1050939"/>
          <p:cNvSpPr>
            <a:spLocks noChangeArrowheads="1"/>
          </p:cNvSpPr>
          <p:nvPr/>
        </p:nvSpPr>
        <p:spPr bwMode="auto">
          <a:xfrm>
            <a:off x="2435225" y="3201988"/>
            <a:ext cx="915988" cy="42386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0942" name="矩形 1050941"/>
          <p:cNvSpPr>
            <a:spLocks noChangeArrowheads="1"/>
          </p:cNvSpPr>
          <p:nvPr/>
        </p:nvSpPr>
        <p:spPr bwMode="auto">
          <a:xfrm>
            <a:off x="3400425" y="4144963"/>
            <a:ext cx="844550" cy="42386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0944" name="矩形 1050943"/>
          <p:cNvSpPr>
            <a:spLocks noChangeArrowheads="1"/>
          </p:cNvSpPr>
          <p:nvPr/>
        </p:nvSpPr>
        <p:spPr bwMode="auto">
          <a:xfrm>
            <a:off x="2832100" y="5000625"/>
            <a:ext cx="803275" cy="42386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0946" name="矩形 1050945"/>
          <p:cNvSpPr>
            <a:spLocks noChangeArrowheads="1"/>
          </p:cNvSpPr>
          <p:nvPr/>
        </p:nvSpPr>
        <p:spPr bwMode="auto">
          <a:xfrm>
            <a:off x="3063875" y="5029200"/>
            <a:ext cx="287338" cy="395288"/>
          </a:xfrm>
          <a:prstGeom prst="rect">
            <a:avLst/>
          </a:prstGeom>
          <a:solidFill>
            <a:srgbClr val="7575D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1050948" name="矩形 1050947"/>
          <p:cNvSpPr>
            <a:spLocks noChangeArrowheads="1"/>
          </p:cNvSpPr>
          <p:nvPr/>
        </p:nvSpPr>
        <p:spPr bwMode="auto">
          <a:xfrm>
            <a:off x="3644900" y="4159250"/>
            <a:ext cx="331788" cy="395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1050950" name="矩形 1050949"/>
          <p:cNvSpPr>
            <a:spLocks noChangeArrowheads="1"/>
          </p:cNvSpPr>
          <p:nvPr/>
        </p:nvSpPr>
        <p:spPr bwMode="auto">
          <a:xfrm>
            <a:off x="2697163" y="3228975"/>
            <a:ext cx="331787" cy="396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pic>
        <p:nvPicPr>
          <p:cNvPr id="36876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825" y="5516563"/>
            <a:ext cx="1341438" cy="134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50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50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5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05056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-342900" algn="l" eaLnBrk="1" hangingPunct="1"/>
            <a:r>
              <a:rPr lang="zh-CN" altLang="en-US" smtClean="0"/>
              <a:t>问题：</a:t>
            </a:r>
            <a:endParaRPr lang="zh-CN" altLang="zh-CN" smtClean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SzTx/>
              <a:buNone/>
            </a:pPr>
            <a:r>
              <a:rPr lang="zh-CN" altLang="en-US" sz="3200" dirty="0"/>
              <a:t>给定一棵有n个节点、带边权的树，现在要对树进行m个操作，操作有2类：</a:t>
            </a:r>
            <a:endParaRPr lang="zh-CN" altLang="zh-CN" sz="3600" dirty="0"/>
          </a:p>
          <a:p>
            <a:pPr>
              <a:spcBef>
                <a:spcPct val="0"/>
              </a:spcBef>
              <a:buSzTx/>
              <a:buNone/>
            </a:pPr>
            <a:r>
              <a:rPr lang="zh-CN" altLang="en-US" sz="3200" dirty="0"/>
              <a:t>1、将节点a到节点b路径上所有边权的值都改为c；</a:t>
            </a:r>
            <a:endParaRPr lang="zh-CN" altLang="zh-CN" sz="3600" dirty="0"/>
          </a:p>
          <a:p>
            <a:pPr>
              <a:spcBef>
                <a:spcPct val="0"/>
              </a:spcBef>
              <a:buSzTx/>
              <a:buNone/>
            </a:pPr>
            <a:r>
              <a:rPr lang="zh-CN" altLang="en-US" sz="3200" dirty="0"/>
              <a:t>2、询问节点a到节点b路径上的最大边权值。</a:t>
            </a:r>
            <a:endParaRPr lang="zh-CN" altLang="zh-CN" sz="3600" dirty="0"/>
          </a:p>
          <a:p>
            <a:pPr>
              <a:spcBef>
                <a:spcPct val="0"/>
              </a:spcBef>
              <a:buSzTx/>
              <a:buNone/>
            </a:pPr>
            <a:r>
              <a:rPr lang="zh-CN" altLang="en-US" sz="3200" dirty="0"/>
              <a:t>请你写一个程序依次完成这m个操作。</a:t>
            </a:r>
            <a:endParaRPr lang="zh-CN" altLang="zh-CN" sz="3600" dirty="0"/>
          </a:p>
          <a:p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标题 1050951"/>
          <p:cNvSpPr>
            <a:spLocks noGrp="1" noChangeArrowheads="1"/>
          </p:cNvSpPr>
          <p:nvPr>
            <p:ph type="title" idx="4294967295"/>
          </p:nvPr>
        </p:nvSpPr>
        <p:spPr>
          <a:xfrm>
            <a:off x="236538" y="203200"/>
            <a:ext cx="8907462" cy="822325"/>
          </a:xfrm>
        </p:spPr>
        <p:txBody>
          <a:bodyPr/>
          <a:lstStyle/>
          <a:p>
            <a:pPr indent="-342900" algn="l" eaLnBrk="1" hangingPunct="1"/>
            <a:r>
              <a:rPr lang="zh-CN" altLang="en-US" sz="3200" smtClean="0"/>
              <a:t>操作二：修改原树中某条路径所有边的权值</a:t>
            </a:r>
            <a:endParaRPr lang="zh-CN" altLang="zh-CN" smtClean="0"/>
          </a:p>
        </p:txBody>
      </p:sp>
      <p:sp>
        <p:nvSpPr>
          <p:cNvPr id="37891" name="矩形 1050953"/>
          <p:cNvSpPr>
            <a:spLocks noChangeArrowheads="1"/>
          </p:cNvSpPr>
          <p:nvPr/>
        </p:nvSpPr>
        <p:spPr bwMode="auto">
          <a:xfrm>
            <a:off x="342900" y="1090613"/>
            <a:ext cx="87344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例：将原树中路径</a:t>
            </a:r>
            <a:r>
              <a:rPr lang="zh-CN" altLang="zh-CN" sz="2800" dirty="0">
                <a:solidFill>
                  <a:schemeClr val="tx1"/>
                </a:solidFill>
              </a:rPr>
              <a:t>(2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9)</a:t>
            </a:r>
            <a:r>
              <a:rPr lang="zh-CN" altLang="en-US" sz="2800" dirty="0">
                <a:solidFill>
                  <a:schemeClr val="tx1"/>
                </a:solidFill>
              </a:rPr>
              <a:t>上所有边的权值</a:t>
            </a:r>
            <a:r>
              <a:rPr lang="zh-CN" altLang="en-US" sz="2800" dirty="0">
                <a:solidFill>
                  <a:schemeClr val="tx1"/>
                </a:solidFill>
                <a:sym typeface="Arial" panose="020B0604020202020204" pitchFamily="34" charset="0"/>
              </a:rPr>
              <a:t>都</a:t>
            </a:r>
            <a:r>
              <a:rPr lang="zh-CN" altLang="en-US" sz="2800" dirty="0">
                <a:solidFill>
                  <a:schemeClr val="tx1"/>
                </a:solidFill>
              </a:rPr>
              <a:t>修改为</a:t>
            </a:r>
            <a:r>
              <a:rPr lang="zh-CN" altLang="zh-CN" sz="2800" dirty="0">
                <a:solidFill>
                  <a:schemeClr val="tx1"/>
                </a:solidFill>
              </a:rPr>
              <a:t>6</a:t>
            </a:r>
            <a:r>
              <a:rPr lang="zh-CN" altLang="en-US" sz="2800" dirty="0">
                <a:solidFill>
                  <a:schemeClr val="tx1"/>
                </a:solidFill>
              </a:rPr>
              <a:t>，</a:t>
            </a:r>
            <a:r>
              <a:rPr lang="zh-CN" altLang="zh-CN" sz="2800" dirty="0">
                <a:solidFill>
                  <a:schemeClr val="tx1"/>
                </a:solidFill>
              </a:rPr>
              <a:t>top[2]=top[9]=2</a:t>
            </a:r>
            <a:r>
              <a:rPr lang="zh-CN" altLang="en-US" sz="2800" dirty="0">
                <a:solidFill>
                  <a:schemeClr val="tx1"/>
                </a:solidFill>
              </a:rPr>
              <a:t>，它们在同一条重链上，可以直接在线段树中修改。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37892" name="组合 370"/>
          <p:cNvGrpSpPr>
            <a:grpSpLocks/>
          </p:cNvGrpSpPr>
          <p:nvPr/>
        </p:nvGrpSpPr>
        <p:grpSpPr bwMode="auto">
          <a:xfrm>
            <a:off x="2513013" y="2508250"/>
            <a:ext cx="3652837" cy="3681413"/>
            <a:chOff x="530" y="1998"/>
            <a:chExt cx="5753" cy="5798"/>
          </a:xfrm>
        </p:grpSpPr>
        <p:sp>
          <p:nvSpPr>
            <p:cNvPr id="37897" name="椭圆 1050955"/>
            <p:cNvSpPr>
              <a:spLocks noChangeArrowheads="1"/>
            </p:cNvSpPr>
            <p:nvPr/>
          </p:nvSpPr>
          <p:spPr bwMode="auto">
            <a:xfrm>
              <a:off x="2760" y="1997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37898" name="椭圆 1050957"/>
            <p:cNvSpPr>
              <a:spLocks noChangeArrowheads="1"/>
            </p:cNvSpPr>
            <p:nvPr/>
          </p:nvSpPr>
          <p:spPr bwMode="auto">
            <a:xfrm>
              <a:off x="1560" y="3492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37899" name="椭圆 1050959"/>
            <p:cNvSpPr>
              <a:spLocks noChangeArrowheads="1"/>
            </p:cNvSpPr>
            <p:nvPr/>
          </p:nvSpPr>
          <p:spPr bwMode="auto">
            <a:xfrm>
              <a:off x="3975" y="351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37900" name="椭圆 1050961"/>
            <p:cNvSpPr>
              <a:spLocks noChangeArrowheads="1"/>
            </p:cNvSpPr>
            <p:nvPr/>
          </p:nvSpPr>
          <p:spPr bwMode="auto">
            <a:xfrm>
              <a:off x="530" y="4990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37901" name="椭圆 1050963"/>
            <p:cNvSpPr>
              <a:spLocks noChangeArrowheads="1"/>
            </p:cNvSpPr>
            <p:nvPr/>
          </p:nvSpPr>
          <p:spPr bwMode="auto">
            <a:xfrm>
              <a:off x="2070" y="5105"/>
              <a:ext cx="907" cy="905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37902" name="椭圆 1050965"/>
            <p:cNvSpPr>
              <a:spLocks noChangeArrowheads="1"/>
            </p:cNvSpPr>
            <p:nvPr/>
          </p:nvSpPr>
          <p:spPr bwMode="auto">
            <a:xfrm>
              <a:off x="3280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37903" name="椭圆 1050967"/>
            <p:cNvSpPr>
              <a:spLocks noChangeArrowheads="1"/>
            </p:cNvSpPr>
            <p:nvPr/>
          </p:nvSpPr>
          <p:spPr bwMode="auto">
            <a:xfrm>
              <a:off x="4317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37904" name="椭圆 1050969"/>
            <p:cNvSpPr>
              <a:spLocks noChangeArrowheads="1"/>
            </p:cNvSpPr>
            <p:nvPr/>
          </p:nvSpPr>
          <p:spPr bwMode="auto">
            <a:xfrm>
              <a:off x="5375" y="4837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37905" name="椭圆 1050971"/>
            <p:cNvSpPr>
              <a:spLocks noChangeArrowheads="1"/>
            </p:cNvSpPr>
            <p:nvPr/>
          </p:nvSpPr>
          <p:spPr bwMode="auto">
            <a:xfrm>
              <a:off x="3122" y="6772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37906" name="椭圆 1050973"/>
            <p:cNvSpPr>
              <a:spLocks noChangeArrowheads="1"/>
            </p:cNvSpPr>
            <p:nvPr/>
          </p:nvSpPr>
          <p:spPr bwMode="auto">
            <a:xfrm>
              <a:off x="1393" y="6887"/>
              <a:ext cx="905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37907" name="直接连接符 3146630"/>
            <p:cNvCxnSpPr>
              <a:cxnSpLocks noChangeShapeType="1"/>
            </p:cNvCxnSpPr>
            <p:nvPr/>
          </p:nvCxnSpPr>
          <p:spPr bwMode="auto">
            <a:xfrm flipH="1">
              <a:off x="2014" y="2773"/>
              <a:ext cx="879" cy="72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08" name="直接连接符 3146632"/>
            <p:cNvCxnSpPr>
              <a:cxnSpLocks noChangeShapeType="1"/>
            </p:cNvCxnSpPr>
            <p:nvPr/>
          </p:nvCxnSpPr>
          <p:spPr bwMode="auto">
            <a:xfrm>
              <a:off x="3532" y="2773"/>
              <a:ext cx="897" cy="7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09" name="直接连接符 3146634"/>
            <p:cNvCxnSpPr>
              <a:cxnSpLocks noChangeShapeType="1"/>
            </p:cNvCxnSpPr>
            <p:nvPr/>
          </p:nvCxnSpPr>
          <p:spPr bwMode="auto">
            <a:xfrm flipH="1">
              <a:off x="983" y="4268"/>
              <a:ext cx="710" cy="72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10" name="直接连接符 3146636"/>
            <p:cNvCxnSpPr>
              <a:cxnSpLocks noChangeShapeType="1"/>
            </p:cNvCxnSpPr>
            <p:nvPr/>
          </p:nvCxnSpPr>
          <p:spPr bwMode="auto">
            <a:xfrm>
              <a:off x="2335" y="4284"/>
              <a:ext cx="190" cy="8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11" name="直接连接符 3146638"/>
            <p:cNvCxnSpPr>
              <a:cxnSpLocks noChangeShapeType="1"/>
            </p:cNvCxnSpPr>
            <p:nvPr/>
          </p:nvCxnSpPr>
          <p:spPr bwMode="auto">
            <a:xfrm flipH="1">
              <a:off x="1845" y="6026"/>
              <a:ext cx="679" cy="878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12" name="直接连接符 3146640"/>
            <p:cNvCxnSpPr>
              <a:cxnSpLocks noChangeShapeType="1"/>
            </p:cNvCxnSpPr>
            <p:nvPr/>
          </p:nvCxnSpPr>
          <p:spPr bwMode="auto">
            <a:xfrm flipH="1">
              <a:off x="3734" y="4285"/>
              <a:ext cx="374" cy="70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13" name="直接连接符 3146642"/>
            <p:cNvCxnSpPr>
              <a:cxnSpLocks noChangeShapeType="1"/>
            </p:cNvCxnSpPr>
            <p:nvPr/>
          </p:nvCxnSpPr>
          <p:spPr bwMode="auto">
            <a:xfrm>
              <a:off x="4592" y="4380"/>
              <a:ext cx="180" cy="61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14" name="直接连接符 3146644"/>
            <p:cNvCxnSpPr>
              <a:cxnSpLocks noChangeShapeType="1"/>
            </p:cNvCxnSpPr>
            <p:nvPr/>
          </p:nvCxnSpPr>
          <p:spPr bwMode="auto">
            <a:xfrm>
              <a:off x="4818" y="4153"/>
              <a:ext cx="1011" cy="68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15" name="直接连接符 3146646"/>
            <p:cNvCxnSpPr>
              <a:cxnSpLocks noChangeShapeType="1"/>
            </p:cNvCxnSpPr>
            <p:nvPr/>
          </p:nvCxnSpPr>
          <p:spPr bwMode="auto">
            <a:xfrm flipH="1">
              <a:off x="3465" y="5900"/>
              <a:ext cx="155" cy="87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916" name="矩形 1050975"/>
            <p:cNvSpPr>
              <a:spLocks noChangeArrowheads="1"/>
            </p:cNvSpPr>
            <p:nvPr/>
          </p:nvSpPr>
          <p:spPr bwMode="auto">
            <a:xfrm>
              <a:off x="3800" y="2672"/>
              <a:ext cx="630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37917" name="矩形 1050977"/>
            <p:cNvSpPr>
              <a:spLocks noChangeArrowheads="1"/>
            </p:cNvSpPr>
            <p:nvPr/>
          </p:nvSpPr>
          <p:spPr bwMode="auto">
            <a:xfrm>
              <a:off x="2015" y="2660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37918" name="矩形 1050979"/>
            <p:cNvSpPr>
              <a:spLocks noChangeArrowheads="1"/>
            </p:cNvSpPr>
            <p:nvPr/>
          </p:nvSpPr>
          <p:spPr bwMode="auto">
            <a:xfrm>
              <a:off x="884" y="4127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37919" name="矩形 1050981"/>
            <p:cNvSpPr>
              <a:spLocks noChangeArrowheads="1"/>
            </p:cNvSpPr>
            <p:nvPr/>
          </p:nvSpPr>
          <p:spPr bwMode="auto">
            <a:xfrm>
              <a:off x="2254" y="4351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37920" name="矩形 1050983"/>
            <p:cNvSpPr>
              <a:spLocks noChangeArrowheads="1"/>
            </p:cNvSpPr>
            <p:nvPr/>
          </p:nvSpPr>
          <p:spPr bwMode="auto">
            <a:xfrm>
              <a:off x="4091" y="4335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37921" name="矩形 1050985"/>
            <p:cNvSpPr>
              <a:spLocks noChangeArrowheads="1"/>
            </p:cNvSpPr>
            <p:nvPr/>
          </p:nvSpPr>
          <p:spPr bwMode="auto">
            <a:xfrm>
              <a:off x="5225" y="396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37922" name="矩形 1050987"/>
            <p:cNvSpPr>
              <a:spLocks noChangeArrowheads="1"/>
            </p:cNvSpPr>
            <p:nvPr/>
          </p:nvSpPr>
          <p:spPr bwMode="auto">
            <a:xfrm>
              <a:off x="3452" y="425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37923" name="矩形 1050989"/>
            <p:cNvSpPr>
              <a:spLocks noChangeArrowheads="1"/>
            </p:cNvSpPr>
            <p:nvPr/>
          </p:nvSpPr>
          <p:spPr bwMode="auto">
            <a:xfrm>
              <a:off x="3037" y="598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37924" name="矩形 1050991"/>
            <p:cNvSpPr>
              <a:spLocks noChangeArrowheads="1"/>
            </p:cNvSpPr>
            <p:nvPr/>
          </p:nvSpPr>
          <p:spPr bwMode="auto">
            <a:xfrm>
              <a:off x="1755" y="6005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</p:grpSp>
      <p:grpSp>
        <p:nvGrpSpPr>
          <p:cNvPr id="37893" name="组合 372"/>
          <p:cNvGrpSpPr>
            <a:grpSpLocks/>
          </p:cNvGrpSpPr>
          <p:nvPr/>
        </p:nvGrpSpPr>
        <p:grpSpPr bwMode="auto">
          <a:xfrm>
            <a:off x="3376613" y="3930650"/>
            <a:ext cx="433387" cy="1657350"/>
            <a:chOff x="4753" y="5738"/>
            <a:chExt cx="682" cy="2610"/>
          </a:xfrm>
        </p:grpSpPr>
        <p:cxnSp>
          <p:nvCxnSpPr>
            <p:cNvPr id="37895" name="直接连接符 3146648"/>
            <p:cNvCxnSpPr>
              <a:cxnSpLocks noChangeShapeType="1"/>
            </p:cNvCxnSpPr>
            <p:nvPr/>
          </p:nvCxnSpPr>
          <p:spPr bwMode="auto">
            <a:xfrm>
              <a:off x="5157" y="5738"/>
              <a:ext cx="228" cy="910"/>
            </a:xfrm>
            <a:prstGeom prst="line">
              <a:avLst/>
            </a:prstGeom>
            <a:noFill/>
            <a:ln w="730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896" name="直接连接符 3146650"/>
            <p:cNvCxnSpPr>
              <a:cxnSpLocks noChangeShapeType="1"/>
            </p:cNvCxnSpPr>
            <p:nvPr/>
          </p:nvCxnSpPr>
          <p:spPr bwMode="auto">
            <a:xfrm flipH="1">
              <a:off x="4753" y="7510"/>
              <a:ext cx="682" cy="839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37894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4851400"/>
            <a:ext cx="1544637" cy="154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图片 209717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1865313"/>
            <a:ext cx="8345488" cy="4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标题 1050993"/>
          <p:cNvSpPr>
            <a:spLocks noGrp="1" noChangeArrowheads="1"/>
          </p:cNvSpPr>
          <p:nvPr>
            <p:ph type="title" idx="4294967295"/>
          </p:nvPr>
        </p:nvSpPr>
        <p:spPr>
          <a:xfrm>
            <a:off x="236538" y="203200"/>
            <a:ext cx="8907462" cy="822325"/>
          </a:xfrm>
        </p:spPr>
        <p:txBody>
          <a:bodyPr/>
          <a:lstStyle/>
          <a:p>
            <a:pPr indent="-342900" algn="l" eaLnBrk="1" hangingPunct="1"/>
            <a:r>
              <a:rPr lang="zh-CN" altLang="en-US" sz="3200" smtClean="0"/>
              <a:t>操作二：修改原树中某条路径所有边的权值</a:t>
            </a:r>
            <a:endParaRPr lang="zh-CN" altLang="zh-CN" smtClean="0"/>
          </a:p>
        </p:txBody>
      </p:sp>
      <p:sp>
        <p:nvSpPr>
          <p:cNvPr id="1050996" name="矩形 1050995"/>
          <p:cNvSpPr>
            <a:spLocks noChangeArrowheads="1"/>
          </p:cNvSpPr>
          <p:nvPr/>
        </p:nvSpPr>
        <p:spPr bwMode="auto">
          <a:xfrm>
            <a:off x="4265613" y="2238375"/>
            <a:ext cx="1374775" cy="42386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0998" name="矩形 1050997"/>
          <p:cNvSpPr>
            <a:spLocks noChangeArrowheads="1"/>
          </p:cNvSpPr>
          <p:nvPr/>
        </p:nvSpPr>
        <p:spPr bwMode="auto">
          <a:xfrm>
            <a:off x="6000750" y="3217863"/>
            <a:ext cx="1214438" cy="42386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1000" name="矩形 1050999"/>
          <p:cNvSpPr>
            <a:spLocks noChangeArrowheads="1"/>
          </p:cNvSpPr>
          <p:nvPr/>
        </p:nvSpPr>
        <p:spPr bwMode="auto">
          <a:xfrm>
            <a:off x="5830888" y="5011738"/>
            <a:ext cx="287337" cy="395287"/>
          </a:xfrm>
          <a:prstGeom prst="rect">
            <a:avLst/>
          </a:prstGeom>
          <a:gradFill rotWithShape="0">
            <a:gsLst>
              <a:gs pos="0">
                <a:srgbClr val="9EE256"/>
              </a:gs>
              <a:gs pos="100000">
                <a:srgbClr val="52762D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38919" name="矩形 1051001"/>
          <p:cNvSpPr>
            <a:spLocks noChangeArrowheads="1"/>
          </p:cNvSpPr>
          <p:nvPr/>
        </p:nvSpPr>
        <p:spPr bwMode="auto">
          <a:xfrm>
            <a:off x="368127" y="777081"/>
            <a:ext cx="8026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  <a:sym typeface="Arial" panose="020B0604020202020204" pitchFamily="34" charset="0"/>
              </a:rPr>
              <a:t>2</a:t>
            </a:r>
            <a:r>
              <a:rPr lang="zh-CN" altLang="en-US" sz="2800" dirty="0">
                <a:solidFill>
                  <a:schemeClr val="tx1"/>
                </a:solidFill>
                <a:sym typeface="Arial" panose="020B0604020202020204" pitchFamily="34" charset="0"/>
              </a:rPr>
              <a:t>号和</a:t>
            </a:r>
            <a:r>
              <a:rPr lang="zh-CN" altLang="zh-CN" sz="2800" dirty="0">
                <a:solidFill>
                  <a:schemeClr val="tx1"/>
                </a:solidFill>
                <a:sym typeface="Arial" panose="020B0604020202020204" pitchFamily="34" charset="0"/>
              </a:rPr>
              <a:t>9</a:t>
            </a:r>
            <a:r>
              <a:rPr lang="zh-CN" altLang="en-US" sz="2800" dirty="0">
                <a:solidFill>
                  <a:schemeClr val="tx1"/>
                </a:solidFill>
                <a:sym typeface="Arial" panose="020B0604020202020204" pitchFamily="34" charset="0"/>
              </a:rPr>
              <a:t>号结点的新编号分别为</a:t>
            </a:r>
            <a:r>
              <a:rPr lang="zh-CN" altLang="zh-CN" sz="2800" dirty="0">
                <a:solidFill>
                  <a:schemeClr val="tx1"/>
                </a:solidFill>
                <a:sym typeface="Arial" panose="020B0604020202020204" pitchFamily="34" charset="0"/>
              </a:rPr>
              <a:t>7</a:t>
            </a:r>
            <a:r>
              <a:rPr lang="zh-CN" altLang="en-US" sz="2800" dirty="0">
                <a:solidFill>
                  <a:schemeClr val="tx1"/>
                </a:solidFill>
                <a:sym typeface="Arial" panose="020B0604020202020204" pitchFamily="34" charset="0"/>
              </a:rPr>
              <a:t>和</a:t>
            </a:r>
            <a:r>
              <a:rPr lang="zh-CN" altLang="zh-CN" sz="2800" dirty="0">
                <a:solidFill>
                  <a:schemeClr val="tx1"/>
                </a:solidFill>
                <a:sym typeface="Arial" panose="020B0604020202020204" pitchFamily="34" charset="0"/>
              </a:rPr>
              <a:t>9</a:t>
            </a:r>
            <a:r>
              <a:rPr lang="zh-CN" altLang="en-US" sz="2800" dirty="0">
                <a:solidFill>
                  <a:schemeClr val="tx1"/>
                </a:solidFill>
                <a:sym typeface="Arial" panose="020B0604020202020204" pitchFamily="34" charset="0"/>
              </a:rPr>
              <a:t>，需要修改的区间为</a:t>
            </a:r>
            <a:r>
              <a:rPr lang="zh-CN" altLang="zh-CN" sz="2800" dirty="0">
                <a:solidFill>
                  <a:schemeClr val="tx1"/>
                </a:solidFill>
                <a:sym typeface="Arial" panose="020B0604020202020204" pitchFamily="34" charset="0"/>
              </a:rPr>
              <a:t>tid[son[2]]~tid[9]</a:t>
            </a:r>
            <a:r>
              <a:rPr lang="zh-CN" altLang="en-US" sz="2800" dirty="0">
                <a:solidFill>
                  <a:schemeClr val="tx1"/>
                </a:solidFill>
                <a:sym typeface="Arial" panose="020B0604020202020204" pitchFamily="34" charset="0"/>
              </a:rPr>
              <a:t>，即</a:t>
            </a:r>
            <a:r>
              <a:rPr lang="zh-CN" altLang="zh-CN" sz="2800" dirty="0">
                <a:solidFill>
                  <a:schemeClr val="tx1"/>
                </a:solidFill>
                <a:sym typeface="Arial" panose="020B0604020202020204" pitchFamily="34" charset="0"/>
              </a:rPr>
              <a:t>[8,9]</a:t>
            </a:r>
            <a:r>
              <a:rPr lang="zh-CN" altLang="en-US" sz="2800" dirty="0">
                <a:solidFill>
                  <a:schemeClr val="tx1"/>
                </a:solidFill>
                <a:sym typeface="Arial" panose="020B0604020202020204" pitchFamily="34" charset="0"/>
              </a:rPr>
              <a:t>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1051004" name="矩形 1051003"/>
          <p:cNvSpPr>
            <a:spLocks noChangeArrowheads="1"/>
          </p:cNvSpPr>
          <p:nvPr/>
        </p:nvSpPr>
        <p:spPr bwMode="auto">
          <a:xfrm>
            <a:off x="5210175" y="4111625"/>
            <a:ext cx="849313" cy="4222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1006" name="矩形 1051005"/>
          <p:cNvSpPr>
            <a:spLocks noChangeArrowheads="1"/>
          </p:cNvSpPr>
          <p:nvPr/>
        </p:nvSpPr>
        <p:spPr bwMode="auto">
          <a:xfrm>
            <a:off x="7050088" y="4130675"/>
            <a:ext cx="1063625" cy="42386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1008" name="矩形 1051007"/>
          <p:cNvSpPr>
            <a:spLocks noChangeArrowheads="1"/>
          </p:cNvSpPr>
          <p:nvPr/>
        </p:nvSpPr>
        <p:spPr bwMode="auto">
          <a:xfrm>
            <a:off x="5640388" y="5000625"/>
            <a:ext cx="749300" cy="42386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1010" name="矩形 1051009"/>
          <p:cNvSpPr>
            <a:spLocks noChangeArrowheads="1"/>
          </p:cNvSpPr>
          <p:nvPr/>
        </p:nvSpPr>
        <p:spPr bwMode="auto">
          <a:xfrm>
            <a:off x="6540500" y="5000625"/>
            <a:ext cx="749300" cy="42386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1012" name="矩形 1051011"/>
          <p:cNvSpPr>
            <a:spLocks noChangeArrowheads="1"/>
          </p:cNvSpPr>
          <p:nvPr/>
        </p:nvSpPr>
        <p:spPr bwMode="auto">
          <a:xfrm>
            <a:off x="6743700" y="5032375"/>
            <a:ext cx="285750" cy="395288"/>
          </a:xfrm>
          <a:prstGeom prst="rect">
            <a:avLst/>
          </a:prstGeom>
          <a:gradFill rotWithShape="0">
            <a:gsLst>
              <a:gs pos="0">
                <a:srgbClr val="9EE256"/>
              </a:gs>
              <a:gs pos="100000">
                <a:srgbClr val="52762D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pic>
        <p:nvPicPr>
          <p:cNvPr id="38925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613" y="1944688"/>
            <a:ext cx="1543050" cy="154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5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5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标题 1051017"/>
          <p:cNvSpPr>
            <a:spLocks noGrp="1" noChangeArrowheads="1"/>
          </p:cNvSpPr>
          <p:nvPr>
            <p:ph type="title" idx="4294967295"/>
          </p:nvPr>
        </p:nvSpPr>
        <p:spPr>
          <a:xfrm>
            <a:off x="236538" y="203200"/>
            <a:ext cx="8907462" cy="822325"/>
          </a:xfrm>
        </p:spPr>
        <p:txBody>
          <a:bodyPr/>
          <a:lstStyle/>
          <a:p>
            <a:pPr indent="-342900" algn="l" eaLnBrk="1" hangingPunct="1"/>
            <a:r>
              <a:rPr lang="zh-CN" altLang="en-US" sz="3200" smtClean="0"/>
              <a:t>操作三：修改原树中某条路径所有边的权值</a:t>
            </a:r>
            <a:endParaRPr lang="zh-CN" altLang="zh-CN" smtClean="0"/>
          </a:p>
        </p:txBody>
      </p:sp>
      <p:sp>
        <p:nvSpPr>
          <p:cNvPr id="40963" name="矩形 1051019"/>
          <p:cNvSpPr>
            <a:spLocks noChangeArrowheads="1"/>
          </p:cNvSpPr>
          <p:nvPr/>
        </p:nvSpPr>
        <p:spPr bwMode="auto">
          <a:xfrm>
            <a:off x="342900" y="1090613"/>
            <a:ext cx="87344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例：将原树中路径</a:t>
            </a:r>
            <a:r>
              <a:rPr lang="zh-CN" altLang="zh-CN" sz="2800" dirty="0">
                <a:solidFill>
                  <a:schemeClr val="tx1"/>
                </a:solidFill>
              </a:rPr>
              <a:t>(9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8)</a:t>
            </a:r>
            <a:r>
              <a:rPr lang="zh-CN" altLang="en-US" sz="2800" dirty="0">
                <a:solidFill>
                  <a:schemeClr val="tx1"/>
                </a:solidFill>
              </a:rPr>
              <a:t>上所有边的权值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都</a:t>
            </a:r>
            <a:r>
              <a:rPr lang="zh-CN" altLang="en-US" sz="2800" dirty="0">
                <a:solidFill>
                  <a:schemeClr val="tx1"/>
                </a:solidFill>
              </a:rPr>
              <a:t>修改为</a:t>
            </a:r>
            <a:r>
              <a:rPr lang="zh-CN" altLang="zh-CN" sz="2800" dirty="0">
                <a:solidFill>
                  <a:schemeClr val="tx1"/>
                </a:solidFill>
              </a:rPr>
              <a:t>6</a:t>
            </a:r>
            <a:r>
              <a:rPr lang="zh-CN" altLang="en-US" sz="2800" dirty="0">
                <a:solidFill>
                  <a:schemeClr val="tx1"/>
                </a:solidFill>
              </a:rPr>
              <a:t>，</a:t>
            </a:r>
            <a:r>
              <a:rPr lang="zh-CN" altLang="zh-CN" sz="2800" dirty="0">
                <a:solidFill>
                  <a:schemeClr val="tx1"/>
                </a:solidFill>
              </a:rPr>
              <a:t>top[9]=2,top[8]=8</a:t>
            </a:r>
            <a:r>
              <a:rPr lang="zh-CN" altLang="en-US" sz="2800" dirty="0">
                <a:solidFill>
                  <a:schemeClr val="tx1"/>
                </a:solidFill>
              </a:rPr>
              <a:t>，它们不在同一条重链上，需要分段修改，边修改边往一条重链上靠。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40964" name="组合 380"/>
          <p:cNvGrpSpPr>
            <a:grpSpLocks/>
          </p:cNvGrpSpPr>
          <p:nvPr/>
        </p:nvGrpSpPr>
        <p:grpSpPr bwMode="auto">
          <a:xfrm>
            <a:off x="863600" y="2508250"/>
            <a:ext cx="3652838" cy="3681413"/>
            <a:chOff x="530" y="1998"/>
            <a:chExt cx="5753" cy="5798"/>
          </a:xfrm>
        </p:grpSpPr>
        <p:sp>
          <p:nvSpPr>
            <p:cNvPr id="40976" name="椭圆 1051021"/>
            <p:cNvSpPr>
              <a:spLocks noChangeArrowheads="1"/>
            </p:cNvSpPr>
            <p:nvPr/>
          </p:nvSpPr>
          <p:spPr bwMode="auto">
            <a:xfrm>
              <a:off x="2760" y="1997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40977" name="椭圆 1051023"/>
            <p:cNvSpPr>
              <a:spLocks noChangeArrowheads="1"/>
            </p:cNvSpPr>
            <p:nvPr/>
          </p:nvSpPr>
          <p:spPr bwMode="auto">
            <a:xfrm>
              <a:off x="1560" y="3492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40978" name="椭圆 1051025"/>
            <p:cNvSpPr>
              <a:spLocks noChangeArrowheads="1"/>
            </p:cNvSpPr>
            <p:nvPr/>
          </p:nvSpPr>
          <p:spPr bwMode="auto">
            <a:xfrm>
              <a:off x="3975" y="351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40979" name="椭圆 1051027"/>
            <p:cNvSpPr>
              <a:spLocks noChangeArrowheads="1"/>
            </p:cNvSpPr>
            <p:nvPr/>
          </p:nvSpPr>
          <p:spPr bwMode="auto">
            <a:xfrm>
              <a:off x="530" y="4990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40980" name="椭圆 1051029"/>
            <p:cNvSpPr>
              <a:spLocks noChangeArrowheads="1"/>
            </p:cNvSpPr>
            <p:nvPr/>
          </p:nvSpPr>
          <p:spPr bwMode="auto">
            <a:xfrm>
              <a:off x="2070" y="5105"/>
              <a:ext cx="907" cy="905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40981" name="椭圆 1051031"/>
            <p:cNvSpPr>
              <a:spLocks noChangeArrowheads="1"/>
            </p:cNvSpPr>
            <p:nvPr/>
          </p:nvSpPr>
          <p:spPr bwMode="auto">
            <a:xfrm>
              <a:off x="3280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40982" name="椭圆 1051033"/>
            <p:cNvSpPr>
              <a:spLocks noChangeArrowheads="1"/>
            </p:cNvSpPr>
            <p:nvPr/>
          </p:nvSpPr>
          <p:spPr bwMode="auto">
            <a:xfrm>
              <a:off x="4317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40983" name="椭圆 1051035"/>
            <p:cNvSpPr>
              <a:spLocks noChangeArrowheads="1"/>
            </p:cNvSpPr>
            <p:nvPr/>
          </p:nvSpPr>
          <p:spPr bwMode="auto">
            <a:xfrm>
              <a:off x="5375" y="4837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40984" name="椭圆 1051037"/>
            <p:cNvSpPr>
              <a:spLocks noChangeArrowheads="1"/>
            </p:cNvSpPr>
            <p:nvPr/>
          </p:nvSpPr>
          <p:spPr bwMode="auto">
            <a:xfrm>
              <a:off x="3122" y="6772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40985" name="椭圆 1051039"/>
            <p:cNvSpPr>
              <a:spLocks noChangeArrowheads="1"/>
            </p:cNvSpPr>
            <p:nvPr/>
          </p:nvSpPr>
          <p:spPr bwMode="auto">
            <a:xfrm>
              <a:off x="1393" y="6887"/>
              <a:ext cx="905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40986" name="直接连接符 3146652"/>
            <p:cNvCxnSpPr>
              <a:cxnSpLocks noChangeShapeType="1"/>
            </p:cNvCxnSpPr>
            <p:nvPr/>
          </p:nvCxnSpPr>
          <p:spPr bwMode="auto">
            <a:xfrm flipH="1">
              <a:off x="2014" y="2773"/>
              <a:ext cx="879" cy="72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87" name="直接连接符 3146654"/>
            <p:cNvCxnSpPr>
              <a:cxnSpLocks noChangeShapeType="1"/>
            </p:cNvCxnSpPr>
            <p:nvPr/>
          </p:nvCxnSpPr>
          <p:spPr bwMode="auto">
            <a:xfrm>
              <a:off x="3532" y="2773"/>
              <a:ext cx="897" cy="7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88" name="直接连接符 3146656"/>
            <p:cNvCxnSpPr>
              <a:cxnSpLocks noChangeShapeType="1"/>
            </p:cNvCxnSpPr>
            <p:nvPr/>
          </p:nvCxnSpPr>
          <p:spPr bwMode="auto">
            <a:xfrm flipH="1">
              <a:off x="983" y="4268"/>
              <a:ext cx="710" cy="72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89" name="直接连接符 3146658"/>
            <p:cNvCxnSpPr>
              <a:cxnSpLocks noChangeShapeType="1"/>
            </p:cNvCxnSpPr>
            <p:nvPr/>
          </p:nvCxnSpPr>
          <p:spPr bwMode="auto">
            <a:xfrm>
              <a:off x="2335" y="4284"/>
              <a:ext cx="190" cy="8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90" name="直接连接符 3146660"/>
            <p:cNvCxnSpPr>
              <a:cxnSpLocks noChangeShapeType="1"/>
            </p:cNvCxnSpPr>
            <p:nvPr/>
          </p:nvCxnSpPr>
          <p:spPr bwMode="auto">
            <a:xfrm flipH="1">
              <a:off x="1845" y="6026"/>
              <a:ext cx="679" cy="878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91" name="直接连接符 3146662"/>
            <p:cNvCxnSpPr>
              <a:cxnSpLocks noChangeShapeType="1"/>
            </p:cNvCxnSpPr>
            <p:nvPr/>
          </p:nvCxnSpPr>
          <p:spPr bwMode="auto">
            <a:xfrm flipH="1">
              <a:off x="3734" y="4285"/>
              <a:ext cx="374" cy="70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92" name="直接连接符 3146664"/>
            <p:cNvCxnSpPr>
              <a:cxnSpLocks noChangeShapeType="1"/>
            </p:cNvCxnSpPr>
            <p:nvPr/>
          </p:nvCxnSpPr>
          <p:spPr bwMode="auto">
            <a:xfrm>
              <a:off x="4592" y="4380"/>
              <a:ext cx="180" cy="61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93" name="直接连接符 3146666"/>
            <p:cNvCxnSpPr>
              <a:cxnSpLocks noChangeShapeType="1"/>
            </p:cNvCxnSpPr>
            <p:nvPr/>
          </p:nvCxnSpPr>
          <p:spPr bwMode="auto">
            <a:xfrm>
              <a:off x="4818" y="4153"/>
              <a:ext cx="1011" cy="68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94" name="直接连接符 3146668"/>
            <p:cNvCxnSpPr>
              <a:cxnSpLocks noChangeShapeType="1"/>
            </p:cNvCxnSpPr>
            <p:nvPr/>
          </p:nvCxnSpPr>
          <p:spPr bwMode="auto">
            <a:xfrm flipH="1">
              <a:off x="3465" y="5900"/>
              <a:ext cx="155" cy="87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995" name="矩形 1051041"/>
            <p:cNvSpPr>
              <a:spLocks noChangeArrowheads="1"/>
            </p:cNvSpPr>
            <p:nvPr/>
          </p:nvSpPr>
          <p:spPr bwMode="auto">
            <a:xfrm>
              <a:off x="3800" y="2672"/>
              <a:ext cx="630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0996" name="矩形 1051043"/>
            <p:cNvSpPr>
              <a:spLocks noChangeArrowheads="1"/>
            </p:cNvSpPr>
            <p:nvPr/>
          </p:nvSpPr>
          <p:spPr bwMode="auto">
            <a:xfrm>
              <a:off x="2015" y="2660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40997" name="矩形 1051045"/>
            <p:cNvSpPr>
              <a:spLocks noChangeArrowheads="1"/>
            </p:cNvSpPr>
            <p:nvPr/>
          </p:nvSpPr>
          <p:spPr bwMode="auto">
            <a:xfrm>
              <a:off x="884" y="4127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40998" name="矩形 1051047"/>
            <p:cNvSpPr>
              <a:spLocks noChangeArrowheads="1"/>
            </p:cNvSpPr>
            <p:nvPr/>
          </p:nvSpPr>
          <p:spPr bwMode="auto">
            <a:xfrm>
              <a:off x="2254" y="4351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40999" name="矩形 1051049"/>
            <p:cNvSpPr>
              <a:spLocks noChangeArrowheads="1"/>
            </p:cNvSpPr>
            <p:nvPr/>
          </p:nvSpPr>
          <p:spPr bwMode="auto">
            <a:xfrm>
              <a:off x="4091" y="4335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1000" name="矩形 1051051"/>
            <p:cNvSpPr>
              <a:spLocks noChangeArrowheads="1"/>
            </p:cNvSpPr>
            <p:nvPr/>
          </p:nvSpPr>
          <p:spPr bwMode="auto">
            <a:xfrm>
              <a:off x="5225" y="396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41001" name="矩形 1051053"/>
            <p:cNvSpPr>
              <a:spLocks noChangeArrowheads="1"/>
            </p:cNvSpPr>
            <p:nvPr/>
          </p:nvSpPr>
          <p:spPr bwMode="auto">
            <a:xfrm>
              <a:off x="3452" y="425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41002" name="矩形 1051055"/>
            <p:cNvSpPr>
              <a:spLocks noChangeArrowheads="1"/>
            </p:cNvSpPr>
            <p:nvPr/>
          </p:nvSpPr>
          <p:spPr bwMode="auto">
            <a:xfrm>
              <a:off x="3037" y="598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41003" name="矩形 1051057"/>
            <p:cNvSpPr>
              <a:spLocks noChangeArrowheads="1"/>
            </p:cNvSpPr>
            <p:nvPr/>
          </p:nvSpPr>
          <p:spPr bwMode="auto">
            <a:xfrm>
              <a:off x="1755" y="6005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</p:grpSp>
      <p:sp>
        <p:nvSpPr>
          <p:cNvPr id="40965" name="矩形 1051059"/>
          <p:cNvSpPr>
            <a:spLocks noChangeArrowheads="1"/>
          </p:cNvSpPr>
          <p:nvPr/>
        </p:nvSpPr>
        <p:spPr bwMode="auto">
          <a:xfrm>
            <a:off x="4862513" y="2825750"/>
            <a:ext cx="402272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第一步：</a:t>
            </a:r>
            <a:r>
              <a:rPr lang="zh-CN" altLang="zh-CN" sz="2800" dirty="0">
                <a:solidFill>
                  <a:schemeClr val="tx1"/>
                </a:solidFill>
              </a:rPr>
              <a:t>dep[8]&gt;dep[2],</a:t>
            </a:r>
            <a:r>
              <a:rPr lang="zh-CN" altLang="en-US" sz="2800" dirty="0">
                <a:solidFill>
                  <a:schemeClr val="tx1"/>
                </a:solidFill>
              </a:rPr>
              <a:t>先修改</a:t>
            </a:r>
            <a:r>
              <a:rPr lang="zh-CN" altLang="zh-CN" sz="2800" dirty="0">
                <a:solidFill>
                  <a:schemeClr val="tx1"/>
                </a:solidFill>
              </a:rPr>
              <a:t>8</a:t>
            </a:r>
            <a:r>
              <a:rPr lang="zh-CN" altLang="en-US" sz="2800" dirty="0">
                <a:solidFill>
                  <a:schemeClr val="tx1"/>
                </a:solidFill>
              </a:rPr>
              <a:t>号点到其所在重链链首之间的边权值，对应线段树中</a:t>
            </a:r>
            <a:r>
              <a:rPr lang="zh-CN" altLang="zh-CN" sz="2800" dirty="0">
                <a:solidFill>
                  <a:schemeClr val="tx1"/>
                </a:solidFill>
              </a:rPr>
              <a:t>tid[top[8]]~tid[8],</a:t>
            </a:r>
            <a:r>
              <a:rPr lang="zh-CN" altLang="en-US" sz="2800" dirty="0">
                <a:solidFill>
                  <a:schemeClr val="tx1"/>
                </a:solidFill>
              </a:rPr>
              <a:t>即区间</a:t>
            </a:r>
            <a:r>
              <a:rPr lang="zh-CN" altLang="zh-CN" sz="2800" dirty="0">
                <a:solidFill>
                  <a:schemeClr val="tx1"/>
                </a:solidFill>
              </a:rPr>
              <a:t>[8,8]</a:t>
            </a:r>
            <a:r>
              <a:rPr lang="zh-CN" altLang="en-US" sz="2800" dirty="0">
                <a:solidFill>
                  <a:schemeClr val="tx1"/>
                </a:solidFill>
              </a:rPr>
              <a:t>；然后通过</a:t>
            </a:r>
            <a:r>
              <a:rPr lang="zh-CN" altLang="zh-CN" sz="2800" dirty="0">
                <a:solidFill>
                  <a:schemeClr val="tx1"/>
                </a:solidFill>
              </a:rPr>
              <a:t>top[8]</a:t>
            </a:r>
            <a:r>
              <a:rPr lang="zh-CN" altLang="en-US" sz="2800" dirty="0">
                <a:solidFill>
                  <a:schemeClr val="tx1"/>
                </a:solidFill>
              </a:rPr>
              <a:t>的父结点</a:t>
            </a:r>
            <a:r>
              <a:rPr lang="zh-CN" altLang="zh-CN" sz="2800" dirty="0">
                <a:solidFill>
                  <a:schemeClr val="tx1"/>
                </a:solidFill>
              </a:rPr>
              <a:t>3</a:t>
            </a:r>
            <a:r>
              <a:rPr lang="zh-CN" altLang="en-US" sz="2800" dirty="0">
                <a:solidFill>
                  <a:schemeClr val="tx1"/>
                </a:solidFill>
              </a:rPr>
              <a:t>靠到</a:t>
            </a:r>
            <a:r>
              <a:rPr lang="zh-CN" altLang="zh-CN" sz="2800" dirty="0">
                <a:solidFill>
                  <a:schemeClr val="tx1"/>
                </a:solidFill>
              </a:rPr>
              <a:t>3</a:t>
            </a:r>
            <a:r>
              <a:rPr lang="zh-CN" altLang="en-US" sz="2800" dirty="0">
                <a:solidFill>
                  <a:schemeClr val="tx1"/>
                </a:solidFill>
              </a:rPr>
              <a:t>所在的重链上；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1051062" name="矩形 1051061"/>
          <p:cNvSpPr>
            <a:spLocks noChangeArrowheads="1"/>
          </p:cNvSpPr>
          <p:nvPr/>
        </p:nvSpPr>
        <p:spPr bwMode="auto">
          <a:xfrm>
            <a:off x="3940175" y="3657600"/>
            <a:ext cx="285750" cy="396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40967" name="右箭头 1051063"/>
          <p:cNvSpPr>
            <a:spLocks noChangeArrowheads="1"/>
          </p:cNvSpPr>
          <p:nvPr/>
        </p:nvSpPr>
        <p:spPr bwMode="auto">
          <a:xfrm rot="2280000">
            <a:off x="1035050" y="5394325"/>
            <a:ext cx="503238" cy="288925"/>
          </a:xfrm>
          <a:prstGeom prst="rightArrow">
            <a:avLst>
              <a:gd name="adj1" fmla="val 50000"/>
              <a:gd name="adj2" fmla="val 49616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1066" name="右箭头 1051065"/>
          <p:cNvSpPr>
            <a:spLocks noChangeArrowheads="1"/>
          </p:cNvSpPr>
          <p:nvPr/>
        </p:nvSpPr>
        <p:spPr bwMode="auto">
          <a:xfrm rot="6780000">
            <a:off x="4216400" y="3930651"/>
            <a:ext cx="504825" cy="285750"/>
          </a:xfrm>
          <a:prstGeom prst="rightArrow">
            <a:avLst>
              <a:gd name="adj1" fmla="val 50000"/>
              <a:gd name="adj2" fmla="val 50325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grpSp>
        <p:nvGrpSpPr>
          <p:cNvPr id="40969" name="组合 382"/>
          <p:cNvGrpSpPr>
            <a:grpSpLocks/>
          </p:cNvGrpSpPr>
          <p:nvPr/>
        </p:nvGrpSpPr>
        <p:grpSpPr bwMode="auto">
          <a:xfrm>
            <a:off x="1727200" y="2997200"/>
            <a:ext cx="2484438" cy="2590800"/>
            <a:chOff x="2719" y="4720"/>
            <a:chExt cx="3913" cy="4080"/>
          </a:xfrm>
        </p:grpSpPr>
        <p:grpSp>
          <p:nvGrpSpPr>
            <p:cNvPr id="40970" name="组合 384"/>
            <p:cNvGrpSpPr>
              <a:grpSpLocks/>
            </p:cNvGrpSpPr>
            <p:nvPr/>
          </p:nvGrpSpPr>
          <p:grpSpPr bwMode="auto">
            <a:xfrm>
              <a:off x="2719" y="6190"/>
              <a:ext cx="682" cy="2610"/>
              <a:chOff x="4753" y="5738"/>
              <a:chExt cx="682" cy="2610"/>
            </a:xfrm>
          </p:grpSpPr>
          <p:cxnSp>
            <p:nvCxnSpPr>
              <p:cNvPr id="40974" name="直接连接符 3146670"/>
              <p:cNvCxnSpPr>
                <a:cxnSpLocks noChangeShapeType="1"/>
              </p:cNvCxnSpPr>
              <p:nvPr/>
            </p:nvCxnSpPr>
            <p:spPr bwMode="auto">
              <a:xfrm>
                <a:off x="5157" y="5738"/>
                <a:ext cx="228" cy="910"/>
              </a:xfrm>
              <a:prstGeom prst="line">
                <a:avLst/>
              </a:prstGeom>
              <a:noFill/>
              <a:ln w="730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975" name="直接连接符 3146672"/>
              <p:cNvCxnSpPr>
                <a:cxnSpLocks noChangeShapeType="1"/>
              </p:cNvCxnSpPr>
              <p:nvPr/>
            </p:nvCxnSpPr>
            <p:spPr bwMode="auto">
              <a:xfrm flipH="1">
                <a:off x="4753" y="7510"/>
                <a:ext cx="682" cy="839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40971" name="直接连接符 3146674"/>
            <p:cNvCxnSpPr>
              <a:cxnSpLocks noChangeShapeType="1"/>
            </p:cNvCxnSpPr>
            <p:nvPr/>
          </p:nvCxnSpPr>
          <p:spPr bwMode="auto">
            <a:xfrm flipV="1">
              <a:off x="2843" y="4720"/>
              <a:ext cx="841" cy="72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72" name="直接连接符 3146676"/>
            <p:cNvCxnSpPr>
              <a:cxnSpLocks noChangeShapeType="1"/>
            </p:cNvCxnSpPr>
            <p:nvPr/>
          </p:nvCxnSpPr>
          <p:spPr bwMode="auto">
            <a:xfrm>
              <a:off x="4365" y="4720"/>
              <a:ext cx="893" cy="74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973" name="直接连接符 3146678"/>
            <p:cNvCxnSpPr>
              <a:cxnSpLocks noChangeShapeType="1"/>
            </p:cNvCxnSpPr>
            <p:nvPr/>
          </p:nvCxnSpPr>
          <p:spPr bwMode="auto">
            <a:xfrm>
              <a:off x="5682" y="6090"/>
              <a:ext cx="951" cy="671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5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03 0.000556 L -0.091042 -0.114907" pathEditMode="relative" rAng="0" ptsTypes="">
                                      <p:cBhvr>
                                        <p:cTn id="11" dur="2000" fill="hold"/>
                                        <p:tgtEl>
                                          <p:spTgt spid="1051066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标题 1051067"/>
          <p:cNvSpPr>
            <a:spLocks noGrp="1" noChangeArrowheads="1"/>
          </p:cNvSpPr>
          <p:nvPr>
            <p:ph type="title" idx="4294967295"/>
          </p:nvPr>
        </p:nvSpPr>
        <p:spPr>
          <a:xfrm>
            <a:off x="236538" y="203200"/>
            <a:ext cx="8907462" cy="822325"/>
          </a:xfrm>
        </p:spPr>
        <p:txBody>
          <a:bodyPr/>
          <a:lstStyle/>
          <a:p>
            <a:pPr indent="-342900" algn="l" eaLnBrk="1" hangingPunct="1"/>
            <a:r>
              <a:rPr lang="zh-CN" altLang="en-US" sz="3200" smtClean="0"/>
              <a:t>操作三：修改原树中某条路径所有边的权值</a:t>
            </a:r>
            <a:endParaRPr lang="zh-CN" altLang="zh-CN" smtClean="0"/>
          </a:p>
        </p:txBody>
      </p:sp>
      <p:sp>
        <p:nvSpPr>
          <p:cNvPr id="41987" name="矩形 1051069"/>
          <p:cNvSpPr>
            <a:spLocks noChangeArrowheads="1"/>
          </p:cNvSpPr>
          <p:nvPr/>
        </p:nvSpPr>
        <p:spPr bwMode="auto">
          <a:xfrm>
            <a:off x="342900" y="1090613"/>
            <a:ext cx="87344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例：将原树中路径</a:t>
            </a:r>
            <a:r>
              <a:rPr lang="zh-CN" altLang="zh-CN" sz="2800" dirty="0">
                <a:solidFill>
                  <a:schemeClr val="tx1"/>
                </a:solidFill>
              </a:rPr>
              <a:t>(9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3)</a:t>
            </a:r>
            <a:r>
              <a:rPr lang="zh-CN" altLang="en-US" sz="2800" dirty="0">
                <a:solidFill>
                  <a:schemeClr val="tx1"/>
                </a:solidFill>
              </a:rPr>
              <a:t>上所有边的权值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都</a:t>
            </a:r>
            <a:r>
              <a:rPr lang="zh-CN" altLang="en-US" sz="2800" dirty="0">
                <a:solidFill>
                  <a:schemeClr val="tx1"/>
                </a:solidFill>
              </a:rPr>
              <a:t>修改为</a:t>
            </a:r>
            <a:r>
              <a:rPr lang="zh-CN" altLang="zh-CN" sz="2800" dirty="0">
                <a:solidFill>
                  <a:schemeClr val="tx1"/>
                </a:solidFill>
              </a:rPr>
              <a:t>6</a:t>
            </a:r>
            <a:r>
              <a:rPr lang="zh-CN" altLang="en-US" sz="2800" dirty="0">
                <a:solidFill>
                  <a:schemeClr val="tx1"/>
                </a:solidFill>
              </a:rPr>
              <a:t>，</a:t>
            </a:r>
            <a:r>
              <a:rPr lang="zh-CN" altLang="zh-CN" sz="2800" dirty="0">
                <a:solidFill>
                  <a:schemeClr val="tx1"/>
                </a:solidFill>
              </a:rPr>
              <a:t>top[9]=2,top[3]=1</a:t>
            </a:r>
            <a:r>
              <a:rPr lang="zh-CN" altLang="en-US" sz="2800" dirty="0">
                <a:solidFill>
                  <a:schemeClr val="tx1"/>
                </a:solidFill>
              </a:rPr>
              <a:t>，它们不在同一条重链上，需要分段修改，边修改边往一条重链上靠。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41988" name="组合 388"/>
          <p:cNvGrpSpPr>
            <a:grpSpLocks/>
          </p:cNvGrpSpPr>
          <p:nvPr/>
        </p:nvGrpSpPr>
        <p:grpSpPr bwMode="auto">
          <a:xfrm>
            <a:off x="863600" y="2508250"/>
            <a:ext cx="3652838" cy="3681413"/>
            <a:chOff x="530" y="1998"/>
            <a:chExt cx="5753" cy="5798"/>
          </a:xfrm>
        </p:grpSpPr>
        <p:sp>
          <p:nvSpPr>
            <p:cNvPr id="42003" name="椭圆 1051071"/>
            <p:cNvSpPr>
              <a:spLocks noChangeArrowheads="1"/>
            </p:cNvSpPr>
            <p:nvPr/>
          </p:nvSpPr>
          <p:spPr bwMode="auto">
            <a:xfrm>
              <a:off x="2760" y="1997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42004" name="椭圆 1051073"/>
            <p:cNvSpPr>
              <a:spLocks noChangeArrowheads="1"/>
            </p:cNvSpPr>
            <p:nvPr/>
          </p:nvSpPr>
          <p:spPr bwMode="auto">
            <a:xfrm>
              <a:off x="1560" y="3492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42005" name="椭圆 1051075"/>
            <p:cNvSpPr>
              <a:spLocks noChangeArrowheads="1"/>
            </p:cNvSpPr>
            <p:nvPr/>
          </p:nvSpPr>
          <p:spPr bwMode="auto">
            <a:xfrm>
              <a:off x="3975" y="351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42006" name="椭圆 1051077"/>
            <p:cNvSpPr>
              <a:spLocks noChangeArrowheads="1"/>
            </p:cNvSpPr>
            <p:nvPr/>
          </p:nvSpPr>
          <p:spPr bwMode="auto">
            <a:xfrm>
              <a:off x="530" y="4990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42007" name="椭圆 1051079"/>
            <p:cNvSpPr>
              <a:spLocks noChangeArrowheads="1"/>
            </p:cNvSpPr>
            <p:nvPr/>
          </p:nvSpPr>
          <p:spPr bwMode="auto">
            <a:xfrm>
              <a:off x="2070" y="5105"/>
              <a:ext cx="907" cy="905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42008" name="椭圆 1051081"/>
            <p:cNvSpPr>
              <a:spLocks noChangeArrowheads="1"/>
            </p:cNvSpPr>
            <p:nvPr/>
          </p:nvSpPr>
          <p:spPr bwMode="auto">
            <a:xfrm>
              <a:off x="3280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42009" name="椭圆 1051083"/>
            <p:cNvSpPr>
              <a:spLocks noChangeArrowheads="1"/>
            </p:cNvSpPr>
            <p:nvPr/>
          </p:nvSpPr>
          <p:spPr bwMode="auto">
            <a:xfrm>
              <a:off x="4317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42010" name="椭圆 1051085"/>
            <p:cNvSpPr>
              <a:spLocks noChangeArrowheads="1"/>
            </p:cNvSpPr>
            <p:nvPr/>
          </p:nvSpPr>
          <p:spPr bwMode="auto">
            <a:xfrm>
              <a:off x="5375" y="4837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42011" name="椭圆 1051087"/>
            <p:cNvSpPr>
              <a:spLocks noChangeArrowheads="1"/>
            </p:cNvSpPr>
            <p:nvPr/>
          </p:nvSpPr>
          <p:spPr bwMode="auto">
            <a:xfrm>
              <a:off x="3122" y="6772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42012" name="椭圆 1051089"/>
            <p:cNvSpPr>
              <a:spLocks noChangeArrowheads="1"/>
            </p:cNvSpPr>
            <p:nvPr/>
          </p:nvSpPr>
          <p:spPr bwMode="auto">
            <a:xfrm>
              <a:off x="1393" y="6887"/>
              <a:ext cx="905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42013" name="直接连接符 3146680"/>
            <p:cNvCxnSpPr>
              <a:cxnSpLocks noChangeShapeType="1"/>
            </p:cNvCxnSpPr>
            <p:nvPr/>
          </p:nvCxnSpPr>
          <p:spPr bwMode="auto">
            <a:xfrm flipH="1">
              <a:off x="2014" y="2773"/>
              <a:ext cx="879" cy="72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14" name="直接连接符 3146682"/>
            <p:cNvCxnSpPr>
              <a:cxnSpLocks noChangeShapeType="1"/>
            </p:cNvCxnSpPr>
            <p:nvPr/>
          </p:nvCxnSpPr>
          <p:spPr bwMode="auto">
            <a:xfrm>
              <a:off x="3532" y="2773"/>
              <a:ext cx="897" cy="7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15" name="直接连接符 3146684"/>
            <p:cNvCxnSpPr>
              <a:cxnSpLocks noChangeShapeType="1"/>
            </p:cNvCxnSpPr>
            <p:nvPr/>
          </p:nvCxnSpPr>
          <p:spPr bwMode="auto">
            <a:xfrm flipH="1">
              <a:off x="983" y="4268"/>
              <a:ext cx="710" cy="72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16" name="直接连接符 3146686"/>
            <p:cNvCxnSpPr>
              <a:cxnSpLocks noChangeShapeType="1"/>
            </p:cNvCxnSpPr>
            <p:nvPr/>
          </p:nvCxnSpPr>
          <p:spPr bwMode="auto">
            <a:xfrm>
              <a:off x="2335" y="4284"/>
              <a:ext cx="190" cy="8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17" name="直接连接符 3146688"/>
            <p:cNvCxnSpPr>
              <a:cxnSpLocks noChangeShapeType="1"/>
            </p:cNvCxnSpPr>
            <p:nvPr/>
          </p:nvCxnSpPr>
          <p:spPr bwMode="auto">
            <a:xfrm flipH="1">
              <a:off x="1845" y="6026"/>
              <a:ext cx="679" cy="878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18" name="直接连接符 3146690"/>
            <p:cNvCxnSpPr>
              <a:cxnSpLocks noChangeShapeType="1"/>
            </p:cNvCxnSpPr>
            <p:nvPr/>
          </p:nvCxnSpPr>
          <p:spPr bwMode="auto">
            <a:xfrm flipH="1">
              <a:off x="3734" y="4285"/>
              <a:ext cx="374" cy="70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19" name="直接连接符 3146692"/>
            <p:cNvCxnSpPr>
              <a:cxnSpLocks noChangeShapeType="1"/>
            </p:cNvCxnSpPr>
            <p:nvPr/>
          </p:nvCxnSpPr>
          <p:spPr bwMode="auto">
            <a:xfrm>
              <a:off x="4592" y="4380"/>
              <a:ext cx="180" cy="61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20" name="直接连接符 3146694"/>
            <p:cNvCxnSpPr>
              <a:cxnSpLocks noChangeShapeType="1"/>
            </p:cNvCxnSpPr>
            <p:nvPr/>
          </p:nvCxnSpPr>
          <p:spPr bwMode="auto">
            <a:xfrm>
              <a:off x="4818" y="4153"/>
              <a:ext cx="1011" cy="68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21" name="直接连接符 3146696"/>
            <p:cNvCxnSpPr>
              <a:cxnSpLocks noChangeShapeType="1"/>
            </p:cNvCxnSpPr>
            <p:nvPr/>
          </p:nvCxnSpPr>
          <p:spPr bwMode="auto">
            <a:xfrm flipH="1">
              <a:off x="3465" y="5900"/>
              <a:ext cx="155" cy="87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022" name="矩形 1051091"/>
            <p:cNvSpPr>
              <a:spLocks noChangeArrowheads="1"/>
            </p:cNvSpPr>
            <p:nvPr/>
          </p:nvSpPr>
          <p:spPr bwMode="auto">
            <a:xfrm>
              <a:off x="3800" y="2672"/>
              <a:ext cx="630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2023" name="矩形 1051093"/>
            <p:cNvSpPr>
              <a:spLocks noChangeArrowheads="1"/>
            </p:cNvSpPr>
            <p:nvPr/>
          </p:nvSpPr>
          <p:spPr bwMode="auto">
            <a:xfrm>
              <a:off x="2015" y="2660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42024" name="矩形 1051095"/>
            <p:cNvSpPr>
              <a:spLocks noChangeArrowheads="1"/>
            </p:cNvSpPr>
            <p:nvPr/>
          </p:nvSpPr>
          <p:spPr bwMode="auto">
            <a:xfrm>
              <a:off x="884" y="4127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42025" name="矩形 1051097"/>
            <p:cNvSpPr>
              <a:spLocks noChangeArrowheads="1"/>
            </p:cNvSpPr>
            <p:nvPr/>
          </p:nvSpPr>
          <p:spPr bwMode="auto">
            <a:xfrm>
              <a:off x="2254" y="4351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42026" name="矩形 1051099"/>
            <p:cNvSpPr>
              <a:spLocks noChangeArrowheads="1"/>
            </p:cNvSpPr>
            <p:nvPr/>
          </p:nvSpPr>
          <p:spPr bwMode="auto">
            <a:xfrm>
              <a:off x="4091" y="4335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2027" name="矩形 1051101"/>
            <p:cNvSpPr>
              <a:spLocks noChangeArrowheads="1"/>
            </p:cNvSpPr>
            <p:nvPr/>
          </p:nvSpPr>
          <p:spPr bwMode="auto">
            <a:xfrm>
              <a:off x="5225" y="396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42028" name="矩形 1051103"/>
            <p:cNvSpPr>
              <a:spLocks noChangeArrowheads="1"/>
            </p:cNvSpPr>
            <p:nvPr/>
          </p:nvSpPr>
          <p:spPr bwMode="auto">
            <a:xfrm>
              <a:off x="3452" y="425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42029" name="矩形 1051105"/>
            <p:cNvSpPr>
              <a:spLocks noChangeArrowheads="1"/>
            </p:cNvSpPr>
            <p:nvPr/>
          </p:nvSpPr>
          <p:spPr bwMode="auto">
            <a:xfrm>
              <a:off x="3037" y="598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42030" name="矩形 1051107"/>
            <p:cNvSpPr>
              <a:spLocks noChangeArrowheads="1"/>
            </p:cNvSpPr>
            <p:nvPr/>
          </p:nvSpPr>
          <p:spPr bwMode="auto">
            <a:xfrm>
              <a:off x="1755" y="6005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</p:grpSp>
      <p:sp>
        <p:nvSpPr>
          <p:cNvPr id="41989" name="矩形 1051109"/>
          <p:cNvSpPr>
            <a:spLocks noChangeArrowheads="1"/>
          </p:cNvSpPr>
          <p:nvPr/>
        </p:nvSpPr>
        <p:spPr bwMode="auto">
          <a:xfrm>
            <a:off x="4788024" y="2462213"/>
            <a:ext cx="4024312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第二步：</a:t>
            </a:r>
            <a:r>
              <a:rPr lang="zh-CN" altLang="zh-CN" sz="2800" dirty="0">
                <a:solidFill>
                  <a:schemeClr val="tx1"/>
                </a:solidFill>
              </a:rPr>
              <a:t>dep[2]&gt;dep[1],</a:t>
            </a:r>
            <a:r>
              <a:rPr lang="zh-CN" altLang="en-US" sz="2800" dirty="0">
                <a:solidFill>
                  <a:schemeClr val="tx1"/>
                </a:solidFill>
              </a:rPr>
              <a:t>修改</a:t>
            </a:r>
            <a:r>
              <a:rPr lang="zh-CN" altLang="zh-CN" sz="2800" dirty="0">
                <a:solidFill>
                  <a:schemeClr val="tx1"/>
                </a:solidFill>
              </a:rPr>
              <a:t>9</a:t>
            </a:r>
            <a:r>
              <a:rPr lang="zh-CN" altLang="en-US" sz="2800" dirty="0">
                <a:solidFill>
                  <a:schemeClr val="tx1"/>
                </a:solidFill>
              </a:rPr>
              <a:t>号点到其所在重链链首之间的边权值，对应线段树中</a:t>
            </a:r>
            <a:r>
              <a:rPr lang="zh-CN" altLang="zh-CN" sz="2800" dirty="0">
                <a:solidFill>
                  <a:schemeClr val="tx1"/>
                </a:solidFill>
              </a:rPr>
              <a:t>tid[top[9]]~tid[9],</a:t>
            </a:r>
            <a:r>
              <a:rPr lang="zh-CN" altLang="en-US" sz="2800" dirty="0">
                <a:solidFill>
                  <a:schemeClr val="tx1"/>
                </a:solidFill>
              </a:rPr>
              <a:t>即区间</a:t>
            </a:r>
            <a:r>
              <a:rPr lang="zh-CN" altLang="zh-CN" sz="2800" dirty="0">
                <a:solidFill>
                  <a:schemeClr val="tx1"/>
                </a:solidFill>
              </a:rPr>
              <a:t>[7,</a:t>
            </a:r>
            <a:r>
              <a:rPr lang="en-US" altLang="zh-CN" sz="2800" dirty="0">
                <a:solidFill>
                  <a:schemeClr val="tx1"/>
                </a:solidFill>
              </a:rPr>
              <a:t>9</a:t>
            </a:r>
            <a:r>
              <a:rPr lang="zh-CN" altLang="zh-CN" sz="2800" dirty="0">
                <a:solidFill>
                  <a:schemeClr val="tx1"/>
                </a:solidFill>
              </a:rPr>
              <a:t>]</a:t>
            </a:r>
            <a:r>
              <a:rPr lang="zh-CN" altLang="en-US" sz="2800" dirty="0">
                <a:solidFill>
                  <a:schemeClr val="tx1"/>
                </a:solidFill>
              </a:rPr>
              <a:t>；然后通过</a:t>
            </a:r>
            <a:r>
              <a:rPr lang="zh-CN" altLang="zh-CN" sz="2800" dirty="0">
                <a:solidFill>
                  <a:schemeClr val="tx1"/>
                </a:solidFill>
              </a:rPr>
              <a:t>top[9]</a:t>
            </a:r>
            <a:r>
              <a:rPr lang="zh-CN" altLang="en-US" sz="2800" dirty="0">
                <a:solidFill>
                  <a:schemeClr val="tx1"/>
                </a:solidFill>
              </a:rPr>
              <a:t>的父结点</a:t>
            </a:r>
            <a:r>
              <a:rPr lang="zh-CN" altLang="zh-CN" sz="2800" dirty="0">
                <a:solidFill>
                  <a:schemeClr val="tx1"/>
                </a:solidFill>
              </a:rPr>
              <a:t>1</a:t>
            </a:r>
            <a:r>
              <a:rPr lang="zh-CN" altLang="en-US" sz="2800" dirty="0">
                <a:solidFill>
                  <a:schemeClr val="tx1"/>
                </a:solidFill>
              </a:rPr>
              <a:t>靠到</a:t>
            </a:r>
            <a:r>
              <a:rPr lang="zh-CN" altLang="zh-CN" sz="2800" dirty="0">
                <a:solidFill>
                  <a:schemeClr val="tx1"/>
                </a:solidFill>
              </a:rPr>
              <a:t>1</a:t>
            </a:r>
            <a:r>
              <a:rPr lang="zh-CN" altLang="en-US" sz="2800" dirty="0">
                <a:solidFill>
                  <a:schemeClr val="tx1"/>
                </a:solidFill>
              </a:rPr>
              <a:t>所在的重链上；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41990" name="矩形 1051111"/>
          <p:cNvSpPr>
            <a:spLocks noChangeArrowheads="1"/>
          </p:cNvSpPr>
          <p:nvPr/>
        </p:nvSpPr>
        <p:spPr bwMode="auto">
          <a:xfrm>
            <a:off x="3940175" y="3657600"/>
            <a:ext cx="285750" cy="396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41991" name="右箭头 1051113"/>
          <p:cNvSpPr>
            <a:spLocks noChangeArrowheads="1"/>
          </p:cNvSpPr>
          <p:nvPr/>
        </p:nvSpPr>
        <p:spPr bwMode="auto">
          <a:xfrm rot="6780000">
            <a:off x="3321050" y="3103563"/>
            <a:ext cx="503237" cy="287338"/>
          </a:xfrm>
          <a:prstGeom prst="rightArrow">
            <a:avLst>
              <a:gd name="adj1" fmla="val 50000"/>
              <a:gd name="adj2" fmla="val 49890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1116" name="矩形 1051115"/>
          <p:cNvSpPr>
            <a:spLocks noChangeArrowheads="1"/>
          </p:cNvSpPr>
          <p:nvPr/>
        </p:nvSpPr>
        <p:spPr bwMode="auto">
          <a:xfrm>
            <a:off x="1611313" y="4937125"/>
            <a:ext cx="287337" cy="396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1051118" name="矩形 1051117"/>
          <p:cNvSpPr>
            <a:spLocks noChangeArrowheads="1"/>
          </p:cNvSpPr>
          <p:nvPr/>
        </p:nvSpPr>
        <p:spPr bwMode="auto">
          <a:xfrm>
            <a:off x="2117725" y="3927475"/>
            <a:ext cx="287338" cy="395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1051120" name="矩形 1051119"/>
          <p:cNvSpPr>
            <a:spLocks noChangeArrowheads="1"/>
          </p:cNvSpPr>
          <p:nvPr/>
        </p:nvSpPr>
        <p:spPr bwMode="auto">
          <a:xfrm>
            <a:off x="1800225" y="2805113"/>
            <a:ext cx="287338" cy="396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1051122" name="右箭头 1051121"/>
          <p:cNvSpPr>
            <a:spLocks noChangeArrowheads="1"/>
          </p:cNvSpPr>
          <p:nvPr/>
        </p:nvSpPr>
        <p:spPr bwMode="auto">
          <a:xfrm rot="2280000">
            <a:off x="1035050" y="5394325"/>
            <a:ext cx="503238" cy="288925"/>
          </a:xfrm>
          <a:prstGeom prst="rightArrow">
            <a:avLst>
              <a:gd name="adj1" fmla="val 50000"/>
              <a:gd name="adj2" fmla="val 49616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grpSp>
        <p:nvGrpSpPr>
          <p:cNvPr id="41996" name="组合 390"/>
          <p:cNvGrpSpPr>
            <a:grpSpLocks/>
          </p:cNvGrpSpPr>
          <p:nvPr/>
        </p:nvGrpSpPr>
        <p:grpSpPr bwMode="auto">
          <a:xfrm>
            <a:off x="1727200" y="2997200"/>
            <a:ext cx="2484438" cy="2590800"/>
            <a:chOff x="2719" y="4720"/>
            <a:chExt cx="3913" cy="4080"/>
          </a:xfrm>
        </p:grpSpPr>
        <p:grpSp>
          <p:nvGrpSpPr>
            <p:cNvPr id="41997" name="组合 392"/>
            <p:cNvGrpSpPr>
              <a:grpSpLocks/>
            </p:cNvGrpSpPr>
            <p:nvPr/>
          </p:nvGrpSpPr>
          <p:grpSpPr bwMode="auto">
            <a:xfrm>
              <a:off x="2719" y="6190"/>
              <a:ext cx="682" cy="2610"/>
              <a:chOff x="4753" y="5738"/>
              <a:chExt cx="682" cy="2610"/>
            </a:xfrm>
          </p:grpSpPr>
          <p:cxnSp>
            <p:nvCxnSpPr>
              <p:cNvPr id="42001" name="直接连接符 3146698"/>
              <p:cNvCxnSpPr>
                <a:cxnSpLocks noChangeShapeType="1"/>
              </p:cNvCxnSpPr>
              <p:nvPr/>
            </p:nvCxnSpPr>
            <p:spPr bwMode="auto">
              <a:xfrm>
                <a:off x="5157" y="5738"/>
                <a:ext cx="228" cy="910"/>
              </a:xfrm>
              <a:prstGeom prst="line">
                <a:avLst/>
              </a:prstGeom>
              <a:noFill/>
              <a:ln w="730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2002" name="直接连接符 3146700"/>
              <p:cNvCxnSpPr>
                <a:cxnSpLocks noChangeShapeType="1"/>
              </p:cNvCxnSpPr>
              <p:nvPr/>
            </p:nvCxnSpPr>
            <p:spPr bwMode="auto">
              <a:xfrm flipH="1">
                <a:off x="4753" y="7510"/>
                <a:ext cx="682" cy="839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41998" name="直接连接符 3146702"/>
            <p:cNvCxnSpPr>
              <a:cxnSpLocks noChangeShapeType="1"/>
            </p:cNvCxnSpPr>
            <p:nvPr/>
          </p:nvCxnSpPr>
          <p:spPr bwMode="auto">
            <a:xfrm flipV="1">
              <a:off x="2843" y="4720"/>
              <a:ext cx="841" cy="72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999" name="直接连接符 3146704"/>
            <p:cNvCxnSpPr>
              <a:cxnSpLocks noChangeShapeType="1"/>
            </p:cNvCxnSpPr>
            <p:nvPr/>
          </p:nvCxnSpPr>
          <p:spPr bwMode="auto">
            <a:xfrm>
              <a:off x="4365" y="4720"/>
              <a:ext cx="893" cy="74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00" name="直接连接符 3146706"/>
            <p:cNvCxnSpPr>
              <a:cxnSpLocks noChangeShapeType="1"/>
            </p:cNvCxnSpPr>
            <p:nvPr/>
          </p:nvCxnSpPr>
          <p:spPr bwMode="auto">
            <a:xfrm>
              <a:off x="5682" y="6090"/>
              <a:ext cx="951" cy="671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51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51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51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83750 -0.433519" pathEditMode="relative" rAng="0" ptsTypes="">
                                      <p:cBhvr>
                                        <p:cTn id="21" dur="2000" fill="hold"/>
                                        <p:tgtEl>
                                          <p:spTgt spid="105112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标题 1051123"/>
          <p:cNvSpPr>
            <a:spLocks noGrp="1" noChangeArrowheads="1"/>
          </p:cNvSpPr>
          <p:nvPr>
            <p:ph type="title" idx="4294967295"/>
          </p:nvPr>
        </p:nvSpPr>
        <p:spPr>
          <a:xfrm>
            <a:off x="236538" y="107950"/>
            <a:ext cx="8907462" cy="822325"/>
          </a:xfrm>
        </p:spPr>
        <p:txBody>
          <a:bodyPr/>
          <a:lstStyle/>
          <a:p>
            <a:pPr indent="-342900" algn="l" eaLnBrk="1" hangingPunct="1"/>
            <a:r>
              <a:rPr lang="zh-CN" altLang="en-US" sz="3200" smtClean="0"/>
              <a:t>操作三：修改原树中某条路径所有边的权值</a:t>
            </a:r>
            <a:endParaRPr lang="zh-CN" altLang="zh-CN" smtClean="0"/>
          </a:p>
        </p:txBody>
      </p:sp>
      <p:sp>
        <p:nvSpPr>
          <p:cNvPr id="43011" name="矩形 1051125"/>
          <p:cNvSpPr>
            <a:spLocks noChangeArrowheads="1"/>
          </p:cNvSpPr>
          <p:nvPr/>
        </p:nvSpPr>
        <p:spPr bwMode="auto">
          <a:xfrm>
            <a:off x="342900" y="1090613"/>
            <a:ext cx="87344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例：将原树中路径</a:t>
            </a:r>
            <a:r>
              <a:rPr lang="zh-CN" altLang="zh-CN" sz="2800" dirty="0">
                <a:solidFill>
                  <a:schemeClr val="tx1"/>
                </a:solidFill>
              </a:rPr>
              <a:t>(1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3)</a:t>
            </a:r>
            <a:r>
              <a:rPr lang="zh-CN" altLang="en-US" sz="2800" dirty="0">
                <a:solidFill>
                  <a:schemeClr val="tx1"/>
                </a:solidFill>
              </a:rPr>
              <a:t>上所有边的权值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都</a:t>
            </a:r>
            <a:r>
              <a:rPr lang="zh-CN" altLang="en-US" sz="2800" dirty="0">
                <a:solidFill>
                  <a:schemeClr val="tx1"/>
                </a:solidFill>
              </a:rPr>
              <a:t>修改为</a:t>
            </a:r>
            <a:r>
              <a:rPr lang="zh-CN" altLang="zh-CN" sz="2800" dirty="0">
                <a:solidFill>
                  <a:schemeClr val="tx1"/>
                </a:solidFill>
              </a:rPr>
              <a:t>6</a:t>
            </a:r>
            <a:r>
              <a:rPr lang="zh-CN" altLang="en-US" sz="2800" dirty="0">
                <a:solidFill>
                  <a:schemeClr val="tx1"/>
                </a:solidFill>
              </a:rPr>
              <a:t>，</a:t>
            </a:r>
            <a:r>
              <a:rPr lang="zh-CN" altLang="zh-CN" sz="2800" dirty="0">
                <a:solidFill>
                  <a:schemeClr val="tx1"/>
                </a:solidFill>
              </a:rPr>
              <a:t>top[1]=top[3]=1</a:t>
            </a:r>
            <a:r>
              <a:rPr lang="zh-CN" altLang="en-US" sz="2800" dirty="0">
                <a:solidFill>
                  <a:schemeClr val="tx1"/>
                </a:solidFill>
              </a:rPr>
              <a:t>，它们在同一条重链上，直接在线段树中修改。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43012" name="组合 396"/>
          <p:cNvGrpSpPr>
            <a:grpSpLocks/>
          </p:cNvGrpSpPr>
          <p:nvPr/>
        </p:nvGrpSpPr>
        <p:grpSpPr bwMode="auto">
          <a:xfrm>
            <a:off x="863600" y="2508250"/>
            <a:ext cx="3652838" cy="3681413"/>
            <a:chOff x="530" y="1998"/>
            <a:chExt cx="5753" cy="5798"/>
          </a:xfrm>
        </p:grpSpPr>
        <p:sp>
          <p:nvSpPr>
            <p:cNvPr id="43028" name="椭圆 1051127"/>
            <p:cNvSpPr>
              <a:spLocks noChangeArrowheads="1"/>
            </p:cNvSpPr>
            <p:nvPr/>
          </p:nvSpPr>
          <p:spPr bwMode="auto">
            <a:xfrm>
              <a:off x="2760" y="1997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43029" name="椭圆 1051129"/>
            <p:cNvSpPr>
              <a:spLocks noChangeArrowheads="1"/>
            </p:cNvSpPr>
            <p:nvPr/>
          </p:nvSpPr>
          <p:spPr bwMode="auto">
            <a:xfrm>
              <a:off x="1560" y="3492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43030" name="椭圆 1051131"/>
            <p:cNvSpPr>
              <a:spLocks noChangeArrowheads="1"/>
            </p:cNvSpPr>
            <p:nvPr/>
          </p:nvSpPr>
          <p:spPr bwMode="auto">
            <a:xfrm>
              <a:off x="3975" y="351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43031" name="椭圆 1051133"/>
            <p:cNvSpPr>
              <a:spLocks noChangeArrowheads="1"/>
            </p:cNvSpPr>
            <p:nvPr/>
          </p:nvSpPr>
          <p:spPr bwMode="auto">
            <a:xfrm>
              <a:off x="530" y="4990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43032" name="椭圆 1051135"/>
            <p:cNvSpPr>
              <a:spLocks noChangeArrowheads="1"/>
            </p:cNvSpPr>
            <p:nvPr/>
          </p:nvSpPr>
          <p:spPr bwMode="auto">
            <a:xfrm>
              <a:off x="2070" y="5105"/>
              <a:ext cx="907" cy="905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43033" name="椭圆 1051137"/>
            <p:cNvSpPr>
              <a:spLocks noChangeArrowheads="1"/>
            </p:cNvSpPr>
            <p:nvPr/>
          </p:nvSpPr>
          <p:spPr bwMode="auto">
            <a:xfrm>
              <a:off x="3280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43034" name="椭圆 1051139"/>
            <p:cNvSpPr>
              <a:spLocks noChangeArrowheads="1"/>
            </p:cNvSpPr>
            <p:nvPr/>
          </p:nvSpPr>
          <p:spPr bwMode="auto">
            <a:xfrm>
              <a:off x="4317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43035" name="椭圆 1051141"/>
            <p:cNvSpPr>
              <a:spLocks noChangeArrowheads="1"/>
            </p:cNvSpPr>
            <p:nvPr/>
          </p:nvSpPr>
          <p:spPr bwMode="auto">
            <a:xfrm>
              <a:off x="5375" y="4837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43036" name="椭圆 1051143"/>
            <p:cNvSpPr>
              <a:spLocks noChangeArrowheads="1"/>
            </p:cNvSpPr>
            <p:nvPr/>
          </p:nvSpPr>
          <p:spPr bwMode="auto">
            <a:xfrm>
              <a:off x="3122" y="6772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43037" name="椭圆 1051145"/>
            <p:cNvSpPr>
              <a:spLocks noChangeArrowheads="1"/>
            </p:cNvSpPr>
            <p:nvPr/>
          </p:nvSpPr>
          <p:spPr bwMode="auto">
            <a:xfrm>
              <a:off x="1393" y="6887"/>
              <a:ext cx="905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43038" name="直接连接符 3146708"/>
            <p:cNvCxnSpPr>
              <a:cxnSpLocks noChangeShapeType="1"/>
            </p:cNvCxnSpPr>
            <p:nvPr/>
          </p:nvCxnSpPr>
          <p:spPr bwMode="auto">
            <a:xfrm flipH="1">
              <a:off x="2014" y="2773"/>
              <a:ext cx="879" cy="72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39" name="直接连接符 3146710"/>
            <p:cNvCxnSpPr>
              <a:cxnSpLocks noChangeShapeType="1"/>
            </p:cNvCxnSpPr>
            <p:nvPr/>
          </p:nvCxnSpPr>
          <p:spPr bwMode="auto">
            <a:xfrm>
              <a:off x="3532" y="2773"/>
              <a:ext cx="897" cy="7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40" name="直接连接符 3146712"/>
            <p:cNvCxnSpPr>
              <a:cxnSpLocks noChangeShapeType="1"/>
            </p:cNvCxnSpPr>
            <p:nvPr/>
          </p:nvCxnSpPr>
          <p:spPr bwMode="auto">
            <a:xfrm flipH="1">
              <a:off x="983" y="4268"/>
              <a:ext cx="710" cy="72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41" name="直接连接符 3146714"/>
            <p:cNvCxnSpPr>
              <a:cxnSpLocks noChangeShapeType="1"/>
            </p:cNvCxnSpPr>
            <p:nvPr/>
          </p:nvCxnSpPr>
          <p:spPr bwMode="auto">
            <a:xfrm>
              <a:off x="2335" y="4284"/>
              <a:ext cx="190" cy="8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42" name="直接连接符 3146716"/>
            <p:cNvCxnSpPr>
              <a:cxnSpLocks noChangeShapeType="1"/>
            </p:cNvCxnSpPr>
            <p:nvPr/>
          </p:nvCxnSpPr>
          <p:spPr bwMode="auto">
            <a:xfrm flipH="1">
              <a:off x="1845" y="6026"/>
              <a:ext cx="679" cy="878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43" name="直接连接符 3146718"/>
            <p:cNvCxnSpPr>
              <a:cxnSpLocks noChangeShapeType="1"/>
            </p:cNvCxnSpPr>
            <p:nvPr/>
          </p:nvCxnSpPr>
          <p:spPr bwMode="auto">
            <a:xfrm flipH="1">
              <a:off x="3734" y="4285"/>
              <a:ext cx="374" cy="70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44" name="直接连接符 3146720"/>
            <p:cNvCxnSpPr>
              <a:cxnSpLocks noChangeShapeType="1"/>
            </p:cNvCxnSpPr>
            <p:nvPr/>
          </p:nvCxnSpPr>
          <p:spPr bwMode="auto">
            <a:xfrm>
              <a:off x="4592" y="4380"/>
              <a:ext cx="180" cy="61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45" name="直接连接符 3146722"/>
            <p:cNvCxnSpPr>
              <a:cxnSpLocks noChangeShapeType="1"/>
            </p:cNvCxnSpPr>
            <p:nvPr/>
          </p:nvCxnSpPr>
          <p:spPr bwMode="auto">
            <a:xfrm>
              <a:off x="4818" y="4153"/>
              <a:ext cx="1011" cy="68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46" name="直接连接符 3146724"/>
            <p:cNvCxnSpPr>
              <a:cxnSpLocks noChangeShapeType="1"/>
            </p:cNvCxnSpPr>
            <p:nvPr/>
          </p:nvCxnSpPr>
          <p:spPr bwMode="auto">
            <a:xfrm flipH="1">
              <a:off x="3465" y="5900"/>
              <a:ext cx="155" cy="87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047" name="矩形 1051147"/>
            <p:cNvSpPr>
              <a:spLocks noChangeArrowheads="1"/>
            </p:cNvSpPr>
            <p:nvPr/>
          </p:nvSpPr>
          <p:spPr bwMode="auto">
            <a:xfrm>
              <a:off x="3800" y="2672"/>
              <a:ext cx="630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3048" name="矩形 1051149"/>
            <p:cNvSpPr>
              <a:spLocks noChangeArrowheads="1"/>
            </p:cNvSpPr>
            <p:nvPr/>
          </p:nvSpPr>
          <p:spPr bwMode="auto">
            <a:xfrm>
              <a:off x="2015" y="2660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43049" name="矩形 1051151"/>
            <p:cNvSpPr>
              <a:spLocks noChangeArrowheads="1"/>
            </p:cNvSpPr>
            <p:nvPr/>
          </p:nvSpPr>
          <p:spPr bwMode="auto">
            <a:xfrm>
              <a:off x="884" y="4127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43050" name="矩形 1051153"/>
            <p:cNvSpPr>
              <a:spLocks noChangeArrowheads="1"/>
            </p:cNvSpPr>
            <p:nvPr/>
          </p:nvSpPr>
          <p:spPr bwMode="auto">
            <a:xfrm>
              <a:off x="2254" y="4351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43051" name="矩形 1051155"/>
            <p:cNvSpPr>
              <a:spLocks noChangeArrowheads="1"/>
            </p:cNvSpPr>
            <p:nvPr/>
          </p:nvSpPr>
          <p:spPr bwMode="auto">
            <a:xfrm>
              <a:off x="4091" y="4335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3052" name="矩形 1051157"/>
            <p:cNvSpPr>
              <a:spLocks noChangeArrowheads="1"/>
            </p:cNvSpPr>
            <p:nvPr/>
          </p:nvSpPr>
          <p:spPr bwMode="auto">
            <a:xfrm>
              <a:off x="5225" y="396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43053" name="矩形 1051159"/>
            <p:cNvSpPr>
              <a:spLocks noChangeArrowheads="1"/>
            </p:cNvSpPr>
            <p:nvPr/>
          </p:nvSpPr>
          <p:spPr bwMode="auto">
            <a:xfrm>
              <a:off x="3452" y="425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43054" name="矩形 1051161"/>
            <p:cNvSpPr>
              <a:spLocks noChangeArrowheads="1"/>
            </p:cNvSpPr>
            <p:nvPr/>
          </p:nvSpPr>
          <p:spPr bwMode="auto">
            <a:xfrm>
              <a:off x="3037" y="598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43055" name="矩形 1051163"/>
            <p:cNvSpPr>
              <a:spLocks noChangeArrowheads="1"/>
            </p:cNvSpPr>
            <p:nvPr/>
          </p:nvSpPr>
          <p:spPr bwMode="auto">
            <a:xfrm>
              <a:off x="1755" y="6005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</p:grpSp>
      <p:sp>
        <p:nvSpPr>
          <p:cNvPr id="43013" name="矩形 1051165"/>
          <p:cNvSpPr>
            <a:spLocks noChangeArrowheads="1"/>
          </p:cNvSpPr>
          <p:nvPr/>
        </p:nvSpPr>
        <p:spPr bwMode="auto">
          <a:xfrm>
            <a:off x="4808538" y="2508250"/>
            <a:ext cx="402431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第三步：修改</a:t>
            </a:r>
            <a:r>
              <a:rPr lang="zh-CN" altLang="zh-CN" sz="2800" dirty="0">
                <a:solidFill>
                  <a:schemeClr val="tx1"/>
                </a:solidFill>
              </a:rPr>
              <a:t>1</a:t>
            </a:r>
            <a:r>
              <a:rPr lang="zh-CN" altLang="en-US" sz="2800" dirty="0">
                <a:solidFill>
                  <a:schemeClr val="tx1"/>
                </a:solidFill>
              </a:rPr>
              <a:t>号点到</a:t>
            </a:r>
            <a:r>
              <a:rPr lang="zh-CN" altLang="zh-CN" sz="2800" dirty="0">
                <a:solidFill>
                  <a:schemeClr val="tx1"/>
                </a:solidFill>
              </a:rPr>
              <a:t>3</a:t>
            </a:r>
            <a:r>
              <a:rPr lang="zh-CN" altLang="en-US" sz="2800" dirty="0">
                <a:solidFill>
                  <a:schemeClr val="tx1"/>
                </a:solidFill>
              </a:rPr>
              <a:t>号点间的边权值，对应线段树中</a:t>
            </a:r>
            <a:r>
              <a:rPr lang="zh-CN" altLang="zh-CN" sz="2800" dirty="0">
                <a:solidFill>
                  <a:schemeClr val="tx1"/>
                </a:solidFill>
              </a:rPr>
              <a:t>tid[son[1]]~tid[3],</a:t>
            </a:r>
            <a:r>
              <a:rPr lang="zh-CN" altLang="en-US" sz="2800" dirty="0">
                <a:solidFill>
                  <a:schemeClr val="tx1"/>
                </a:solidFill>
              </a:rPr>
              <a:t>即区间</a:t>
            </a:r>
            <a:r>
              <a:rPr lang="zh-CN" altLang="zh-CN" sz="2800" dirty="0">
                <a:solidFill>
                  <a:schemeClr val="tx1"/>
                </a:solidFill>
              </a:rPr>
              <a:t>[2,2]</a:t>
            </a:r>
            <a:r>
              <a:rPr lang="zh-CN" altLang="en-US" sz="2800" dirty="0">
                <a:solidFill>
                  <a:schemeClr val="tx1"/>
                </a:solidFill>
              </a:rPr>
              <a:t>的值，操作完成。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43014" name="矩形 1051167"/>
          <p:cNvSpPr>
            <a:spLocks noChangeArrowheads="1"/>
          </p:cNvSpPr>
          <p:nvPr/>
        </p:nvSpPr>
        <p:spPr bwMode="auto">
          <a:xfrm>
            <a:off x="3940175" y="3657600"/>
            <a:ext cx="285750" cy="396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43015" name="右箭头 1051169"/>
          <p:cNvSpPr>
            <a:spLocks noChangeArrowheads="1"/>
          </p:cNvSpPr>
          <p:nvPr/>
        </p:nvSpPr>
        <p:spPr bwMode="auto">
          <a:xfrm rot="6780000">
            <a:off x="3321050" y="3103563"/>
            <a:ext cx="503237" cy="287338"/>
          </a:xfrm>
          <a:prstGeom prst="rightArrow">
            <a:avLst>
              <a:gd name="adj1" fmla="val 50000"/>
              <a:gd name="adj2" fmla="val 49890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43016" name="右箭头 1051171"/>
          <p:cNvSpPr>
            <a:spLocks noChangeArrowheads="1"/>
          </p:cNvSpPr>
          <p:nvPr/>
        </p:nvSpPr>
        <p:spPr bwMode="auto">
          <a:xfrm rot="1860000">
            <a:off x="1820863" y="2332038"/>
            <a:ext cx="504825" cy="287337"/>
          </a:xfrm>
          <a:prstGeom prst="rightArrow">
            <a:avLst>
              <a:gd name="adj1" fmla="val 50000"/>
              <a:gd name="adj2" fmla="val 50048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43017" name="矩形 1051173"/>
          <p:cNvSpPr>
            <a:spLocks noChangeArrowheads="1"/>
          </p:cNvSpPr>
          <p:nvPr/>
        </p:nvSpPr>
        <p:spPr bwMode="auto">
          <a:xfrm>
            <a:off x="1611313" y="4937125"/>
            <a:ext cx="287337" cy="396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43018" name="矩形 1051175"/>
          <p:cNvSpPr>
            <a:spLocks noChangeArrowheads="1"/>
          </p:cNvSpPr>
          <p:nvPr/>
        </p:nvSpPr>
        <p:spPr bwMode="auto">
          <a:xfrm>
            <a:off x="2117725" y="3927475"/>
            <a:ext cx="287338" cy="395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1051178" name="矩形 1051177"/>
          <p:cNvSpPr>
            <a:spLocks noChangeArrowheads="1"/>
          </p:cNvSpPr>
          <p:nvPr/>
        </p:nvSpPr>
        <p:spPr bwMode="auto">
          <a:xfrm>
            <a:off x="3054350" y="2844800"/>
            <a:ext cx="287338" cy="395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sp>
        <p:nvSpPr>
          <p:cNvPr id="43020" name="矩形 1051179"/>
          <p:cNvSpPr>
            <a:spLocks noChangeArrowheads="1"/>
          </p:cNvSpPr>
          <p:nvPr/>
        </p:nvSpPr>
        <p:spPr bwMode="auto">
          <a:xfrm>
            <a:off x="1800225" y="2805113"/>
            <a:ext cx="287338" cy="396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C00000"/>
                </a:solidFill>
              </a:rPr>
              <a:t>6</a:t>
            </a:r>
            <a:endParaRPr lang="zh-CN" altLang="zh-CN" sz="1800"/>
          </a:p>
        </p:txBody>
      </p:sp>
      <p:grpSp>
        <p:nvGrpSpPr>
          <p:cNvPr id="43021" name="组合 398"/>
          <p:cNvGrpSpPr>
            <a:grpSpLocks/>
          </p:cNvGrpSpPr>
          <p:nvPr/>
        </p:nvGrpSpPr>
        <p:grpSpPr bwMode="auto">
          <a:xfrm>
            <a:off x="1727200" y="2997200"/>
            <a:ext cx="2484438" cy="2590800"/>
            <a:chOff x="2719" y="4720"/>
            <a:chExt cx="3913" cy="4080"/>
          </a:xfrm>
        </p:grpSpPr>
        <p:grpSp>
          <p:nvGrpSpPr>
            <p:cNvPr id="43022" name="组合 400"/>
            <p:cNvGrpSpPr>
              <a:grpSpLocks/>
            </p:cNvGrpSpPr>
            <p:nvPr/>
          </p:nvGrpSpPr>
          <p:grpSpPr bwMode="auto">
            <a:xfrm>
              <a:off x="2719" y="6190"/>
              <a:ext cx="682" cy="2610"/>
              <a:chOff x="4753" y="5738"/>
              <a:chExt cx="682" cy="2610"/>
            </a:xfrm>
          </p:grpSpPr>
          <p:cxnSp>
            <p:nvCxnSpPr>
              <p:cNvPr id="43026" name="直接连接符 3146726"/>
              <p:cNvCxnSpPr>
                <a:cxnSpLocks noChangeShapeType="1"/>
              </p:cNvCxnSpPr>
              <p:nvPr/>
            </p:nvCxnSpPr>
            <p:spPr bwMode="auto">
              <a:xfrm>
                <a:off x="5157" y="5738"/>
                <a:ext cx="228" cy="910"/>
              </a:xfrm>
              <a:prstGeom prst="line">
                <a:avLst/>
              </a:prstGeom>
              <a:noFill/>
              <a:ln w="730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3027" name="直接连接符 3146728"/>
              <p:cNvCxnSpPr>
                <a:cxnSpLocks noChangeShapeType="1"/>
              </p:cNvCxnSpPr>
              <p:nvPr/>
            </p:nvCxnSpPr>
            <p:spPr bwMode="auto">
              <a:xfrm flipH="1">
                <a:off x="4753" y="7510"/>
                <a:ext cx="682" cy="839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43023" name="直接连接符 3146730"/>
            <p:cNvCxnSpPr>
              <a:cxnSpLocks noChangeShapeType="1"/>
            </p:cNvCxnSpPr>
            <p:nvPr/>
          </p:nvCxnSpPr>
          <p:spPr bwMode="auto">
            <a:xfrm flipV="1">
              <a:off x="2843" y="4720"/>
              <a:ext cx="841" cy="72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24" name="直接连接符 3146732"/>
            <p:cNvCxnSpPr>
              <a:cxnSpLocks noChangeShapeType="1"/>
            </p:cNvCxnSpPr>
            <p:nvPr/>
          </p:nvCxnSpPr>
          <p:spPr bwMode="auto">
            <a:xfrm>
              <a:off x="4365" y="4720"/>
              <a:ext cx="893" cy="74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25" name="直接连接符 3146734"/>
            <p:cNvCxnSpPr>
              <a:cxnSpLocks noChangeShapeType="1"/>
            </p:cNvCxnSpPr>
            <p:nvPr/>
          </p:nvCxnSpPr>
          <p:spPr bwMode="auto">
            <a:xfrm>
              <a:off x="5682" y="6090"/>
              <a:ext cx="951" cy="671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51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矩形 1051207"/>
          <p:cNvSpPr>
            <a:spLocks noChangeArrowheads="1"/>
          </p:cNvSpPr>
          <p:nvPr/>
        </p:nvSpPr>
        <p:spPr bwMode="auto">
          <a:xfrm>
            <a:off x="319088" y="236538"/>
            <a:ext cx="7265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修改某条路径上所有边权值</a:t>
            </a:r>
            <a:r>
              <a:rPr lang="en-US" altLang="en-US" sz="2800" dirty="0">
                <a:solidFill>
                  <a:schemeClr val="tx1"/>
                </a:solidFill>
              </a:rPr>
              <a:t>(</a:t>
            </a:r>
            <a:r>
              <a:rPr lang="zh-CN" altLang="en-US" sz="2800" dirty="0">
                <a:solidFill>
                  <a:schemeClr val="tx1"/>
                </a:solidFill>
              </a:rPr>
              <a:t>伪代码</a:t>
            </a:r>
            <a:r>
              <a:rPr lang="en-US" altLang="en-US" sz="2800" dirty="0">
                <a:solidFill>
                  <a:schemeClr val="tx1"/>
                </a:solidFill>
              </a:rPr>
              <a:t>)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44035" name="矩形 1051209"/>
          <p:cNvSpPr>
            <a:spLocks noChangeArrowheads="1"/>
          </p:cNvSpPr>
          <p:nvPr/>
        </p:nvSpPr>
        <p:spPr bwMode="auto">
          <a:xfrm>
            <a:off x="122238" y="1066800"/>
            <a:ext cx="851852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change(</a:t>
            </a:r>
            <a:r>
              <a:rPr lang="en-US" altLang="en-US" sz="2800" dirty="0" err="1">
                <a:solidFill>
                  <a:schemeClr val="tx1"/>
                </a:solidFill>
              </a:rPr>
              <a:t>x,y,w</a:t>
            </a:r>
            <a:r>
              <a:rPr lang="en-US" altLang="en-US" sz="2800" dirty="0">
                <a:solidFill>
                  <a:schemeClr val="tx1"/>
                </a:solidFill>
              </a:rPr>
              <a:t>)//</a:t>
            </a:r>
            <a:r>
              <a:rPr lang="zh-CN" altLang="en-US" sz="2800" dirty="0">
                <a:solidFill>
                  <a:schemeClr val="tx1"/>
                </a:solidFill>
              </a:rPr>
              <a:t>修改原图中</a:t>
            </a:r>
            <a:r>
              <a:rPr lang="en-US" altLang="en-US" sz="28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到</a:t>
            </a:r>
            <a:r>
              <a:rPr lang="en-US" altLang="en-US" sz="2800" dirty="0">
                <a:solidFill>
                  <a:schemeClr val="tx1"/>
                </a:solidFill>
              </a:rPr>
              <a:t>y</a:t>
            </a:r>
            <a:r>
              <a:rPr lang="zh-CN" altLang="en-US" sz="2800" dirty="0">
                <a:solidFill>
                  <a:schemeClr val="tx1"/>
                </a:solidFill>
              </a:rPr>
              <a:t>的所有边的权值为</a:t>
            </a:r>
            <a:r>
              <a:rPr lang="en-US" altLang="en-US" sz="2800" dirty="0">
                <a:solidFill>
                  <a:schemeClr val="tx1"/>
                </a:solidFill>
              </a:rPr>
              <a:t>w</a:t>
            </a:r>
            <a:endParaRPr lang="zh-CN" altLang="en-US" sz="2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 1  while top[x]</a:t>
            </a:r>
            <a:r>
              <a:rPr lang="zh-CN" altLang="en-US" sz="2800" dirty="0">
                <a:solidFill>
                  <a:schemeClr val="tx1"/>
                </a:solidFill>
              </a:rPr>
              <a:t>≠</a:t>
            </a:r>
            <a:r>
              <a:rPr lang="en-US" altLang="en-US" sz="2800" dirty="0">
                <a:solidFill>
                  <a:schemeClr val="tx1"/>
                </a:solidFill>
              </a:rPr>
              <a:t>top[y] do</a:t>
            </a:r>
            <a:endParaRPr lang="zh-CN" altLang="en-US" sz="2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 2     if </a:t>
            </a:r>
            <a:r>
              <a:rPr lang="en-US" altLang="en-US" sz="2800" dirty="0" err="1">
                <a:solidFill>
                  <a:schemeClr val="tx1"/>
                </a:solidFill>
              </a:rPr>
              <a:t>dep</a:t>
            </a:r>
            <a:r>
              <a:rPr lang="en-US" altLang="en-US" sz="2800" dirty="0">
                <a:solidFill>
                  <a:schemeClr val="tx1"/>
                </a:solidFill>
              </a:rPr>
              <a:t>[top[x]]&lt;</a:t>
            </a:r>
            <a:r>
              <a:rPr lang="en-US" altLang="en-US" sz="2800" dirty="0" err="1">
                <a:solidFill>
                  <a:schemeClr val="tx1"/>
                </a:solidFill>
              </a:rPr>
              <a:t>dep</a:t>
            </a:r>
            <a:r>
              <a:rPr lang="en-US" altLang="en-US" sz="2800" dirty="0">
                <a:solidFill>
                  <a:schemeClr val="tx1"/>
                </a:solidFill>
              </a:rPr>
              <a:t>[top[y]] then swap(</a:t>
            </a:r>
            <a:r>
              <a:rPr lang="en-US" altLang="en-US" sz="2800" dirty="0" err="1">
                <a:solidFill>
                  <a:schemeClr val="tx1"/>
                </a:solidFill>
              </a:rPr>
              <a:t>x,y</a:t>
            </a:r>
            <a:r>
              <a:rPr lang="en-US" altLang="en-US" sz="2800" dirty="0">
                <a:solidFill>
                  <a:schemeClr val="tx1"/>
                </a:solidFill>
              </a:rPr>
              <a:t>)</a:t>
            </a:r>
            <a:endParaRPr lang="zh-CN" altLang="en-US" sz="2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 3     update(</a:t>
            </a:r>
            <a:r>
              <a:rPr lang="en-US" altLang="en-US" sz="2800" dirty="0" err="1">
                <a:solidFill>
                  <a:schemeClr val="tx1"/>
                </a:solidFill>
              </a:rPr>
              <a:t>tid</a:t>
            </a:r>
            <a:r>
              <a:rPr lang="en-US" altLang="en-US" sz="2800" dirty="0">
                <a:solidFill>
                  <a:schemeClr val="tx1"/>
                </a:solidFill>
              </a:rPr>
              <a:t>[top[x]],</a:t>
            </a:r>
            <a:r>
              <a:rPr lang="en-US" altLang="en-US" sz="2800" dirty="0" err="1">
                <a:solidFill>
                  <a:schemeClr val="tx1"/>
                </a:solidFill>
              </a:rPr>
              <a:t>tid</a:t>
            </a:r>
            <a:r>
              <a:rPr lang="en-US" altLang="en-US" sz="2800" dirty="0">
                <a:solidFill>
                  <a:schemeClr val="tx1"/>
                </a:solidFill>
              </a:rPr>
              <a:t>[x],w)</a:t>
            </a:r>
            <a:endParaRPr lang="zh-CN" altLang="en-US" sz="2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 4     x</a:t>
            </a:r>
            <a:r>
              <a:rPr lang="zh-CN" altLang="en-US" sz="2800" dirty="0">
                <a:solidFill>
                  <a:schemeClr val="tx1"/>
                </a:solidFill>
              </a:rPr>
              <a:t>←</a:t>
            </a:r>
            <a:r>
              <a:rPr lang="en-US" altLang="en-US" sz="2800" dirty="0" err="1">
                <a:solidFill>
                  <a:schemeClr val="tx1"/>
                </a:solidFill>
              </a:rPr>
              <a:t>fa</a:t>
            </a:r>
            <a:r>
              <a:rPr lang="en-US" altLang="en-US" sz="2800" dirty="0">
                <a:solidFill>
                  <a:schemeClr val="tx1"/>
                </a:solidFill>
              </a:rPr>
              <a:t>[top[x]]</a:t>
            </a:r>
            <a:endParaRPr lang="zh-CN" altLang="en-US" sz="2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 5  if </a:t>
            </a:r>
            <a:r>
              <a:rPr lang="en-US" altLang="en-US" sz="2800" dirty="0" err="1">
                <a:solidFill>
                  <a:schemeClr val="tx1"/>
                </a:solidFill>
              </a:rPr>
              <a:t>dep</a:t>
            </a:r>
            <a:r>
              <a:rPr lang="en-US" altLang="en-US" sz="2800" dirty="0">
                <a:solidFill>
                  <a:schemeClr val="tx1"/>
                </a:solidFill>
              </a:rPr>
              <a:t>[x]&gt;</a:t>
            </a:r>
            <a:r>
              <a:rPr lang="en-US" altLang="en-US" sz="2800" dirty="0" err="1">
                <a:solidFill>
                  <a:schemeClr val="tx1"/>
                </a:solidFill>
              </a:rPr>
              <a:t>dep</a:t>
            </a:r>
            <a:r>
              <a:rPr lang="en-US" altLang="en-US" sz="2800" dirty="0">
                <a:solidFill>
                  <a:schemeClr val="tx1"/>
                </a:solidFill>
              </a:rPr>
              <a:t>[y] then swap(</a:t>
            </a:r>
            <a:r>
              <a:rPr lang="en-US" altLang="en-US" sz="2800" dirty="0" err="1">
                <a:solidFill>
                  <a:schemeClr val="tx1"/>
                </a:solidFill>
              </a:rPr>
              <a:t>x,y</a:t>
            </a:r>
            <a:r>
              <a:rPr lang="en-US" altLang="en-US" sz="2800" dirty="0">
                <a:solidFill>
                  <a:schemeClr val="tx1"/>
                </a:solidFill>
              </a:rPr>
              <a:t>)</a:t>
            </a:r>
            <a:endParaRPr lang="zh-CN" altLang="en-US" sz="2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 6  update(</a:t>
            </a:r>
            <a:r>
              <a:rPr lang="en-US" altLang="en-US" sz="2800" dirty="0" err="1">
                <a:solidFill>
                  <a:schemeClr val="tx1"/>
                </a:solidFill>
              </a:rPr>
              <a:t>tid</a:t>
            </a:r>
            <a:r>
              <a:rPr lang="en-US" altLang="en-US" sz="2800" dirty="0">
                <a:solidFill>
                  <a:schemeClr val="tx1"/>
                </a:solidFill>
              </a:rPr>
              <a:t>[son[x]],</a:t>
            </a:r>
            <a:r>
              <a:rPr lang="en-US" altLang="en-US" sz="2800" dirty="0" err="1">
                <a:solidFill>
                  <a:schemeClr val="tx1"/>
                </a:solidFill>
              </a:rPr>
              <a:t>tid</a:t>
            </a:r>
            <a:r>
              <a:rPr lang="en-US" altLang="en-US" sz="2800" dirty="0">
                <a:solidFill>
                  <a:schemeClr val="tx1"/>
                </a:solidFill>
              </a:rPr>
              <a:t>[y],w)</a:t>
            </a:r>
            <a:endParaRPr lang="zh-CN" altLang="en-US" sz="2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//update(</a:t>
            </a:r>
            <a:r>
              <a:rPr lang="en-US" altLang="en-US" sz="2800" dirty="0" err="1">
                <a:solidFill>
                  <a:schemeClr val="tx1"/>
                </a:solidFill>
              </a:rPr>
              <a:t>l,r,w</a:t>
            </a:r>
            <a:r>
              <a:rPr lang="en-US" altLang="en-US" sz="2800" dirty="0">
                <a:solidFill>
                  <a:schemeClr val="tx1"/>
                </a:solidFill>
              </a:rPr>
              <a:t>):</a:t>
            </a:r>
            <a:r>
              <a:rPr lang="zh-CN" altLang="en-US" sz="2800" dirty="0">
                <a:solidFill>
                  <a:schemeClr val="tx1"/>
                </a:solidFill>
              </a:rPr>
              <a:t>将线段树中区间</a:t>
            </a:r>
            <a:r>
              <a:rPr lang="en-US" altLang="en-US" sz="2800" dirty="0">
                <a:solidFill>
                  <a:schemeClr val="tx1"/>
                </a:solidFill>
              </a:rPr>
              <a:t>[</a:t>
            </a:r>
            <a:r>
              <a:rPr lang="en-US" altLang="en-US" sz="2800" dirty="0" err="1">
                <a:solidFill>
                  <a:schemeClr val="tx1"/>
                </a:solidFill>
              </a:rPr>
              <a:t>l,r</a:t>
            </a:r>
            <a:r>
              <a:rPr lang="en-US" altLang="en-US" sz="2800" dirty="0">
                <a:solidFill>
                  <a:schemeClr val="tx1"/>
                </a:solidFill>
              </a:rPr>
              <a:t>]</a:t>
            </a:r>
            <a:r>
              <a:rPr lang="zh-CN" altLang="en-US" sz="2800" dirty="0">
                <a:solidFill>
                  <a:schemeClr val="tx1"/>
                </a:solidFill>
              </a:rPr>
              <a:t>的值修改为</a:t>
            </a:r>
            <a:r>
              <a:rPr lang="en-US" altLang="en-US" sz="2800" dirty="0">
                <a:solidFill>
                  <a:schemeClr val="tx1"/>
                </a:solidFill>
              </a:rPr>
              <a:t>w</a:t>
            </a:r>
            <a:r>
              <a:rPr lang="zh-CN" altLang="en-US" sz="2800" dirty="0">
                <a:solidFill>
                  <a:schemeClr val="tx1"/>
                </a:solidFill>
              </a:rPr>
              <a:t>。</a:t>
            </a:r>
          </a:p>
        </p:txBody>
      </p:sp>
      <p:sp>
        <p:nvSpPr>
          <p:cNvPr id="44036" name="矩形 1051211"/>
          <p:cNvSpPr>
            <a:spLocks noChangeArrowheads="1"/>
          </p:cNvSpPr>
          <p:nvPr/>
        </p:nvSpPr>
        <p:spPr bwMode="auto">
          <a:xfrm>
            <a:off x="122238" y="5300663"/>
            <a:ext cx="80073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如果存的不是边权，而是点权，第</a:t>
            </a:r>
            <a:r>
              <a:rPr lang="en-US" altLang="en-US" sz="2800" dirty="0">
                <a:solidFill>
                  <a:schemeClr val="tx1"/>
                </a:solidFill>
              </a:rPr>
              <a:t>6</a:t>
            </a:r>
            <a:r>
              <a:rPr lang="zh-CN" altLang="en-US" sz="2800" dirty="0">
                <a:solidFill>
                  <a:schemeClr val="tx1"/>
                </a:solidFill>
              </a:rPr>
              <a:t>行应为</a:t>
            </a:r>
            <a:r>
              <a:rPr lang="en-US" altLang="en-US" sz="2800" dirty="0">
                <a:solidFill>
                  <a:schemeClr val="tx1"/>
                </a:solidFill>
              </a:rPr>
              <a:t>update(</a:t>
            </a:r>
            <a:r>
              <a:rPr lang="en-US" altLang="en-US" sz="2800" dirty="0" err="1">
                <a:solidFill>
                  <a:schemeClr val="tx1"/>
                </a:solidFill>
              </a:rPr>
              <a:t>tid</a:t>
            </a:r>
            <a:r>
              <a:rPr lang="en-US" altLang="en-US" sz="2800" dirty="0">
                <a:solidFill>
                  <a:schemeClr val="tx1"/>
                </a:solidFill>
              </a:rPr>
              <a:t>[x],</a:t>
            </a:r>
            <a:r>
              <a:rPr lang="en-US" altLang="en-US" sz="2800" dirty="0" err="1">
                <a:solidFill>
                  <a:schemeClr val="tx1"/>
                </a:solidFill>
              </a:rPr>
              <a:t>tid</a:t>
            </a:r>
            <a:r>
              <a:rPr lang="en-US" altLang="en-US" sz="2800" dirty="0">
                <a:solidFill>
                  <a:schemeClr val="tx1"/>
                </a:solidFill>
              </a:rPr>
              <a:t>[y],w)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图片 209717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970088"/>
            <a:ext cx="8345488" cy="4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标题 1051181"/>
          <p:cNvSpPr>
            <a:spLocks noGrp="1" noChangeArrowheads="1"/>
          </p:cNvSpPr>
          <p:nvPr>
            <p:ph type="title" idx="4294967295"/>
          </p:nvPr>
        </p:nvSpPr>
        <p:spPr>
          <a:xfrm>
            <a:off x="236538" y="203200"/>
            <a:ext cx="8907462" cy="822325"/>
          </a:xfrm>
        </p:spPr>
        <p:txBody>
          <a:bodyPr/>
          <a:lstStyle/>
          <a:p>
            <a:pPr indent="-342900" algn="l" eaLnBrk="1" hangingPunct="1"/>
            <a:r>
              <a:rPr lang="zh-CN" altLang="en-US" sz="3200" smtClean="0"/>
              <a:t>操作四：查询原树中某条路径所有边权的最大值</a:t>
            </a:r>
            <a:endParaRPr lang="zh-CN" altLang="zh-CN" smtClean="0"/>
          </a:p>
        </p:txBody>
      </p:sp>
      <p:sp>
        <p:nvSpPr>
          <p:cNvPr id="45060" name="矩形 1051189"/>
          <p:cNvSpPr>
            <a:spLocks noChangeArrowheads="1"/>
          </p:cNvSpPr>
          <p:nvPr/>
        </p:nvSpPr>
        <p:spPr bwMode="auto">
          <a:xfrm>
            <a:off x="449972" y="1124744"/>
            <a:ext cx="83454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dirty="0">
                <a:solidFill>
                  <a:schemeClr val="tx1"/>
                </a:solidFill>
                <a:sym typeface="宋体" panose="02010600030101010101" pitchFamily="2" charset="-122"/>
              </a:rPr>
              <a:t>例：查询原树中2</a:t>
            </a:r>
            <a:r>
              <a:rPr lang="zh-CN" altLang="en-US" sz="2000" dirty="0">
                <a:solidFill>
                  <a:schemeClr val="tx1"/>
                </a:solidFill>
                <a:sym typeface="宋体" panose="02010600030101010101" pitchFamily="2" charset="-122"/>
              </a:rPr>
              <a:t>号到</a:t>
            </a:r>
            <a:r>
              <a:rPr lang="zh-CN" altLang="zh-CN" sz="2000" dirty="0">
                <a:solidFill>
                  <a:schemeClr val="tx1"/>
                </a:solidFill>
                <a:sym typeface="宋体" panose="02010600030101010101" pitchFamily="2" charset="-122"/>
              </a:rPr>
              <a:t>9</a:t>
            </a:r>
            <a:r>
              <a:rPr lang="zh-CN" altLang="en-US" sz="2000" dirty="0">
                <a:solidFill>
                  <a:schemeClr val="tx1"/>
                </a:solidFill>
                <a:sym typeface="宋体" panose="02010600030101010101" pitchFamily="2" charset="-122"/>
              </a:rPr>
              <a:t>号结点的路径中最大边权值，</a:t>
            </a:r>
            <a:r>
              <a:rPr lang="en-US" altLang="zh-CN" sz="2000" dirty="0">
                <a:solidFill>
                  <a:schemeClr val="tx1"/>
                </a:solidFill>
                <a:sym typeface="宋体" panose="02010600030101010101" pitchFamily="2" charset="-122"/>
              </a:rPr>
              <a:t>top[2]=top[9]=2,</a:t>
            </a:r>
            <a:r>
              <a:rPr lang="zh-CN" altLang="en-US" sz="2000" dirty="0">
                <a:solidFill>
                  <a:schemeClr val="tx1"/>
                </a:solidFill>
                <a:sym typeface="宋体" panose="02010600030101010101" pitchFamily="2" charset="-122"/>
              </a:rPr>
              <a:t>这两个结点在同一条重链中，对应的新编号分别为</a:t>
            </a:r>
            <a:r>
              <a:rPr lang="zh-CN" altLang="zh-CN" sz="2000" dirty="0">
                <a:solidFill>
                  <a:schemeClr val="tx1"/>
                </a:solidFill>
                <a:sym typeface="宋体" panose="02010600030101010101" pitchFamily="2" charset="-122"/>
              </a:rPr>
              <a:t>7</a:t>
            </a:r>
            <a:r>
              <a:rPr lang="zh-CN" altLang="en-US" sz="2000" dirty="0">
                <a:solidFill>
                  <a:schemeClr val="tx1"/>
                </a:solidFill>
                <a:sym typeface="宋体" panose="02010600030101010101" pitchFamily="2" charset="-122"/>
              </a:rPr>
              <a:t>和</a:t>
            </a:r>
            <a:r>
              <a:rPr lang="zh-CN" altLang="zh-CN" sz="2000" dirty="0">
                <a:solidFill>
                  <a:schemeClr val="tx1"/>
                </a:solidFill>
                <a:sym typeface="宋体" panose="02010600030101010101" pitchFamily="2" charset="-122"/>
              </a:rPr>
              <a:t>9</a:t>
            </a:r>
            <a:r>
              <a:rPr lang="zh-CN" altLang="en-US" sz="2000" dirty="0">
                <a:solidFill>
                  <a:schemeClr val="tx1"/>
                </a:solidFill>
                <a:sym typeface="宋体" panose="02010600030101010101" pitchFamily="2" charset="-122"/>
              </a:rPr>
              <a:t>，直接在线段树区间</a:t>
            </a:r>
            <a:r>
              <a:rPr lang="zh-CN" altLang="zh-CN" sz="2000" dirty="0">
                <a:solidFill>
                  <a:schemeClr val="tx1"/>
                </a:solidFill>
                <a:sym typeface="宋体" panose="02010600030101010101" pitchFamily="2" charset="-122"/>
              </a:rPr>
              <a:t>tid[son[2]]~tid[9]</a:t>
            </a:r>
            <a:r>
              <a:rPr lang="zh-CN" altLang="en-US" sz="2000" dirty="0">
                <a:solidFill>
                  <a:schemeClr val="tx1"/>
                </a:solidFill>
                <a:sym typeface="宋体" panose="02010600030101010101" pitchFamily="2" charset="-122"/>
              </a:rPr>
              <a:t>中查询即可，即查询区间</a:t>
            </a:r>
            <a:r>
              <a:rPr lang="zh-CN" altLang="zh-CN" sz="2000" dirty="0">
                <a:solidFill>
                  <a:schemeClr val="tx1"/>
                </a:solidFill>
                <a:sym typeface="宋体" panose="02010600030101010101" pitchFamily="2" charset="-122"/>
              </a:rPr>
              <a:t>[8,9]中的最大值</a:t>
            </a:r>
            <a:r>
              <a:rPr lang="zh-CN" altLang="en-US" sz="2000" dirty="0">
                <a:solidFill>
                  <a:schemeClr val="tx1"/>
                </a:solidFill>
                <a:sym typeface="宋体" panose="02010600030101010101" pitchFamily="2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标题 1051017"/>
          <p:cNvSpPr>
            <a:spLocks noGrp="1" noChangeArrowheads="1"/>
          </p:cNvSpPr>
          <p:nvPr>
            <p:ph type="title" idx="4294967295"/>
          </p:nvPr>
        </p:nvSpPr>
        <p:spPr>
          <a:xfrm>
            <a:off x="236538" y="203200"/>
            <a:ext cx="8907462" cy="822325"/>
          </a:xfrm>
        </p:spPr>
        <p:txBody>
          <a:bodyPr/>
          <a:lstStyle/>
          <a:p>
            <a:pPr indent="-342900" algn="l" eaLnBrk="1" hangingPunct="1"/>
            <a:r>
              <a:rPr lang="zh-CN" altLang="en-US" sz="3200" smtClean="0"/>
              <a:t>操作五：查询原树中某条路径所有边权的最大值</a:t>
            </a:r>
            <a:endParaRPr lang="zh-CN" altLang="zh-CN" smtClean="0"/>
          </a:p>
        </p:txBody>
      </p:sp>
      <p:sp>
        <p:nvSpPr>
          <p:cNvPr id="47107" name="矩形 1051019"/>
          <p:cNvSpPr>
            <a:spLocks noChangeArrowheads="1"/>
          </p:cNvSpPr>
          <p:nvPr/>
        </p:nvSpPr>
        <p:spPr bwMode="auto">
          <a:xfrm>
            <a:off x="342900" y="1090613"/>
            <a:ext cx="87344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例：查询原树中路径</a:t>
            </a:r>
            <a:r>
              <a:rPr lang="zh-CN" altLang="zh-CN" sz="2800" dirty="0">
                <a:solidFill>
                  <a:schemeClr val="tx1"/>
                </a:solidFill>
              </a:rPr>
              <a:t>(9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8)</a:t>
            </a:r>
            <a:r>
              <a:rPr lang="zh-CN" altLang="en-US" sz="2800" dirty="0">
                <a:solidFill>
                  <a:schemeClr val="tx1"/>
                </a:solidFill>
              </a:rPr>
              <a:t>上所有边权的最大值，</a:t>
            </a:r>
            <a:r>
              <a:rPr lang="zh-CN" altLang="zh-CN" sz="2800" dirty="0">
                <a:solidFill>
                  <a:schemeClr val="tx1"/>
                </a:solidFill>
              </a:rPr>
              <a:t>top[9]=2,top[8]=8</a:t>
            </a:r>
            <a:r>
              <a:rPr lang="zh-CN" altLang="en-US" sz="2800" dirty="0">
                <a:solidFill>
                  <a:schemeClr val="tx1"/>
                </a:solidFill>
              </a:rPr>
              <a:t>，它们不在同一条重链上，需要分段查询，边查询边往一条重链上靠。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47108" name="组合 380"/>
          <p:cNvGrpSpPr>
            <a:grpSpLocks/>
          </p:cNvGrpSpPr>
          <p:nvPr/>
        </p:nvGrpSpPr>
        <p:grpSpPr bwMode="auto">
          <a:xfrm>
            <a:off x="863600" y="2508250"/>
            <a:ext cx="3652838" cy="3681413"/>
            <a:chOff x="530" y="1998"/>
            <a:chExt cx="5753" cy="5798"/>
          </a:xfrm>
        </p:grpSpPr>
        <p:sp>
          <p:nvSpPr>
            <p:cNvPr id="47120" name="椭圆 1051021"/>
            <p:cNvSpPr>
              <a:spLocks noChangeArrowheads="1"/>
            </p:cNvSpPr>
            <p:nvPr/>
          </p:nvSpPr>
          <p:spPr bwMode="auto">
            <a:xfrm>
              <a:off x="2760" y="1997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47121" name="椭圆 1051023"/>
            <p:cNvSpPr>
              <a:spLocks noChangeArrowheads="1"/>
            </p:cNvSpPr>
            <p:nvPr/>
          </p:nvSpPr>
          <p:spPr bwMode="auto">
            <a:xfrm>
              <a:off x="1560" y="3492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47122" name="椭圆 1051025"/>
            <p:cNvSpPr>
              <a:spLocks noChangeArrowheads="1"/>
            </p:cNvSpPr>
            <p:nvPr/>
          </p:nvSpPr>
          <p:spPr bwMode="auto">
            <a:xfrm>
              <a:off x="3975" y="351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47123" name="椭圆 1051027"/>
            <p:cNvSpPr>
              <a:spLocks noChangeArrowheads="1"/>
            </p:cNvSpPr>
            <p:nvPr/>
          </p:nvSpPr>
          <p:spPr bwMode="auto">
            <a:xfrm>
              <a:off x="530" y="4990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47124" name="椭圆 1051029"/>
            <p:cNvSpPr>
              <a:spLocks noChangeArrowheads="1"/>
            </p:cNvSpPr>
            <p:nvPr/>
          </p:nvSpPr>
          <p:spPr bwMode="auto">
            <a:xfrm>
              <a:off x="2070" y="5105"/>
              <a:ext cx="907" cy="905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47125" name="椭圆 1051031"/>
            <p:cNvSpPr>
              <a:spLocks noChangeArrowheads="1"/>
            </p:cNvSpPr>
            <p:nvPr/>
          </p:nvSpPr>
          <p:spPr bwMode="auto">
            <a:xfrm>
              <a:off x="3280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47126" name="椭圆 1051033"/>
            <p:cNvSpPr>
              <a:spLocks noChangeArrowheads="1"/>
            </p:cNvSpPr>
            <p:nvPr/>
          </p:nvSpPr>
          <p:spPr bwMode="auto">
            <a:xfrm>
              <a:off x="4317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47127" name="椭圆 1051035"/>
            <p:cNvSpPr>
              <a:spLocks noChangeArrowheads="1"/>
            </p:cNvSpPr>
            <p:nvPr/>
          </p:nvSpPr>
          <p:spPr bwMode="auto">
            <a:xfrm>
              <a:off x="5375" y="4837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47128" name="椭圆 1051037"/>
            <p:cNvSpPr>
              <a:spLocks noChangeArrowheads="1"/>
            </p:cNvSpPr>
            <p:nvPr/>
          </p:nvSpPr>
          <p:spPr bwMode="auto">
            <a:xfrm>
              <a:off x="3122" y="6772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47129" name="椭圆 1051039"/>
            <p:cNvSpPr>
              <a:spLocks noChangeArrowheads="1"/>
            </p:cNvSpPr>
            <p:nvPr/>
          </p:nvSpPr>
          <p:spPr bwMode="auto">
            <a:xfrm>
              <a:off x="1393" y="6887"/>
              <a:ext cx="905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47130" name="直接连接符 3146652"/>
            <p:cNvCxnSpPr>
              <a:cxnSpLocks noChangeShapeType="1"/>
            </p:cNvCxnSpPr>
            <p:nvPr/>
          </p:nvCxnSpPr>
          <p:spPr bwMode="auto">
            <a:xfrm flipH="1">
              <a:off x="2014" y="2773"/>
              <a:ext cx="879" cy="72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1" name="直接连接符 3146654"/>
            <p:cNvCxnSpPr>
              <a:cxnSpLocks noChangeShapeType="1"/>
            </p:cNvCxnSpPr>
            <p:nvPr/>
          </p:nvCxnSpPr>
          <p:spPr bwMode="auto">
            <a:xfrm>
              <a:off x="3532" y="2773"/>
              <a:ext cx="897" cy="7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2" name="直接连接符 3146656"/>
            <p:cNvCxnSpPr>
              <a:cxnSpLocks noChangeShapeType="1"/>
            </p:cNvCxnSpPr>
            <p:nvPr/>
          </p:nvCxnSpPr>
          <p:spPr bwMode="auto">
            <a:xfrm flipH="1">
              <a:off x="983" y="4268"/>
              <a:ext cx="710" cy="72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3" name="直接连接符 3146658"/>
            <p:cNvCxnSpPr>
              <a:cxnSpLocks noChangeShapeType="1"/>
            </p:cNvCxnSpPr>
            <p:nvPr/>
          </p:nvCxnSpPr>
          <p:spPr bwMode="auto">
            <a:xfrm>
              <a:off x="2335" y="4284"/>
              <a:ext cx="190" cy="8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4" name="直接连接符 3146660"/>
            <p:cNvCxnSpPr>
              <a:cxnSpLocks noChangeShapeType="1"/>
            </p:cNvCxnSpPr>
            <p:nvPr/>
          </p:nvCxnSpPr>
          <p:spPr bwMode="auto">
            <a:xfrm flipH="1">
              <a:off x="1845" y="6026"/>
              <a:ext cx="679" cy="878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5" name="直接连接符 3146662"/>
            <p:cNvCxnSpPr>
              <a:cxnSpLocks noChangeShapeType="1"/>
            </p:cNvCxnSpPr>
            <p:nvPr/>
          </p:nvCxnSpPr>
          <p:spPr bwMode="auto">
            <a:xfrm flipH="1">
              <a:off x="3734" y="4285"/>
              <a:ext cx="374" cy="70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6" name="直接连接符 3146664"/>
            <p:cNvCxnSpPr>
              <a:cxnSpLocks noChangeShapeType="1"/>
            </p:cNvCxnSpPr>
            <p:nvPr/>
          </p:nvCxnSpPr>
          <p:spPr bwMode="auto">
            <a:xfrm>
              <a:off x="4592" y="4380"/>
              <a:ext cx="180" cy="61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7" name="直接连接符 3146666"/>
            <p:cNvCxnSpPr>
              <a:cxnSpLocks noChangeShapeType="1"/>
            </p:cNvCxnSpPr>
            <p:nvPr/>
          </p:nvCxnSpPr>
          <p:spPr bwMode="auto">
            <a:xfrm>
              <a:off x="4818" y="4153"/>
              <a:ext cx="1011" cy="68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38" name="直接连接符 3146668"/>
            <p:cNvCxnSpPr>
              <a:cxnSpLocks noChangeShapeType="1"/>
            </p:cNvCxnSpPr>
            <p:nvPr/>
          </p:nvCxnSpPr>
          <p:spPr bwMode="auto">
            <a:xfrm flipH="1">
              <a:off x="3465" y="5900"/>
              <a:ext cx="155" cy="87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139" name="矩形 1051041"/>
            <p:cNvSpPr>
              <a:spLocks noChangeArrowheads="1"/>
            </p:cNvSpPr>
            <p:nvPr/>
          </p:nvSpPr>
          <p:spPr bwMode="auto">
            <a:xfrm>
              <a:off x="3800" y="2672"/>
              <a:ext cx="630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7140" name="矩形 1051043"/>
            <p:cNvSpPr>
              <a:spLocks noChangeArrowheads="1"/>
            </p:cNvSpPr>
            <p:nvPr/>
          </p:nvSpPr>
          <p:spPr bwMode="auto">
            <a:xfrm>
              <a:off x="2015" y="2660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47141" name="矩形 1051045"/>
            <p:cNvSpPr>
              <a:spLocks noChangeArrowheads="1"/>
            </p:cNvSpPr>
            <p:nvPr/>
          </p:nvSpPr>
          <p:spPr bwMode="auto">
            <a:xfrm>
              <a:off x="884" y="4127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47142" name="矩形 1051047"/>
            <p:cNvSpPr>
              <a:spLocks noChangeArrowheads="1"/>
            </p:cNvSpPr>
            <p:nvPr/>
          </p:nvSpPr>
          <p:spPr bwMode="auto">
            <a:xfrm>
              <a:off x="2254" y="4351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47143" name="矩形 1051049"/>
            <p:cNvSpPr>
              <a:spLocks noChangeArrowheads="1"/>
            </p:cNvSpPr>
            <p:nvPr/>
          </p:nvSpPr>
          <p:spPr bwMode="auto">
            <a:xfrm>
              <a:off x="4091" y="4335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7144" name="矩形 1051051"/>
            <p:cNvSpPr>
              <a:spLocks noChangeArrowheads="1"/>
            </p:cNvSpPr>
            <p:nvPr/>
          </p:nvSpPr>
          <p:spPr bwMode="auto">
            <a:xfrm>
              <a:off x="5225" y="396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47145" name="矩形 1051053"/>
            <p:cNvSpPr>
              <a:spLocks noChangeArrowheads="1"/>
            </p:cNvSpPr>
            <p:nvPr/>
          </p:nvSpPr>
          <p:spPr bwMode="auto">
            <a:xfrm>
              <a:off x="3452" y="425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47146" name="矩形 1051055"/>
            <p:cNvSpPr>
              <a:spLocks noChangeArrowheads="1"/>
            </p:cNvSpPr>
            <p:nvPr/>
          </p:nvSpPr>
          <p:spPr bwMode="auto">
            <a:xfrm>
              <a:off x="3037" y="598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47147" name="矩形 1051057"/>
            <p:cNvSpPr>
              <a:spLocks noChangeArrowheads="1"/>
            </p:cNvSpPr>
            <p:nvPr/>
          </p:nvSpPr>
          <p:spPr bwMode="auto">
            <a:xfrm>
              <a:off x="1755" y="6005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</p:grpSp>
      <p:sp>
        <p:nvSpPr>
          <p:cNvPr id="47109" name="矩形 1051059"/>
          <p:cNvSpPr>
            <a:spLocks noChangeArrowheads="1"/>
          </p:cNvSpPr>
          <p:nvPr/>
        </p:nvSpPr>
        <p:spPr bwMode="auto">
          <a:xfrm>
            <a:off x="4862513" y="2609850"/>
            <a:ext cx="402272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第一步：</a:t>
            </a:r>
            <a:r>
              <a:rPr lang="zh-CN" altLang="zh-CN" sz="2800" dirty="0">
                <a:solidFill>
                  <a:schemeClr val="tx1"/>
                </a:solidFill>
              </a:rPr>
              <a:t>dep[8]&gt;dep[2],</a:t>
            </a:r>
            <a:r>
              <a:rPr lang="zh-CN" altLang="en-US" sz="2800" dirty="0">
                <a:solidFill>
                  <a:schemeClr val="tx1"/>
                </a:solidFill>
              </a:rPr>
              <a:t>先查询</a:t>
            </a:r>
            <a:r>
              <a:rPr lang="zh-CN" altLang="zh-CN" sz="2800" dirty="0">
                <a:solidFill>
                  <a:schemeClr val="tx1"/>
                </a:solidFill>
              </a:rPr>
              <a:t>8</a:t>
            </a:r>
            <a:r>
              <a:rPr lang="zh-CN" altLang="en-US" sz="2800" dirty="0">
                <a:solidFill>
                  <a:schemeClr val="tx1"/>
                </a:solidFill>
              </a:rPr>
              <a:t>号点到其所在重链链首之间的边权最大值，对应线段树中</a:t>
            </a:r>
            <a:r>
              <a:rPr lang="zh-CN" altLang="zh-CN" sz="2800" dirty="0">
                <a:solidFill>
                  <a:schemeClr val="tx1"/>
                </a:solidFill>
              </a:rPr>
              <a:t>tid[top[8]]~tid[8],</a:t>
            </a:r>
            <a:r>
              <a:rPr lang="zh-CN" altLang="en-US" sz="2800" dirty="0">
                <a:solidFill>
                  <a:schemeClr val="tx1"/>
                </a:solidFill>
              </a:rPr>
              <a:t>即区间</a:t>
            </a:r>
            <a:r>
              <a:rPr lang="zh-CN" altLang="zh-CN" sz="2800" dirty="0">
                <a:solidFill>
                  <a:schemeClr val="tx1"/>
                </a:solidFill>
              </a:rPr>
              <a:t>[8,8]，返回最大值</a:t>
            </a:r>
            <a:r>
              <a:rPr lang="en-US" altLang="zh-CN" sz="2800" dirty="0">
                <a:solidFill>
                  <a:schemeClr val="tx1"/>
                </a:solidFill>
              </a:rPr>
              <a:t>9</a:t>
            </a:r>
            <a:r>
              <a:rPr lang="zh-CN" altLang="en-US" sz="2800" dirty="0">
                <a:solidFill>
                  <a:schemeClr val="tx1"/>
                </a:solidFill>
              </a:rPr>
              <a:t>；然后通过</a:t>
            </a:r>
            <a:r>
              <a:rPr lang="zh-CN" altLang="zh-CN" sz="2800" dirty="0">
                <a:solidFill>
                  <a:schemeClr val="tx1"/>
                </a:solidFill>
              </a:rPr>
              <a:t>top[8]</a:t>
            </a:r>
            <a:r>
              <a:rPr lang="zh-CN" altLang="en-US" sz="2800" dirty="0">
                <a:solidFill>
                  <a:schemeClr val="tx1"/>
                </a:solidFill>
              </a:rPr>
              <a:t>的父结点</a:t>
            </a:r>
            <a:r>
              <a:rPr lang="zh-CN" altLang="zh-CN" sz="2800" dirty="0">
                <a:solidFill>
                  <a:schemeClr val="tx1"/>
                </a:solidFill>
              </a:rPr>
              <a:t>3</a:t>
            </a:r>
            <a:r>
              <a:rPr lang="zh-CN" altLang="en-US" sz="2800" dirty="0">
                <a:solidFill>
                  <a:schemeClr val="tx1"/>
                </a:solidFill>
              </a:rPr>
              <a:t>靠到</a:t>
            </a:r>
            <a:r>
              <a:rPr lang="zh-CN" altLang="zh-CN" sz="2800" dirty="0">
                <a:solidFill>
                  <a:schemeClr val="tx1"/>
                </a:solidFill>
              </a:rPr>
              <a:t>3</a:t>
            </a:r>
            <a:r>
              <a:rPr lang="zh-CN" altLang="en-US" sz="2800" dirty="0">
                <a:solidFill>
                  <a:schemeClr val="tx1"/>
                </a:solidFill>
              </a:rPr>
              <a:t>所在的重链上；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47110" name="右箭头 1051063"/>
          <p:cNvSpPr>
            <a:spLocks noChangeArrowheads="1"/>
          </p:cNvSpPr>
          <p:nvPr/>
        </p:nvSpPr>
        <p:spPr bwMode="auto">
          <a:xfrm rot="2280000">
            <a:off x="1035050" y="5394325"/>
            <a:ext cx="503238" cy="288925"/>
          </a:xfrm>
          <a:prstGeom prst="rightArrow">
            <a:avLst>
              <a:gd name="adj1" fmla="val 50000"/>
              <a:gd name="adj2" fmla="val 49616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1066" name="右箭头 1051065"/>
          <p:cNvSpPr>
            <a:spLocks noChangeArrowheads="1"/>
          </p:cNvSpPr>
          <p:nvPr/>
        </p:nvSpPr>
        <p:spPr bwMode="auto">
          <a:xfrm rot="6780000">
            <a:off x="4216400" y="3930651"/>
            <a:ext cx="504825" cy="285750"/>
          </a:xfrm>
          <a:prstGeom prst="rightArrow">
            <a:avLst>
              <a:gd name="adj1" fmla="val 50000"/>
              <a:gd name="adj2" fmla="val 50325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grpSp>
        <p:nvGrpSpPr>
          <p:cNvPr id="47112" name="组合 382"/>
          <p:cNvGrpSpPr>
            <a:grpSpLocks/>
          </p:cNvGrpSpPr>
          <p:nvPr/>
        </p:nvGrpSpPr>
        <p:grpSpPr bwMode="auto">
          <a:xfrm>
            <a:off x="1727200" y="2997200"/>
            <a:ext cx="2484438" cy="2590800"/>
            <a:chOff x="2719" y="4720"/>
            <a:chExt cx="3913" cy="4080"/>
          </a:xfrm>
        </p:grpSpPr>
        <p:grpSp>
          <p:nvGrpSpPr>
            <p:cNvPr id="47114" name="组合 384"/>
            <p:cNvGrpSpPr>
              <a:grpSpLocks/>
            </p:cNvGrpSpPr>
            <p:nvPr/>
          </p:nvGrpSpPr>
          <p:grpSpPr bwMode="auto">
            <a:xfrm>
              <a:off x="2719" y="6190"/>
              <a:ext cx="682" cy="2610"/>
              <a:chOff x="4753" y="5738"/>
              <a:chExt cx="682" cy="2610"/>
            </a:xfrm>
          </p:grpSpPr>
          <p:cxnSp>
            <p:nvCxnSpPr>
              <p:cNvPr id="47118" name="直接连接符 3146670"/>
              <p:cNvCxnSpPr>
                <a:cxnSpLocks noChangeShapeType="1"/>
              </p:cNvCxnSpPr>
              <p:nvPr/>
            </p:nvCxnSpPr>
            <p:spPr bwMode="auto">
              <a:xfrm>
                <a:off x="5157" y="5738"/>
                <a:ext cx="228" cy="910"/>
              </a:xfrm>
              <a:prstGeom prst="line">
                <a:avLst/>
              </a:prstGeom>
              <a:noFill/>
              <a:ln w="730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7119" name="直接连接符 3146672"/>
              <p:cNvCxnSpPr>
                <a:cxnSpLocks noChangeShapeType="1"/>
              </p:cNvCxnSpPr>
              <p:nvPr/>
            </p:nvCxnSpPr>
            <p:spPr bwMode="auto">
              <a:xfrm flipH="1">
                <a:off x="4753" y="7510"/>
                <a:ext cx="682" cy="839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47115" name="直接连接符 3146674"/>
            <p:cNvCxnSpPr>
              <a:cxnSpLocks noChangeShapeType="1"/>
            </p:cNvCxnSpPr>
            <p:nvPr/>
          </p:nvCxnSpPr>
          <p:spPr bwMode="auto">
            <a:xfrm flipV="1">
              <a:off x="2843" y="4720"/>
              <a:ext cx="841" cy="72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16" name="直接连接符 3146676"/>
            <p:cNvCxnSpPr>
              <a:cxnSpLocks noChangeShapeType="1"/>
            </p:cNvCxnSpPr>
            <p:nvPr/>
          </p:nvCxnSpPr>
          <p:spPr bwMode="auto">
            <a:xfrm>
              <a:off x="4365" y="4720"/>
              <a:ext cx="893" cy="74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17" name="直接连接符 3146678"/>
            <p:cNvCxnSpPr>
              <a:cxnSpLocks noChangeShapeType="1"/>
            </p:cNvCxnSpPr>
            <p:nvPr/>
          </p:nvCxnSpPr>
          <p:spPr bwMode="auto">
            <a:xfrm>
              <a:off x="5682" y="6090"/>
              <a:ext cx="951" cy="671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3323694" y="5794375"/>
            <a:ext cx="2114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3600" dirty="0" err="1">
                <a:solidFill>
                  <a:srgbClr val="FF0000"/>
                </a:solidFill>
              </a:rPr>
              <a:t>ans</a:t>
            </a:r>
            <a:r>
              <a:rPr lang="en-US" altLang="zh-CN" sz="3600" dirty="0">
                <a:solidFill>
                  <a:srgbClr val="FF0000"/>
                </a:solidFill>
              </a:rPr>
              <a:t>: 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03 0.000556 L -0.091042 -0.114907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1051066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标题 1051067"/>
          <p:cNvSpPr>
            <a:spLocks noGrp="1" noChangeArrowheads="1"/>
          </p:cNvSpPr>
          <p:nvPr>
            <p:ph type="title" idx="4294967295"/>
          </p:nvPr>
        </p:nvSpPr>
        <p:spPr>
          <a:xfrm>
            <a:off x="236538" y="203200"/>
            <a:ext cx="8907462" cy="822325"/>
          </a:xfrm>
        </p:spPr>
        <p:txBody>
          <a:bodyPr/>
          <a:lstStyle/>
          <a:p>
            <a:pPr indent="-342900" algn="l" eaLnBrk="1" hangingPunct="1"/>
            <a:r>
              <a:rPr lang="zh-CN" altLang="en-US" sz="3200" smtClean="0"/>
              <a:t>操作五：查询原树中某条路径所有边权的最大值</a:t>
            </a:r>
            <a:endParaRPr lang="zh-CN" altLang="zh-CN" smtClean="0"/>
          </a:p>
        </p:txBody>
      </p:sp>
      <p:sp>
        <p:nvSpPr>
          <p:cNvPr id="48131" name="矩形 1051069"/>
          <p:cNvSpPr>
            <a:spLocks noChangeArrowheads="1"/>
          </p:cNvSpPr>
          <p:nvPr/>
        </p:nvSpPr>
        <p:spPr bwMode="auto">
          <a:xfrm>
            <a:off x="342900" y="1090613"/>
            <a:ext cx="87344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例：查询原树中路径</a:t>
            </a:r>
            <a:r>
              <a:rPr lang="zh-CN" altLang="zh-CN" sz="2800" dirty="0">
                <a:solidFill>
                  <a:schemeClr val="tx1"/>
                </a:solidFill>
              </a:rPr>
              <a:t>(9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3)</a:t>
            </a:r>
            <a:r>
              <a:rPr lang="zh-CN" altLang="en-US" sz="2800" dirty="0">
                <a:solidFill>
                  <a:schemeClr val="tx1"/>
                </a:solidFill>
              </a:rPr>
              <a:t>上所有边权的最大值，</a:t>
            </a:r>
            <a:r>
              <a:rPr lang="zh-CN" altLang="zh-CN" sz="2800" dirty="0">
                <a:solidFill>
                  <a:schemeClr val="tx1"/>
                </a:solidFill>
              </a:rPr>
              <a:t>top[9]=2,top[3]=1</a:t>
            </a:r>
            <a:r>
              <a:rPr lang="zh-CN" altLang="en-US" sz="2800" dirty="0">
                <a:solidFill>
                  <a:schemeClr val="tx1"/>
                </a:solidFill>
              </a:rPr>
              <a:t>，它们不在同一条重链上，需要分段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查询</a:t>
            </a:r>
            <a:r>
              <a:rPr lang="zh-CN" altLang="en-US" sz="2800" dirty="0">
                <a:solidFill>
                  <a:schemeClr val="tx1"/>
                </a:solidFill>
              </a:rPr>
              <a:t>，边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查询</a:t>
            </a:r>
            <a:r>
              <a:rPr lang="zh-CN" altLang="en-US" sz="2800" dirty="0">
                <a:solidFill>
                  <a:schemeClr val="tx1"/>
                </a:solidFill>
              </a:rPr>
              <a:t>边往一条重链上靠。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48132" name="组合 388"/>
          <p:cNvGrpSpPr>
            <a:grpSpLocks/>
          </p:cNvGrpSpPr>
          <p:nvPr/>
        </p:nvGrpSpPr>
        <p:grpSpPr bwMode="auto">
          <a:xfrm>
            <a:off x="863600" y="2508250"/>
            <a:ext cx="3652838" cy="3681413"/>
            <a:chOff x="530" y="1998"/>
            <a:chExt cx="5753" cy="5798"/>
          </a:xfrm>
        </p:grpSpPr>
        <p:sp>
          <p:nvSpPr>
            <p:cNvPr id="48144" name="椭圆 1051071"/>
            <p:cNvSpPr>
              <a:spLocks noChangeArrowheads="1"/>
            </p:cNvSpPr>
            <p:nvPr/>
          </p:nvSpPr>
          <p:spPr bwMode="auto">
            <a:xfrm>
              <a:off x="2760" y="1997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48145" name="椭圆 1051073"/>
            <p:cNvSpPr>
              <a:spLocks noChangeArrowheads="1"/>
            </p:cNvSpPr>
            <p:nvPr/>
          </p:nvSpPr>
          <p:spPr bwMode="auto">
            <a:xfrm>
              <a:off x="1560" y="3492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48146" name="椭圆 1051075"/>
            <p:cNvSpPr>
              <a:spLocks noChangeArrowheads="1"/>
            </p:cNvSpPr>
            <p:nvPr/>
          </p:nvSpPr>
          <p:spPr bwMode="auto">
            <a:xfrm>
              <a:off x="3975" y="351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48147" name="椭圆 1051077"/>
            <p:cNvSpPr>
              <a:spLocks noChangeArrowheads="1"/>
            </p:cNvSpPr>
            <p:nvPr/>
          </p:nvSpPr>
          <p:spPr bwMode="auto">
            <a:xfrm>
              <a:off x="530" y="4990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48148" name="椭圆 1051079"/>
            <p:cNvSpPr>
              <a:spLocks noChangeArrowheads="1"/>
            </p:cNvSpPr>
            <p:nvPr/>
          </p:nvSpPr>
          <p:spPr bwMode="auto">
            <a:xfrm>
              <a:off x="2070" y="5105"/>
              <a:ext cx="907" cy="905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48149" name="椭圆 1051081"/>
            <p:cNvSpPr>
              <a:spLocks noChangeArrowheads="1"/>
            </p:cNvSpPr>
            <p:nvPr/>
          </p:nvSpPr>
          <p:spPr bwMode="auto">
            <a:xfrm>
              <a:off x="3280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48150" name="椭圆 1051083"/>
            <p:cNvSpPr>
              <a:spLocks noChangeArrowheads="1"/>
            </p:cNvSpPr>
            <p:nvPr/>
          </p:nvSpPr>
          <p:spPr bwMode="auto">
            <a:xfrm>
              <a:off x="4317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48151" name="椭圆 1051085"/>
            <p:cNvSpPr>
              <a:spLocks noChangeArrowheads="1"/>
            </p:cNvSpPr>
            <p:nvPr/>
          </p:nvSpPr>
          <p:spPr bwMode="auto">
            <a:xfrm>
              <a:off x="5375" y="4837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48152" name="椭圆 1051087"/>
            <p:cNvSpPr>
              <a:spLocks noChangeArrowheads="1"/>
            </p:cNvSpPr>
            <p:nvPr/>
          </p:nvSpPr>
          <p:spPr bwMode="auto">
            <a:xfrm>
              <a:off x="3122" y="6772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48153" name="椭圆 1051089"/>
            <p:cNvSpPr>
              <a:spLocks noChangeArrowheads="1"/>
            </p:cNvSpPr>
            <p:nvPr/>
          </p:nvSpPr>
          <p:spPr bwMode="auto">
            <a:xfrm>
              <a:off x="1393" y="6887"/>
              <a:ext cx="905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48154" name="直接连接符 3146680"/>
            <p:cNvCxnSpPr>
              <a:cxnSpLocks noChangeShapeType="1"/>
            </p:cNvCxnSpPr>
            <p:nvPr/>
          </p:nvCxnSpPr>
          <p:spPr bwMode="auto">
            <a:xfrm flipH="1">
              <a:off x="2014" y="2773"/>
              <a:ext cx="879" cy="72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55" name="直接连接符 3146682"/>
            <p:cNvCxnSpPr>
              <a:cxnSpLocks noChangeShapeType="1"/>
            </p:cNvCxnSpPr>
            <p:nvPr/>
          </p:nvCxnSpPr>
          <p:spPr bwMode="auto">
            <a:xfrm>
              <a:off x="3532" y="2773"/>
              <a:ext cx="897" cy="7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56" name="直接连接符 3146684"/>
            <p:cNvCxnSpPr>
              <a:cxnSpLocks noChangeShapeType="1"/>
            </p:cNvCxnSpPr>
            <p:nvPr/>
          </p:nvCxnSpPr>
          <p:spPr bwMode="auto">
            <a:xfrm flipH="1">
              <a:off x="983" y="4268"/>
              <a:ext cx="710" cy="72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57" name="直接连接符 3146686"/>
            <p:cNvCxnSpPr>
              <a:cxnSpLocks noChangeShapeType="1"/>
            </p:cNvCxnSpPr>
            <p:nvPr/>
          </p:nvCxnSpPr>
          <p:spPr bwMode="auto">
            <a:xfrm>
              <a:off x="2335" y="4284"/>
              <a:ext cx="190" cy="8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58" name="直接连接符 3146688"/>
            <p:cNvCxnSpPr>
              <a:cxnSpLocks noChangeShapeType="1"/>
            </p:cNvCxnSpPr>
            <p:nvPr/>
          </p:nvCxnSpPr>
          <p:spPr bwMode="auto">
            <a:xfrm flipH="1">
              <a:off x="1845" y="6026"/>
              <a:ext cx="679" cy="878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59" name="直接连接符 3146690"/>
            <p:cNvCxnSpPr>
              <a:cxnSpLocks noChangeShapeType="1"/>
            </p:cNvCxnSpPr>
            <p:nvPr/>
          </p:nvCxnSpPr>
          <p:spPr bwMode="auto">
            <a:xfrm flipH="1">
              <a:off x="3734" y="4285"/>
              <a:ext cx="374" cy="70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60" name="直接连接符 3146692"/>
            <p:cNvCxnSpPr>
              <a:cxnSpLocks noChangeShapeType="1"/>
            </p:cNvCxnSpPr>
            <p:nvPr/>
          </p:nvCxnSpPr>
          <p:spPr bwMode="auto">
            <a:xfrm>
              <a:off x="4592" y="4380"/>
              <a:ext cx="180" cy="61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61" name="直接连接符 3146694"/>
            <p:cNvCxnSpPr>
              <a:cxnSpLocks noChangeShapeType="1"/>
            </p:cNvCxnSpPr>
            <p:nvPr/>
          </p:nvCxnSpPr>
          <p:spPr bwMode="auto">
            <a:xfrm>
              <a:off x="4818" y="4153"/>
              <a:ext cx="1011" cy="68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62" name="直接连接符 3146696"/>
            <p:cNvCxnSpPr>
              <a:cxnSpLocks noChangeShapeType="1"/>
            </p:cNvCxnSpPr>
            <p:nvPr/>
          </p:nvCxnSpPr>
          <p:spPr bwMode="auto">
            <a:xfrm flipH="1">
              <a:off x="3465" y="5900"/>
              <a:ext cx="155" cy="87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8163" name="矩形 1051091"/>
            <p:cNvSpPr>
              <a:spLocks noChangeArrowheads="1"/>
            </p:cNvSpPr>
            <p:nvPr/>
          </p:nvSpPr>
          <p:spPr bwMode="auto">
            <a:xfrm>
              <a:off x="3800" y="2672"/>
              <a:ext cx="630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8164" name="矩形 1051093"/>
            <p:cNvSpPr>
              <a:spLocks noChangeArrowheads="1"/>
            </p:cNvSpPr>
            <p:nvPr/>
          </p:nvSpPr>
          <p:spPr bwMode="auto">
            <a:xfrm>
              <a:off x="2015" y="2660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48165" name="矩形 1051095"/>
            <p:cNvSpPr>
              <a:spLocks noChangeArrowheads="1"/>
            </p:cNvSpPr>
            <p:nvPr/>
          </p:nvSpPr>
          <p:spPr bwMode="auto">
            <a:xfrm>
              <a:off x="884" y="4127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48166" name="矩形 1051097"/>
            <p:cNvSpPr>
              <a:spLocks noChangeArrowheads="1"/>
            </p:cNvSpPr>
            <p:nvPr/>
          </p:nvSpPr>
          <p:spPr bwMode="auto">
            <a:xfrm>
              <a:off x="2254" y="4351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48167" name="矩形 1051099"/>
            <p:cNvSpPr>
              <a:spLocks noChangeArrowheads="1"/>
            </p:cNvSpPr>
            <p:nvPr/>
          </p:nvSpPr>
          <p:spPr bwMode="auto">
            <a:xfrm>
              <a:off x="4091" y="4335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8168" name="矩形 1051101"/>
            <p:cNvSpPr>
              <a:spLocks noChangeArrowheads="1"/>
            </p:cNvSpPr>
            <p:nvPr/>
          </p:nvSpPr>
          <p:spPr bwMode="auto">
            <a:xfrm>
              <a:off x="5225" y="396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48169" name="矩形 1051103"/>
            <p:cNvSpPr>
              <a:spLocks noChangeArrowheads="1"/>
            </p:cNvSpPr>
            <p:nvPr/>
          </p:nvSpPr>
          <p:spPr bwMode="auto">
            <a:xfrm>
              <a:off x="3452" y="425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48170" name="矩形 1051105"/>
            <p:cNvSpPr>
              <a:spLocks noChangeArrowheads="1"/>
            </p:cNvSpPr>
            <p:nvPr/>
          </p:nvSpPr>
          <p:spPr bwMode="auto">
            <a:xfrm>
              <a:off x="3037" y="598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48171" name="矩形 1051107"/>
            <p:cNvSpPr>
              <a:spLocks noChangeArrowheads="1"/>
            </p:cNvSpPr>
            <p:nvPr/>
          </p:nvSpPr>
          <p:spPr bwMode="auto">
            <a:xfrm>
              <a:off x="1755" y="6005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</p:grpSp>
      <p:sp>
        <p:nvSpPr>
          <p:cNvPr id="48133" name="矩形 1051109"/>
          <p:cNvSpPr>
            <a:spLocks noChangeArrowheads="1"/>
          </p:cNvSpPr>
          <p:nvPr/>
        </p:nvSpPr>
        <p:spPr bwMode="auto">
          <a:xfrm>
            <a:off x="4808538" y="2462213"/>
            <a:ext cx="4024312" cy="393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第二步：</a:t>
            </a:r>
            <a:r>
              <a:rPr lang="zh-CN" altLang="zh-CN" sz="2800" dirty="0">
                <a:solidFill>
                  <a:schemeClr val="tx1"/>
                </a:solidFill>
              </a:rPr>
              <a:t>dep[2]&gt;dep[1],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查询</a:t>
            </a:r>
            <a:r>
              <a:rPr lang="zh-CN" altLang="zh-CN" sz="2800" dirty="0">
                <a:solidFill>
                  <a:schemeClr val="tx1"/>
                </a:solidFill>
              </a:rPr>
              <a:t>9</a:t>
            </a:r>
            <a:r>
              <a:rPr lang="zh-CN" altLang="en-US" sz="2800" dirty="0">
                <a:solidFill>
                  <a:schemeClr val="tx1"/>
                </a:solidFill>
              </a:rPr>
              <a:t>号点到其所在重链链首之间的边权最大值，对应线段树中</a:t>
            </a:r>
            <a:r>
              <a:rPr lang="zh-CN" altLang="zh-CN" sz="2800" dirty="0">
                <a:solidFill>
                  <a:schemeClr val="tx1"/>
                </a:solidFill>
              </a:rPr>
              <a:t>tid[top[9]]~tid[9],</a:t>
            </a:r>
            <a:r>
              <a:rPr lang="zh-CN" altLang="en-US" sz="2800" dirty="0">
                <a:solidFill>
                  <a:schemeClr val="tx1"/>
                </a:solidFill>
              </a:rPr>
              <a:t>即区间</a:t>
            </a:r>
            <a:r>
              <a:rPr lang="zh-CN" altLang="zh-CN" sz="2800" dirty="0">
                <a:solidFill>
                  <a:schemeClr val="tx1"/>
                </a:solidFill>
              </a:rPr>
              <a:t>[7,</a:t>
            </a:r>
            <a:r>
              <a:rPr lang="en-US" altLang="zh-CN" sz="2800" dirty="0">
                <a:solidFill>
                  <a:schemeClr val="tx1"/>
                </a:solidFill>
              </a:rPr>
              <a:t>9</a:t>
            </a:r>
            <a:r>
              <a:rPr lang="zh-CN" altLang="zh-CN" sz="2800" dirty="0">
                <a:solidFill>
                  <a:schemeClr val="tx1"/>
                </a:solidFill>
              </a:rPr>
              <a:t>]，返回最大值</a:t>
            </a:r>
            <a:r>
              <a:rPr lang="en-US" altLang="zh-CN" sz="2800" dirty="0">
                <a:solidFill>
                  <a:schemeClr val="tx1"/>
                </a:solidFill>
              </a:rPr>
              <a:t>4(</a:t>
            </a:r>
            <a:r>
              <a:rPr lang="zh-CN" altLang="en-US" sz="2800" dirty="0">
                <a:solidFill>
                  <a:schemeClr val="tx1"/>
                </a:solidFill>
              </a:rPr>
              <a:t>不优于</a:t>
            </a:r>
            <a:r>
              <a:rPr lang="en-US" altLang="zh-CN" sz="2800" dirty="0" err="1">
                <a:solidFill>
                  <a:schemeClr val="tx1"/>
                </a:solidFill>
              </a:rPr>
              <a:t>ans</a:t>
            </a:r>
            <a:r>
              <a:rPr lang="zh-CN" altLang="en-US" sz="2800" dirty="0">
                <a:solidFill>
                  <a:schemeClr val="tx1"/>
                </a:solidFill>
              </a:rPr>
              <a:t>当前值</a:t>
            </a:r>
            <a:r>
              <a:rPr lang="en-US" altLang="zh-CN" sz="2800" dirty="0">
                <a:solidFill>
                  <a:schemeClr val="tx1"/>
                </a:solidFill>
              </a:rPr>
              <a:t>)</a:t>
            </a:r>
            <a:r>
              <a:rPr lang="zh-CN" altLang="en-US" sz="2800" dirty="0">
                <a:solidFill>
                  <a:schemeClr val="tx1"/>
                </a:solidFill>
              </a:rPr>
              <a:t>；然后通过</a:t>
            </a:r>
            <a:r>
              <a:rPr lang="zh-CN" altLang="zh-CN" sz="2800" dirty="0">
                <a:solidFill>
                  <a:schemeClr val="tx1"/>
                </a:solidFill>
              </a:rPr>
              <a:t>top[9]</a:t>
            </a:r>
            <a:r>
              <a:rPr lang="zh-CN" altLang="en-US" sz="2800" dirty="0">
                <a:solidFill>
                  <a:schemeClr val="tx1"/>
                </a:solidFill>
              </a:rPr>
              <a:t>的父结点</a:t>
            </a:r>
            <a:r>
              <a:rPr lang="zh-CN" altLang="zh-CN" sz="2800" dirty="0">
                <a:solidFill>
                  <a:schemeClr val="tx1"/>
                </a:solidFill>
              </a:rPr>
              <a:t>1</a:t>
            </a:r>
            <a:r>
              <a:rPr lang="zh-CN" altLang="en-US" sz="2800" dirty="0">
                <a:solidFill>
                  <a:schemeClr val="tx1"/>
                </a:solidFill>
              </a:rPr>
              <a:t>靠到</a:t>
            </a:r>
            <a:r>
              <a:rPr lang="zh-CN" altLang="zh-CN" sz="2800" dirty="0">
                <a:solidFill>
                  <a:schemeClr val="tx1"/>
                </a:solidFill>
              </a:rPr>
              <a:t>1</a:t>
            </a:r>
            <a:r>
              <a:rPr lang="zh-CN" altLang="en-US" sz="2800" dirty="0">
                <a:solidFill>
                  <a:schemeClr val="tx1"/>
                </a:solidFill>
              </a:rPr>
              <a:t>所在的重链上；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48134" name="右箭头 1051113"/>
          <p:cNvSpPr>
            <a:spLocks noChangeArrowheads="1"/>
          </p:cNvSpPr>
          <p:nvPr/>
        </p:nvSpPr>
        <p:spPr bwMode="auto">
          <a:xfrm rot="6780000">
            <a:off x="3321050" y="3103563"/>
            <a:ext cx="503237" cy="287338"/>
          </a:xfrm>
          <a:prstGeom prst="rightArrow">
            <a:avLst>
              <a:gd name="adj1" fmla="val 50000"/>
              <a:gd name="adj2" fmla="val 49890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1051122" name="右箭头 1051121"/>
          <p:cNvSpPr>
            <a:spLocks noChangeArrowheads="1"/>
          </p:cNvSpPr>
          <p:nvPr/>
        </p:nvSpPr>
        <p:spPr bwMode="auto">
          <a:xfrm rot="2280000">
            <a:off x="1035050" y="5394325"/>
            <a:ext cx="503238" cy="288925"/>
          </a:xfrm>
          <a:prstGeom prst="rightArrow">
            <a:avLst>
              <a:gd name="adj1" fmla="val 50000"/>
              <a:gd name="adj2" fmla="val 49616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grpSp>
        <p:nvGrpSpPr>
          <p:cNvPr id="48136" name="组合 390"/>
          <p:cNvGrpSpPr>
            <a:grpSpLocks/>
          </p:cNvGrpSpPr>
          <p:nvPr/>
        </p:nvGrpSpPr>
        <p:grpSpPr bwMode="auto">
          <a:xfrm>
            <a:off x="1727200" y="2997200"/>
            <a:ext cx="2484438" cy="2590800"/>
            <a:chOff x="2719" y="4720"/>
            <a:chExt cx="3913" cy="4080"/>
          </a:xfrm>
        </p:grpSpPr>
        <p:grpSp>
          <p:nvGrpSpPr>
            <p:cNvPr id="48138" name="组合 392"/>
            <p:cNvGrpSpPr>
              <a:grpSpLocks/>
            </p:cNvGrpSpPr>
            <p:nvPr/>
          </p:nvGrpSpPr>
          <p:grpSpPr bwMode="auto">
            <a:xfrm>
              <a:off x="2719" y="6190"/>
              <a:ext cx="682" cy="2610"/>
              <a:chOff x="4753" y="5738"/>
              <a:chExt cx="682" cy="2610"/>
            </a:xfrm>
          </p:grpSpPr>
          <p:cxnSp>
            <p:nvCxnSpPr>
              <p:cNvPr id="48142" name="直接连接符 3146698"/>
              <p:cNvCxnSpPr>
                <a:cxnSpLocks noChangeShapeType="1"/>
              </p:cNvCxnSpPr>
              <p:nvPr/>
            </p:nvCxnSpPr>
            <p:spPr bwMode="auto">
              <a:xfrm>
                <a:off x="5157" y="5738"/>
                <a:ext cx="228" cy="910"/>
              </a:xfrm>
              <a:prstGeom prst="line">
                <a:avLst/>
              </a:prstGeom>
              <a:noFill/>
              <a:ln w="730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8143" name="直接连接符 3146700"/>
              <p:cNvCxnSpPr>
                <a:cxnSpLocks noChangeShapeType="1"/>
              </p:cNvCxnSpPr>
              <p:nvPr/>
            </p:nvCxnSpPr>
            <p:spPr bwMode="auto">
              <a:xfrm flipH="1">
                <a:off x="4753" y="7510"/>
                <a:ext cx="682" cy="839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48139" name="直接连接符 3146702"/>
            <p:cNvCxnSpPr>
              <a:cxnSpLocks noChangeShapeType="1"/>
            </p:cNvCxnSpPr>
            <p:nvPr/>
          </p:nvCxnSpPr>
          <p:spPr bwMode="auto">
            <a:xfrm flipV="1">
              <a:off x="2843" y="4720"/>
              <a:ext cx="841" cy="72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40" name="直接连接符 3146704"/>
            <p:cNvCxnSpPr>
              <a:cxnSpLocks noChangeShapeType="1"/>
            </p:cNvCxnSpPr>
            <p:nvPr/>
          </p:nvCxnSpPr>
          <p:spPr bwMode="auto">
            <a:xfrm>
              <a:off x="4365" y="4720"/>
              <a:ext cx="893" cy="74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41" name="直接连接符 3146706"/>
            <p:cNvCxnSpPr>
              <a:cxnSpLocks noChangeShapeType="1"/>
            </p:cNvCxnSpPr>
            <p:nvPr/>
          </p:nvCxnSpPr>
          <p:spPr bwMode="auto">
            <a:xfrm>
              <a:off x="5682" y="6090"/>
              <a:ext cx="951" cy="671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8137" name="文本框 1"/>
          <p:cNvSpPr txBox="1">
            <a:spLocks noChangeArrowheads="1"/>
          </p:cNvSpPr>
          <p:nvPr/>
        </p:nvSpPr>
        <p:spPr bwMode="auto">
          <a:xfrm>
            <a:off x="3171825" y="6115050"/>
            <a:ext cx="21129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3600">
                <a:solidFill>
                  <a:srgbClr val="FF0000"/>
                </a:solidFill>
              </a:rPr>
              <a:t>ans: 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83750 -0.43351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105112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标题 1051123"/>
          <p:cNvSpPr>
            <a:spLocks noGrp="1" noChangeArrowheads="1"/>
          </p:cNvSpPr>
          <p:nvPr>
            <p:ph type="title" idx="4294967295"/>
          </p:nvPr>
        </p:nvSpPr>
        <p:spPr>
          <a:xfrm>
            <a:off x="236538" y="203200"/>
            <a:ext cx="8907462" cy="822325"/>
          </a:xfrm>
        </p:spPr>
        <p:txBody>
          <a:bodyPr/>
          <a:lstStyle/>
          <a:p>
            <a:pPr indent="-342900" algn="l" eaLnBrk="1" hangingPunct="1"/>
            <a:r>
              <a:rPr lang="zh-CN" altLang="en-US" sz="3200" smtClean="0"/>
              <a:t>操作五：查询原树中某条路径所有边权的最大值</a:t>
            </a:r>
            <a:endParaRPr lang="zh-CN" altLang="zh-CN" smtClean="0"/>
          </a:p>
        </p:txBody>
      </p:sp>
      <p:sp>
        <p:nvSpPr>
          <p:cNvPr id="49155" name="矩形 1051125"/>
          <p:cNvSpPr>
            <a:spLocks noChangeArrowheads="1"/>
          </p:cNvSpPr>
          <p:nvPr/>
        </p:nvSpPr>
        <p:spPr bwMode="auto">
          <a:xfrm>
            <a:off x="342900" y="1090613"/>
            <a:ext cx="87344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例：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查询原树中路径</a:t>
            </a:r>
            <a:r>
              <a:rPr lang="zh-CN" altLang="zh-CN" sz="2800" dirty="0">
                <a:solidFill>
                  <a:schemeClr val="tx1"/>
                </a:solidFill>
              </a:rPr>
              <a:t>(1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3)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上所有边权的最大值</a:t>
            </a:r>
            <a:r>
              <a:rPr lang="zh-CN" altLang="en-US" sz="2800" dirty="0">
                <a:solidFill>
                  <a:schemeClr val="tx1"/>
                </a:solidFill>
              </a:rPr>
              <a:t>，</a:t>
            </a:r>
            <a:r>
              <a:rPr lang="zh-CN" altLang="zh-CN" sz="2800" dirty="0">
                <a:solidFill>
                  <a:schemeClr val="tx1"/>
                </a:solidFill>
              </a:rPr>
              <a:t>top[1]=top[3]=1</a:t>
            </a:r>
            <a:r>
              <a:rPr lang="zh-CN" altLang="en-US" sz="2800" dirty="0">
                <a:solidFill>
                  <a:schemeClr val="tx1"/>
                </a:solidFill>
              </a:rPr>
              <a:t>，它们在同一条重链上，直接在线段树中查询。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49156" name="组合 396"/>
          <p:cNvGrpSpPr>
            <a:grpSpLocks/>
          </p:cNvGrpSpPr>
          <p:nvPr/>
        </p:nvGrpSpPr>
        <p:grpSpPr bwMode="auto">
          <a:xfrm>
            <a:off x="863600" y="2508250"/>
            <a:ext cx="3652838" cy="3681413"/>
            <a:chOff x="530" y="1998"/>
            <a:chExt cx="5753" cy="5798"/>
          </a:xfrm>
        </p:grpSpPr>
        <p:sp>
          <p:nvSpPr>
            <p:cNvPr id="49168" name="椭圆 1051127"/>
            <p:cNvSpPr>
              <a:spLocks noChangeArrowheads="1"/>
            </p:cNvSpPr>
            <p:nvPr/>
          </p:nvSpPr>
          <p:spPr bwMode="auto">
            <a:xfrm>
              <a:off x="2760" y="1997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49169" name="椭圆 1051129"/>
            <p:cNvSpPr>
              <a:spLocks noChangeArrowheads="1"/>
            </p:cNvSpPr>
            <p:nvPr/>
          </p:nvSpPr>
          <p:spPr bwMode="auto">
            <a:xfrm>
              <a:off x="1560" y="3492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49170" name="椭圆 1051131"/>
            <p:cNvSpPr>
              <a:spLocks noChangeArrowheads="1"/>
            </p:cNvSpPr>
            <p:nvPr/>
          </p:nvSpPr>
          <p:spPr bwMode="auto">
            <a:xfrm>
              <a:off x="3975" y="351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49171" name="椭圆 1051133"/>
            <p:cNvSpPr>
              <a:spLocks noChangeArrowheads="1"/>
            </p:cNvSpPr>
            <p:nvPr/>
          </p:nvSpPr>
          <p:spPr bwMode="auto">
            <a:xfrm>
              <a:off x="530" y="4990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49172" name="椭圆 1051135"/>
            <p:cNvSpPr>
              <a:spLocks noChangeArrowheads="1"/>
            </p:cNvSpPr>
            <p:nvPr/>
          </p:nvSpPr>
          <p:spPr bwMode="auto">
            <a:xfrm>
              <a:off x="2070" y="5105"/>
              <a:ext cx="907" cy="905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49173" name="椭圆 1051137"/>
            <p:cNvSpPr>
              <a:spLocks noChangeArrowheads="1"/>
            </p:cNvSpPr>
            <p:nvPr/>
          </p:nvSpPr>
          <p:spPr bwMode="auto">
            <a:xfrm>
              <a:off x="3280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49174" name="椭圆 1051139"/>
            <p:cNvSpPr>
              <a:spLocks noChangeArrowheads="1"/>
            </p:cNvSpPr>
            <p:nvPr/>
          </p:nvSpPr>
          <p:spPr bwMode="auto">
            <a:xfrm>
              <a:off x="4317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49175" name="椭圆 1051141"/>
            <p:cNvSpPr>
              <a:spLocks noChangeArrowheads="1"/>
            </p:cNvSpPr>
            <p:nvPr/>
          </p:nvSpPr>
          <p:spPr bwMode="auto">
            <a:xfrm>
              <a:off x="5375" y="4837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49176" name="椭圆 1051143"/>
            <p:cNvSpPr>
              <a:spLocks noChangeArrowheads="1"/>
            </p:cNvSpPr>
            <p:nvPr/>
          </p:nvSpPr>
          <p:spPr bwMode="auto">
            <a:xfrm>
              <a:off x="3122" y="6772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49177" name="椭圆 1051145"/>
            <p:cNvSpPr>
              <a:spLocks noChangeArrowheads="1"/>
            </p:cNvSpPr>
            <p:nvPr/>
          </p:nvSpPr>
          <p:spPr bwMode="auto">
            <a:xfrm>
              <a:off x="1393" y="6887"/>
              <a:ext cx="905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49178" name="直接连接符 3146708"/>
            <p:cNvCxnSpPr>
              <a:cxnSpLocks noChangeShapeType="1"/>
            </p:cNvCxnSpPr>
            <p:nvPr/>
          </p:nvCxnSpPr>
          <p:spPr bwMode="auto">
            <a:xfrm flipH="1">
              <a:off x="2014" y="2773"/>
              <a:ext cx="879" cy="72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79" name="直接连接符 3146710"/>
            <p:cNvCxnSpPr>
              <a:cxnSpLocks noChangeShapeType="1"/>
            </p:cNvCxnSpPr>
            <p:nvPr/>
          </p:nvCxnSpPr>
          <p:spPr bwMode="auto">
            <a:xfrm>
              <a:off x="3532" y="2773"/>
              <a:ext cx="897" cy="7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80" name="直接连接符 3146712"/>
            <p:cNvCxnSpPr>
              <a:cxnSpLocks noChangeShapeType="1"/>
            </p:cNvCxnSpPr>
            <p:nvPr/>
          </p:nvCxnSpPr>
          <p:spPr bwMode="auto">
            <a:xfrm flipH="1">
              <a:off x="983" y="4268"/>
              <a:ext cx="710" cy="72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81" name="直接连接符 3146714"/>
            <p:cNvCxnSpPr>
              <a:cxnSpLocks noChangeShapeType="1"/>
            </p:cNvCxnSpPr>
            <p:nvPr/>
          </p:nvCxnSpPr>
          <p:spPr bwMode="auto">
            <a:xfrm>
              <a:off x="2335" y="4284"/>
              <a:ext cx="190" cy="8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82" name="直接连接符 3146716"/>
            <p:cNvCxnSpPr>
              <a:cxnSpLocks noChangeShapeType="1"/>
            </p:cNvCxnSpPr>
            <p:nvPr/>
          </p:nvCxnSpPr>
          <p:spPr bwMode="auto">
            <a:xfrm flipH="1">
              <a:off x="1845" y="6026"/>
              <a:ext cx="679" cy="878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83" name="直接连接符 3146718"/>
            <p:cNvCxnSpPr>
              <a:cxnSpLocks noChangeShapeType="1"/>
            </p:cNvCxnSpPr>
            <p:nvPr/>
          </p:nvCxnSpPr>
          <p:spPr bwMode="auto">
            <a:xfrm flipH="1">
              <a:off x="3734" y="4285"/>
              <a:ext cx="374" cy="70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84" name="直接连接符 3146720"/>
            <p:cNvCxnSpPr>
              <a:cxnSpLocks noChangeShapeType="1"/>
            </p:cNvCxnSpPr>
            <p:nvPr/>
          </p:nvCxnSpPr>
          <p:spPr bwMode="auto">
            <a:xfrm>
              <a:off x="4592" y="4380"/>
              <a:ext cx="180" cy="61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85" name="直接连接符 3146722"/>
            <p:cNvCxnSpPr>
              <a:cxnSpLocks noChangeShapeType="1"/>
            </p:cNvCxnSpPr>
            <p:nvPr/>
          </p:nvCxnSpPr>
          <p:spPr bwMode="auto">
            <a:xfrm>
              <a:off x="4818" y="4153"/>
              <a:ext cx="1011" cy="68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86" name="直接连接符 3146724"/>
            <p:cNvCxnSpPr>
              <a:cxnSpLocks noChangeShapeType="1"/>
            </p:cNvCxnSpPr>
            <p:nvPr/>
          </p:nvCxnSpPr>
          <p:spPr bwMode="auto">
            <a:xfrm flipH="1">
              <a:off x="3465" y="5900"/>
              <a:ext cx="155" cy="87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187" name="矩形 1051147"/>
            <p:cNvSpPr>
              <a:spLocks noChangeArrowheads="1"/>
            </p:cNvSpPr>
            <p:nvPr/>
          </p:nvSpPr>
          <p:spPr bwMode="auto">
            <a:xfrm>
              <a:off x="3800" y="2672"/>
              <a:ext cx="630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9188" name="矩形 1051149"/>
            <p:cNvSpPr>
              <a:spLocks noChangeArrowheads="1"/>
            </p:cNvSpPr>
            <p:nvPr/>
          </p:nvSpPr>
          <p:spPr bwMode="auto">
            <a:xfrm>
              <a:off x="2015" y="2660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49189" name="矩形 1051151"/>
            <p:cNvSpPr>
              <a:spLocks noChangeArrowheads="1"/>
            </p:cNvSpPr>
            <p:nvPr/>
          </p:nvSpPr>
          <p:spPr bwMode="auto">
            <a:xfrm>
              <a:off x="884" y="4127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49190" name="矩形 1051153"/>
            <p:cNvSpPr>
              <a:spLocks noChangeArrowheads="1"/>
            </p:cNvSpPr>
            <p:nvPr/>
          </p:nvSpPr>
          <p:spPr bwMode="auto">
            <a:xfrm>
              <a:off x="2254" y="4351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49191" name="矩形 1051155"/>
            <p:cNvSpPr>
              <a:spLocks noChangeArrowheads="1"/>
            </p:cNvSpPr>
            <p:nvPr/>
          </p:nvSpPr>
          <p:spPr bwMode="auto">
            <a:xfrm>
              <a:off x="4091" y="4335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49192" name="矩形 1051157"/>
            <p:cNvSpPr>
              <a:spLocks noChangeArrowheads="1"/>
            </p:cNvSpPr>
            <p:nvPr/>
          </p:nvSpPr>
          <p:spPr bwMode="auto">
            <a:xfrm>
              <a:off x="5225" y="396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49193" name="矩形 1051159"/>
            <p:cNvSpPr>
              <a:spLocks noChangeArrowheads="1"/>
            </p:cNvSpPr>
            <p:nvPr/>
          </p:nvSpPr>
          <p:spPr bwMode="auto">
            <a:xfrm>
              <a:off x="3452" y="425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49194" name="矩形 1051161"/>
            <p:cNvSpPr>
              <a:spLocks noChangeArrowheads="1"/>
            </p:cNvSpPr>
            <p:nvPr/>
          </p:nvSpPr>
          <p:spPr bwMode="auto">
            <a:xfrm>
              <a:off x="3037" y="598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49195" name="矩形 1051163"/>
            <p:cNvSpPr>
              <a:spLocks noChangeArrowheads="1"/>
            </p:cNvSpPr>
            <p:nvPr/>
          </p:nvSpPr>
          <p:spPr bwMode="auto">
            <a:xfrm>
              <a:off x="1755" y="6005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</p:grpSp>
      <p:sp>
        <p:nvSpPr>
          <p:cNvPr id="49157" name="矩形 1051165"/>
          <p:cNvSpPr>
            <a:spLocks noChangeArrowheads="1"/>
          </p:cNvSpPr>
          <p:nvPr/>
        </p:nvSpPr>
        <p:spPr bwMode="auto">
          <a:xfrm>
            <a:off x="4808538" y="2508250"/>
            <a:ext cx="4024312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第三步：查询</a:t>
            </a:r>
            <a:r>
              <a:rPr lang="zh-CN" altLang="zh-CN" sz="2800" dirty="0">
                <a:solidFill>
                  <a:schemeClr val="tx1"/>
                </a:solidFill>
              </a:rPr>
              <a:t>1</a:t>
            </a:r>
            <a:r>
              <a:rPr lang="zh-CN" altLang="en-US" sz="2800" dirty="0">
                <a:solidFill>
                  <a:schemeClr val="tx1"/>
                </a:solidFill>
              </a:rPr>
              <a:t>号点到</a:t>
            </a:r>
            <a:r>
              <a:rPr lang="zh-CN" altLang="zh-CN" sz="2800" dirty="0">
                <a:solidFill>
                  <a:schemeClr val="tx1"/>
                </a:solidFill>
              </a:rPr>
              <a:t>3</a:t>
            </a:r>
            <a:r>
              <a:rPr lang="zh-CN" altLang="en-US" sz="2800" dirty="0">
                <a:solidFill>
                  <a:schemeClr val="tx1"/>
                </a:solidFill>
              </a:rPr>
              <a:t>号点间的边权最大值，对应线段树中</a:t>
            </a:r>
            <a:r>
              <a:rPr lang="zh-CN" altLang="zh-CN" sz="2800" dirty="0">
                <a:solidFill>
                  <a:schemeClr val="tx1"/>
                </a:solidFill>
              </a:rPr>
              <a:t>tid[son[1]]~tid[3],</a:t>
            </a:r>
            <a:r>
              <a:rPr lang="zh-CN" altLang="en-US" sz="2800" dirty="0">
                <a:solidFill>
                  <a:schemeClr val="tx1"/>
                </a:solidFill>
              </a:rPr>
              <a:t>即区间</a:t>
            </a:r>
            <a:r>
              <a:rPr lang="zh-CN" altLang="zh-CN" sz="2800" dirty="0">
                <a:solidFill>
                  <a:schemeClr val="tx1"/>
                </a:solidFill>
              </a:rPr>
              <a:t>[2,2]</a:t>
            </a:r>
            <a:r>
              <a:rPr lang="zh-CN" altLang="en-US" sz="2800" dirty="0">
                <a:solidFill>
                  <a:schemeClr val="tx1"/>
                </a:solidFill>
              </a:rPr>
              <a:t>的最大值，返回</a:t>
            </a:r>
            <a:r>
              <a:rPr lang="en-US" altLang="zh-CN" sz="2800" dirty="0">
                <a:solidFill>
                  <a:schemeClr val="tx1"/>
                </a:solidFill>
              </a:rPr>
              <a:t>5(</a:t>
            </a:r>
            <a:r>
              <a:rPr lang="zh-CN" altLang="en-US" sz="2800" dirty="0">
                <a:solidFill>
                  <a:schemeClr val="tx1"/>
                </a:solidFill>
              </a:rPr>
              <a:t>不优于</a:t>
            </a:r>
            <a:r>
              <a:rPr lang="en-US" altLang="zh-CN" sz="2800" dirty="0" err="1">
                <a:solidFill>
                  <a:schemeClr val="tx1"/>
                </a:solidFill>
              </a:rPr>
              <a:t>ans</a:t>
            </a:r>
            <a:r>
              <a:rPr lang="zh-CN" altLang="en-US" sz="2800" dirty="0">
                <a:solidFill>
                  <a:schemeClr val="tx1"/>
                </a:solidFill>
              </a:rPr>
              <a:t>当前值</a:t>
            </a:r>
            <a:r>
              <a:rPr lang="en-US" altLang="zh-CN" sz="2800" dirty="0">
                <a:solidFill>
                  <a:schemeClr val="tx1"/>
                </a:solidFill>
              </a:rPr>
              <a:t>)</a:t>
            </a:r>
            <a:r>
              <a:rPr lang="zh-CN" altLang="en-US" sz="2800" dirty="0">
                <a:solidFill>
                  <a:schemeClr val="tx1"/>
                </a:solidFill>
              </a:rPr>
              <a:t>，操作完成。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49158" name="右箭头 1051169"/>
          <p:cNvSpPr>
            <a:spLocks noChangeArrowheads="1"/>
          </p:cNvSpPr>
          <p:nvPr/>
        </p:nvSpPr>
        <p:spPr bwMode="auto">
          <a:xfrm rot="6780000">
            <a:off x="3321050" y="3103563"/>
            <a:ext cx="503237" cy="287338"/>
          </a:xfrm>
          <a:prstGeom prst="rightArrow">
            <a:avLst>
              <a:gd name="adj1" fmla="val 50000"/>
              <a:gd name="adj2" fmla="val 49890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sp>
        <p:nvSpPr>
          <p:cNvPr id="49159" name="右箭头 1051171"/>
          <p:cNvSpPr>
            <a:spLocks noChangeArrowheads="1"/>
          </p:cNvSpPr>
          <p:nvPr/>
        </p:nvSpPr>
        <p:spPr bwMode="auto">
          <a:xfrm rot="1860000">
            <a:off x="1820863" y="2332038"/>
            <a:ext cx="504825" cy="287337"/>
          </a:xfrm>
          <a:prstGeom prst="rightArrow">
            <a:avLst>
              <a:gd name="adj1" fmla="val 50000"/>
              <a:gd name="adj2" fmla="val 50048"/>
            </a:avLst>
          </a:prstGeom>
          <a:solidFill>
            <a:srgbClr val="FFC000"/>
          </a:solidFill>
          <a:ln w="127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1800"/>
          </a:p>
        </p:txBody>
      </p:sp>
      <p:grpSp>
        <p:nvGrpSpPr>
          <p:cNvPr id="49160" name="组合 398"/>
          <p:cNvGrpSpPr>
            <a:grpSpLocks/>
          </p:cNvGrpSpPr>
          <p:nvPr/>
        </p:nvGrpSpPr>
        <p:grpSpPr bwMode="auto">
          <a:xfrm>
            <a:off x="1727200" y="2997200"/>
            <a:ext cx="2484438" cy="2590800"/>
            <a:chOff x="2719" y="4720"/>
            <a:chExt cx="3913" cy="4080"/>
          </a:xfrm>
        </p:grpSpPr>
        <p:grpSp>
          <p:nvGrpSpPr>
            <p:cNvPr id="49162" name="组合 400"/>
            <p:cNvGrpSpPr>
              <a:grpSpLocks/>
            </p:cNvGrpSpPr>
            <p:nvPr/>
          </p:nvGrpSpPr>
          <p:grpSpPr bwMode="auto">
            <a:xfrm>
              <a:off x="2719" y="6190"/>
              <a:ext cx="682" cy="2610"/>
              <a:chOff x="4753" y="5738"/>
              <a:chExt cx="682" cy="2610"/>
            </a:xfrm>
          </p:grpSpPr>
          <p:cxnSp>
            <p:nvCxnSpPr>
              <p:cNvPr id="49166" name="直接连接符 3146726"/>
              <p:cNvCxnSpPr>
                <a:cxnSpLocks noChangeShapeType="1"/>
              </p:cNvCxnSpPr>
              <p:nvPr/>
            </p:nvCxnSpPr>
            <p:spPr bwMode="auto">
              <a:xfrm>
                <a:off x="5157" y="5738"/>
                <a:ext cx="228" cy="910"/>
              </a:xfrm>
              <a:prstGeom prst="line">
                <a:avLst/>
              </a:prstGeom>
              <a:noFill/>
              <a:ln w="730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9167" name="直接连接符 3146728"/>
              <p:cNvCxnSpPr>
                <a:cxnSpLocks noChangeShapeType="1"/>
              </p:cNvCxnSpPr>
              <p:nvPr/>
            </p:nvCxnSpPr>
            <p:spPr bwMode="auto">
              <a:xfrm flipH="1">
                <a:off x="4753" y="7510"/>
                <a:ext cx="682" cy="839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49163" name="直接连接符 3146730"/>
            <p:cNvCxnSpPr>
              <a:cxnSpLocks noChangeShapeType="1"/>
            </p:cNvCxnSpPr>
            <p:nvPr/>
          </p:nvCxnSpPr>
          <p:spPr bwMode="auto">
            <a:xfrm flipV="1">
              <a:off x="2843" y="4720"/>
              <a:ext cx="841" cy="72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64" name="直接连接符 3146732"/>
            <p:cNvCxnSpPr>
              <a:cxnSpLocks noChangeShapeType="1"/>
            </p:cNvCxnSpPr>
            <p:nvPr/>
          </p:nvCxnSpPr>
          <p:spPr bwMode="auto">
            <a:xfrm>
              <a:off x="4365" y="4720"/>
              <a:ext cx="893" cy="74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65" name="直接连接符 3146734"/>
            <p:cNvCxnSpPr>
              <a:cxnSpLocks noChangeShapeType="1"/>
            </p:cNvCxnSpPr>
            <p:nvPr/>
          </p:nvCxnSpPr>
          <p:spPr bwMode="auto">
            <a:xfrm>
              <a:off x="5682" y="6090"/>
              <a:ext cx="951" cy="671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9161" name="文本框 1"/>
          <p:cNvSpPr txBox="1">
            <a:spLocks noChangeArrowheads="1"/>
          </p:cNvSpPr>
          <p:nvPr/>
        </p:nvSpPr>
        <p:spPr bwMode="auto">
          <a:xfrm>
            <a:off x="3803650" y="5948363"/>
            <a:ext cx="2112963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3600">
                <a:solidFill>
                  <a:srgbClr val="FF0000"/>
                </a:solidFill>
              </a:rPr>
              <a:t>ans:  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椭圆 1050569"/>
          <p:cNvSpPr>
            <a:spLocks noChangeArrowheads="1"/>
          </p:cNvSpPr>
          <p:nvPr/>
        </p:nvSpPr>
        <p:spPr bwMode="auto">
          <a:xfrm>
            <a:off x="1752600" y="766763"/>
            <a:ext cx="574675" cy="576262"/>
          </a:xfrm>
          <a:prstGeom prst="ellipse">
            <a:avLst/>
          </a:prstGeom>
          <a:solidFill>
            <a:srgbClr val="BBE0E3"/>
          </a:solidFill>
          <a:ln w="127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b="1"/>
              <a:t>1</a:t>
            </a:r>
            <a:endParaRPr lang="zh-CN" altLang="zh-CN" sz="1800"/>
          </a:p>
        </p:txBody>
      </p:sp>
      <p:sp>
        <p:nvSpPr>
          <p:cNvPr id="17411" name="椭圆 1050571"/>
          <p:cNvSpPr>
            <a:spLocks noChangeArrowheads="1"/>
          </p:cNvSpPr>
          <p:nvPr/>
        </p:nvSpPr>
        <p:spPr bwMode="auto">
          <a:xfrm>
            <a:off x="990600" y="1716088"/>
            <a:ext cx="576263" cy="576262"/>
          </a:xfrm>
          <a:prstGeom prst="ellipse">
            <a:avLst/>
          </a:prstGeom>
          <a:solidFill>
            <a:srgbClr val="BBE0E3"/>
          </a:solidFill>
          <a:ln w="127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b="1"/>
              <a:t>2</a:t>
            </a:r>
            <a:endParaRPr lang="zh-CN" altLang="zh-CN" sz="1800"/>
          </a:p>
        </p:txBody>
      </p:sp>
      <p:sp>
        <p:nvSpPr>
          <p:cNvPr id="17412" name="椭圆 1050573"/>
          <p:cNvSpPr>
            <a:spLocks noChangeArrowheads="1"/>
          </p:cNvSpPr>
          <p:nvPr/>
        </p:nvSpPr>
        <p:spPr bwMode="auto">
          <a:xfrm>
            <a:off x="2524125" y="1727200"/>
            <a:ext cx="576263" cy="576263"/>
          </a:xfrm>
          <a:prstGeom prst="ellipse">
            <a:avLst/>
          </a:prstGeom>
          <a:solidFill>
            <a:srgbClr val="BBE0E3"/>
          </a:solidFill>
          <a:ln w="127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b="1"/>
              <a:t>3</a:t>
            </a:r>
            <a:endParaRPr lang="zh-CN" altLang="zh-CN" sz="1800"/>
          </a:p>
        </p:txBody>
      </p:sp>
      <p:sp>
        <p:nvSpPr>
          <p:cNvPr id="17413" name="椭圆 1050575"/>
          <p:cNvSpPr>
            <a:spLocks noChangeArrowheads="1"/>
          </p:cNvSpPr>
          <p:nvPr/>
        </p:nvSpPr>
        <p:spPr bwMode="auto">
          <a:xfrm>
            <a:off x="336550" y="2667000"/>
            <a:ext cx="574675" cy="576263"/>
          </a:xfrm>
          <a:prstGeom prst="ellipse">
            <a:avLst/>
          </a:prstGeom>
          <a:solidFill>
            <a:srgbClr val="BBE0E3"/>
          </a:solidFill>
          <a:ln w="127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b="1"/>
              <a:t>4</a:t>
            </a:r>
            <a:endParaRPr lang="zh-CN" altLang="zh-CN" sz="1800"/>
          </a:p>
        </p:txBody>
      </p:sp>
      <p:sp>
        <p:nvSpPr>
          <p:cNvPr id="17414" name="椭圆 1050577"/>
          <p:cNvSpPr>
            <a:spLocks noChangeArrowheads="1"/>
          </p:cNvSpPr>
          <p:nvPr/>
        </p:nvSpPr>
        <p:spPr bwMode="auto">
          <a:xfrm>
            <a:off x="1335088" y="2689225"/>
            <a:ext cx="576262" cy="574675"/>
          </a:xfrm>
          <a:prstGeom prst="ellipse">
            <a:avLst/>
          </a:prstGeom>
          <a:solidFill>
            <a:srgbClr val="BBE0E3"/>
          </a:solidFill>
          <a:ln w="127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b="1"/>
              <a:t>5</a:t>
            </a:r>
            <a:endParaRPr lang="zh-CN" altLang="zh-CN" sz="1800"/>
          </a:p>
        </p:txBody>
      </p:sp>
      <p:sp>
        <p:nvSpPr>
          <p:cNvPr id="17415" name="椭圆 1050579"/>
          <p:cNvSpPr>
            <a:spLocks noChangeArrowheads="1"/>
          </p:cNvSpPr>
          <p:nvPr/>
        </p:nvSpPr>
        <p:spPr bwMode="auto">
          <a:xfrm>
            <a:off x="2082800" y="2667000"/>
            <a:ext cx="576263" cy="576263"/>
          </a:xfrm>
          <a:prstGeom prst="ellipse">
            <a:avLst/>
          </a:prstGeom>
          <a:solidFill>
            <a:srgbClr val="BBE0E3"/>
          </a:solidFill>
          <a:ln w="127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b="1"/>
              <a:t>6</a:t>
            </a:r>
            <a:endParaRPr lang="zh-CN" altLang="zh-CN" sz="1800"/>
          </a:p>
        </p:txBody>
      </p:sp>
      <p:sp>
        <p:nvSpPr>
          <p:cNvPr id="17416" name="椭圆 1050581"/>
          <p:cNvSpPr>
            <a:spLocks noChangeArrowheads="1"/>
          </p:cNvSpPr>
          <p:nvPr/>
        </p:nvSpPr>
        <p:spPr bwMode="auto">
          <a:xfrm>
            <a:off x="2741613" y="2667000"/>
            <a:ext cx="576262" cy="576263"/>
          </a:xfrm>
          <a:prstGeom prst="ellipse">
            <a:avLst/>
          </a:prstGeom>
          <a:solidFill>
            <a:srgbClr val="BBE0E3"/>
          </a:solidFill>
          <a:ln w="127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b="1"/>
              <a:t>7</a:t>
            </a:r>
            <a:endParaRPr lang="zh-CN" altLang="zh-CN" sz="1800"/>
          </a:p>
        </p:txBody>
      </p:sp>
      <p:sp>
        <p:nvSpPr>
          <p:cNvPr id="17417" name="椭圆 1050583"/>
          <p:cNvSpPr>
            <a:spLocks noChangeArrowheads="1"/>
          </p:cNvSpPr>
          <p:nvPr/>
        </p:nvSpPr>
        <p:spPr bwMode="auto">
          <a:xfrm>
            <a:off x="3413125" y="2570163"/>
            <a:ext cx="576263" cy="576262"/>
          </a:xfrm>
          <a:prstGeom prst="ellipse">
            <a:avLst/>
          </a:prstGeom>
          <a:solidFill>
            <a:srgbClr val="BBE0E3"/>
          </a:solidFill>
          <a:ln w="127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b="1"/>
              <a:t>8</a:t>
            </a:r>
            <a:endParaRPr lang="zh-CN" altLang="zh-CN" sz="1800"/>
          </a:p>
        </p:txBody>
      </p:sp>
      <p:sp>
        <p:nvSpPr>
          <p:cNvPr id="17418" name="椭圆 1050585"/>
          <p:cNvSpPr>
            <a:spLocks noChangeArrowheads="1"/>
          </p:cNvSpPr>
          <p:nvPr/>
        </p:nvSpPr>
        <p:spPr bwMode="auto">
          <a:xfrm>
            <a:off x="1982788" y="3798888"/>
            <a:ext cx="576262" cy="576262"/>
          </a:xfrm>
          <a:prstGeom prst="ellipse">
            <a:avLst/>
          </a:prstGeom>
          <a:solidFill>
            <a:srgbClr val="BBE0E3"/>
          </a:solidFill>
          <a:ln w="12700">
            <a:solidFill>
              <a:srgbClr val="89A4A7"/>
            </a:solidFill>
            <a:round/>
            <a:headEnd/>
            <a:tailEnd/>
          </a:ln>
        </p:spPr>
        <p:txBody>
          <a:bodyPr lIns="0" tIns="0" rIns="0" bIns="0" anchor="ctr"/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400" b="1"/>
              <a:t>10</a:t>
            </a:r>
            <a:endParaRPr lang="zh-CN" altLang="zh-CN" sz="1800"/>
          </a:p>
        </p:txBody>
      </p:sp>
      <p:sp>
        <p:nvSpPr>
          <p:cNvPr id="17419" name="椭圆 1050587"/>
          <p:cNvSpPr>
            <a:spLocks noChangeArrowheads="1"/>
          </p:cNvSpPr>
          <p:nvPr/>
        </p:nvSpPr>
        <p:spPr bwMode="auto">
          <a:xfrm>
            <a:off x="904875" y="3821113"/>
            <a:ext cx="574675" cy="576262"/>
          </a:xfrm>
          <a:prstGeom prst="ellipse">
            <a:avLst/>
          </a:prstGeom>
          <a:solidFill>
            <a:srgbClr val="BBE0E3"/>
          </a:solidFill>
          <a:ln w="127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b="1"/>
              <a:t>9</a:t>
            </a:r>
            <a:endParaRPr lang="zh-CN" altLang="zh-CN" sz="1800"/>
          </a:p>
        </p:txBody>
      </p:sp>
      <p:cxnSp>
        <p:nvCxnSpPr>
          <p:cNvPr id="3146449" name="直接连接符 3146448"/>
          <p:cNvCxnSpPr>
            <a:cxnSpLocks noChangeShapeType="1"/>
          </p:cNvCxnSpPr>
          <p:nvPr/>
        </p:nvCxnSpPr>
        <p:spPr bwMode="auto">
          <a:xfrm flipH="1">
            <a:off x="1279525" y="1258888"/>
            <a:ext cx="557213" cy="457200"/>
          </a:xfrm>
          <a:prstGeom prst="line">
            <a:avLst/>
          </a:prstGeom>
          <a:noFill/>
          <a:ln w="6350">
            <a:solidFill>
              <a:srgbClr val="3C8C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6451" name="直接连接符 3146450"/>
          <p:cNvCxnSpPr>
            <a:cxnSpLocks noChangeShapeType="1"/>
          </p:cNvCxnSpPr>
          <p:nvPr/>
        </p:nvCxnSpPr>
        <p:spPr bwMode="auto">
          <a:xfrm>
            <a:off x="2243138" y="1258888"/>
            <a:ext cx="569912" cy="468312"/>
          </a:xfrm>
          <a:prstGeom prst="line">
            <a:avLst/>
          </a:prstGeom>
          <a:noFill/>
          <a:ln w="6350">
            <a:solidFill>
              <a:srgbClr val="3C8C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2" name="直接连接符 3146452"/>
          <p:cNvCxnSpPr>
            <a:cxnSpLocks noChangeShapeType="1"/>
          </p:cNvCxnSpPr>
          <p:nvPr/>
        </p:nvCxnSpPr>
        <p:spPr bwMode="auto">
          <a:xfrm flipH="1">
            <a:off x="623888" y="2208213"/>
            <a:ext cx="450850" cy="458787"/>
          </a:xfrm>
          <a:prstGeom prst="line">
            <a:avLst/>
          </a:prstGeom>
          <a:noFill/>
          <a:ln w="6350">
            <a:solidFill>
              <a:srgbClr val="3C8C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6455" name="直接连接符 3146454"/>
          <p:cNvCxnSpPr>
            <a:cxnSpLocks noChangeShapeType="1"/>
          </p:cNvCxnSpPr>
          <p:nvPr/>
        </p:nvCxnSpPr>
        <p:spPr bwMode="auto">
          <a:xfrm>
            <a:off x="1482725" y="2208213"/>
            <a:ext cx="141288" cy="481012"/>
          </a:xfrm>
          <a:prstGeom prst="line">
            <a:avLst/>
          </a:prstGeom>
          <a:noFill/>
          <a:ln w="6350">
            <a:solidFill>
              <a:srgbClr val="3C8C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6457" name="直接连接符 3146456"/>
          <p:cNvCxnSpPr>
            <a:cxnSpLocks noChangeShapeType="1"/>
          </p:cNvCxnSpPr>
          <p:nvPr/>
        </p:nvCxnSpPr>
        <p:spPr bwMode="auto">
          <a:xfrm flipH="1">
            <a:off x="1192213" y="3263900"/>
            <a:ext cx="431800" cy="557213"/>
          </a:xfrm>
          <a:prstGeom prst="line">
            <a:avLst/>
          </a:prstGeom>
          <a:noFill/>
          <a:ln w="6350">
            <a:solidFill>
              <a:srgbClr val="3C8C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5" name="直接连接符 3146458"/>
          <p:cNvCxnSpPr>
            <a:cxnSpLocks noChangeShapeType="1"/>
          </p:cNvCxnSpPr>
          <p:nvPr/>
        </p:nvCxnSpPr>
        <p:spPr bwMode="auto">
          <a:xfrm flipH="1">
            <a:off x="2371725" y="2219325"/>
            <a:ext cx="236538" cy="447675"/>
          </a:xfrm>
          <a:prstGeom prst="line">
            <a:avLst/>
          </a:prstGeom>
          <a:noFill/>
          <a:ln w="6350">
            <a:solidFill>
              <a:srgbClr val="3C8C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6461" name="直接连接符 3146460"/>
          <p:cNvCxnSpPr>
            <a:cxnSpLocks noChangeShapeType="1"/>
          </p:cNvCxnSpPr>
          <p:nvPr/>
        </p:nvCxnSpPr>
        <p:spPr bwMode="auto">
          <a:xfrm>
            <a:off x="2813050" y="2303463"/>
            <a:ext cx="215900" cy="363537"/>
          </a:xfrm>
          <a:prstGeom prst="line">
            <a:avLst/>
          </a:prstGeom>
          <a:noFill/>
          <a:ln w="6350">
            <a:solidFill>
              <a:srgbClr val="3C8C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6463" name="直接连接符 3146462"/>
          <p:cNvCxnSpPr>
            <a:cxnSpLocks noChangeShapeType="1"/>
          </p:cNvCxnSpPr>
          <p:nvPr/>
        </p:nvCxnSpPr>
        <p:spPr bwMode="auto">
          <a:xfrm>
            <a:off x="3100388" y="2016125"/>
            <a:ext cx="601662" cy="554038"/>
          </a:xfrm>
          <a:prstGeom prst="line">
            <a:avLst/>
          </a:prstGeom>
          <a:noFill/>
          <a:ln w="6350">
            <a:solidFill>
              <a:srgbClr val="3C8C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8" name="直接连接符 3146464"/>
          <p:cNvCxnSpPr>
            <a:cxnSpLocks noChangeShapeType="1"/>
          </p:cNvCxnSpPr>
          <p:nvPr/>
        </p:nvCxnSpPr>
        <p:spPr bwMode="auto">
          <a:xfrm flipH="1">
            <a:off x="2271713" y="3243263"/>
            <a:ext cx="100012" cy="555625"/>
          </a:xfrm>
          <a:prstGeom prst="line">
            <a:avLst/>
          </a:prstGeom>
          <a:noFill/>
          <a:ln w="6350">
            <a:solidFill>
              <a:srgbClr val="3C8C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0590" name="矩形 1050589"/>
          <p:cNvSpPr>
            <a:spLocks noChangeArrowheads="1"/>
          </p:cNvSpPr>
          <p:nvPr/>
        </p:nvSpPr>
        <p:spPr bwMode="auto">
          <a:xfrm>
            <a:off x="4443413" y="1185863"/>
            <a:ext cx="48590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indent="-342900" eaLnBrk="1" hangingPunct="1"/>
            <a:r>
              <a:rPr lang="zh-CN" altLang="zh-CN" sz="2000" dirty="0">
                <a:solidFill>
                  <a:schemeClr val="tx1"/>
                </a:solidFill>
              </a:rPr>
              <a:t>1</a:t>
            </a:r>
            <a:r>
              <a:rPr lang="zh-CN" altLang="en-US" sz="2000" dirty="0">
                <a:solidFill>
                  <a:schemeClr val="tx1"/>
                </a:solidFill>
              </a:rPr>
              <a:t>、修改</a:t>
            </a:r>
            <a:r>
              <a:rPr lang="zh-CN" altLang="zh-CN" sz="2000" dirty="0">
                <a:solidFill>
                  <a:schemeClr val="tx1"/>
                </a:solidFill>
              </a:rPr>
              <a:t>2</a:t>
            </a:r>
            <a:r>
              <a:rPr lang="zh-CN" altLang="en-US" sz="2000" dirty="0">
                <a:solidFill>
                  <a:schemeClr val="tx1"/>
                </a:solidFill>
              </a:rPr>
              <a:t>号到</a:t>
            </a:r>
            <a:r>
              <a:rPr lang="zh-CN" altLang="zh-CN" sz="2000" dirty="0">
                <a:solidFill>
                  <a:schemeClr val="tx1"/>
                </a:solidFill>
              </a:rPr>
              <a:t>9</a:t>
            </a:r>
            <a:r>
              <a:rPr lang="zh-CN" altLang="en-US" sz="2000" dirty="0">
                <a:solidFill>
                  <a:schemeClr val="tx1"/>
                </a:solidFill>
              </a:rPr>
              <a:t>号结点路径上的边值为</a:t>
            </a:r>
            <a:r>
              <a:rPr lang="zh-CN" altLang="zh-CN" sz="2000" dirty="0">
                <a:solidFill>
                  <a:schemeClr val="tx1"/>
                </a:solidFill>
              </a:rPr>
              <a:t>7</a:t>
            </a:r>
            <a:r>
              <a:rPr lang="zh-CN" altLang="en-US" sz="2000" dirty="0">
                <a:solidFill>
                  <a:schemeClr val="tx1"/>
                </a:solidFill>
              </a:rPr>
              <a:t>；</a:t>
            </a:r>
            <a:endParaRPr lang="zh-CN" altLang="zh-CN" sz="2000" dirty="0">
              <a:solidFill>
                <a:schemeClr val="tx1"/>
              </a:solidFill>
            </a:endParaRPr>
          </a:p>
        </p:txBody>
      </p:sp>
      <p:sp>
        <p:nvSpPr>
          <p:cNvPr id="17430" name="矩形 1050591"/>
          <p:cNvSpPr>
            <a:spLocks noChangeArrowheads="1"/>
          </p:cNvSpPr>
          <p:nvPr/>
        </p:nvSpPr>
        <p:spPr bwMode="auto">
          <a:xfrm>
            <a:off x="2413000" y="1155700"/>
            <a:ext cx="40005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5</a:t>
            </a:r>
            <a:endParaRPr lang="zh-CN" altLang="zh-CN" sz="1800"/>
          </a:p>
        </p:txBody>
      </p:sp>
      <p:sp>
        <p:nvSpPr>
          <p:cNvPr id="17431" name="矩形 1050593"/>
          <p:cNvSpPr>
            <a:spLocks noChangeArrowheads="1"/>
          </p:cNvSpPr>
          <p:nvPr/>
        </p:nvSpPr>
        <p:spPr bwMode="auto">
          <a:xfrm>
            <a:off x="1279525" y="1146175"/>
            <a:ext cx="398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4</a:t>
            </a:r>
            <a:endParaRPr lang="zh-CN" altLang="zh-CN" sz="1800"/>
          </a:p>
        </p:txBody>
      </p:sp>
      <p:sp>
        <p:nvSpPr>
          <p:cNvPr id="17432" name="矩形 1050595"/>
          <p:cNvSpPr>
            <a:spLocks noChangeArrowheads="1"/>
          </p:cNvSpPr>
          <p:nvPr/>
        </p:nvSpPr>
        <p:spPr bwMode="auto">
          <a:xfrm>
            <a:off x="561975" y="2119313"/>
            <a:ext cx="398463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6</a:t>
            </a:r>
            <a:endParaRPr lang="zh-CN" altLang="zh-CN" sz="1800"/>
          </a:p>
        </p:txBody>
      </p:sp>
      <p:sp>
        <p:nvSpPr>
          <p:cNvPr id="17433" name="矩形 1050597"/>
          <p:cNvSpPr>
            <a:spLocks noChangeArrowheads="1"/>
          </p:cNvSpPr>
          <p:nvPr/>
        </p:nvSpPr>
        <p:spPr bwMode="auto">
          <a:xfrm>
            <a:off x="1462088" y="2170113"/>
            <a:ext cx="398462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2</a:t>
            </a:r>
            <a:endParaRPr lang="zh-CN" altLang="zh-CN" sz="1800"/>
          </a:p>
        </p:txBody>
      </p:sp>
      <p:sp>
        <p:nvSpPr>
          <p:cNvPr id="17434" name="矩形 1050599"/>
          <p:cNvSpPr>
            <a:spLocks noChangeArrowheads="1"/>
          </p:cNvSpPr>
          <p:nvPr/>
        </p:nvSpPr>
        <p:spPr bwMode="auto">
          <a:xfrm>
            <a:off x="2813050" y="2251075"/>
            <a:ext cx="398463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5</a:t>
            </a:r>
            <a:endParaRPr lang="zh-CN" altLang="zh-CN" sz="1800"/>
          </a:p>
        </p:txBody>
      </p:sp>
      <p:sp>
        <p:nvSpPr>
          <p:cNvPr id="1050602" name="矩形 1050601"/>
          <p:cNvSpPr>
            <a:spLocks noChangeArrowheads="1"/>
          </p:cNvSpPr>
          <p:nvPr/>
        </p:nvSpPr>
        <p:spPr bwMode="auto">
          <a:xfrm>
            <a:off x="3317875" y="2012950"/>
            <a:ext cx="398463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9</a:t>
            </a:r>
            <a:endParaRPr lang="zh-CN" altLang="zh-CN" sz="1800"/>
          </a:p>
        </p:txBody>
      </p:sp>
      <p:sp>
        <p:nvSpPr>
          <p:cNvPr id="17436" name="矩形 1050603"/>
          <p:cNvSpPr>
            <a:spLocks noChangeArrowheads="1"/>
          </p:cNvSpPr>
          <p:nvPr/>
        </p:nvSpPr>
        <p:spPr bwMode="auto">
          <a:xfrm>
            <a:off x="2192338" y="2197100"/>
            <a:ext cx="398462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1</a:t>
            </a:r>
            <a:endParaRPr lang="zh-CN" altLang="zh-CN" sz="1800"/>
          </a:p>
        </p:txBody>
      </p:sp>
      <p:sp>
        <p:nvSpPr>
          <p:cNvPr id="17437" name="矩形 1050605"/>
          <p:cNvSpPr>
            <a:spLocks noChangeArrowheads="1"/>
          </p:cNvSpPr>
          <p:nvPr/>
        </p:nvSpPr>
        <p:spPr bwMode="auto">
          <a:xfrm>
            <a:off x="2000250" y="3295650"/>
            <a:ext cx="398463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3</a:t>
            </a:r>
            <a:endParaRPr lang="zh-CN" altLang="zh-CN" sz="1800"/>
          </a:p>
        </p:txBody>
      </p:sp>
      <p:sp>
        <p:nvSpPr>
          <p:cNvPr id="17438" name="矩形 1050607"/>
          <p:cNvSpPr>
            <a:spLocks noChangeArrowheads="1"/>
          </p:cNvSpPr>
          <p:nvPr/>
        </p:nvSpPr>
        <p:spPr bwMode="auto">
          <a:xfrm>
            <a:off x="1135063" y="3260725"/>
            <a:ext cx="398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3</a:t>
            </a:r>
            <a:endParaRPr lang="zh-CN" altLang="zh-CN" sz="1800"/>
          </a:p>
        </p:txBody>
      </p:sp>
      <p:sp>
        <p:nvSpPr>
          <p:cNvPr id="17439" name="矩形 1050609"/>
          <p:cNvSpPr>
            <a:spLocks noChangeArrowheads="1"/>
          </p:cNvSpPr>
          <p:nvPr/>
        </p:nvSpPr>
        <p:spPr bwMode="auto">
          <a:xfrm>
            <a:off x="4443413" y="471488"/>
            <a:ext cx="2698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例：有三个操作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1050612" name="矩形 1050611"/>
          <p:cNvSpPr>
            <a:spLocks noChangeArrowheads="1"/>
          </p:cNvSpPr>
          <p:nvPr/>
        </p:nvSpPr>
        <p:spPr bwMode="auto">
          <a:xfrm>
            <a:off x="4443413" y="2200275"/>
            <a:ext cx="43386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1800" dirty="0">
                <a:solidFill>
                  <a:schemeClr val="tx1"/>
                </a:solidFill>
              </a:rPr>
              <a:t>2</a:t>
            </a:r>
            <a:r>
              <a:rPr lang="zh-CN" altLang="en-US" sz="1800" dirty="0">
                <a:solidFill>
                  <a:schemeClr val="tx1"/>
                </a:solidFill>
              </a:rPr>
              <a:t>、修改</a:t>
            </a:r>
            <a:r>
              <a:rPr lang="zh-CN" altLang="zh-CN" sz="1800" dirty="0">
                <a:solidFill>
                  <a:schemeClr val="tx1"/>
                </a:solidFill>
              </a:rPr>
              <a:t>2</a:t>
            </a:r>
            <a:r>
              <a:rPr lang="zh-CN" altLang="en-US" sz="1800" dirty="0">
                <a:solidFill>
                  <a:schemeClr val="tx1"/>
                </a:solidFill>
              </a:rPr>
              <a:t>号到</a:t>
            </a:r>
            <a:r>
              <a:rPr lang="zh-CN" altLang="zh-CN" sz="1800" dirty="0">
                <a:solidFill>
                  <a:schemeClr val="tx1"/>
                </a:solidFill>
              </a:rPr>
              <a:t>7</a:t>
            </a:r>
            <a:r>
              <a:rPr lang="zh-CN" altLang="en-US" sz="1800" dirty="0">
                <a:solidFill>
                  <a:schemeClr val="tx1"/>
                </a:solidFill>
              </a:rPr>
              <a:t>号结点路径上的边值为</a:t>
            </a:r>
            <a:r>
              <a:rPr lang="zh-CN" altLang="zh-CN" sz="1800" dirty="0">
                <a:solidFill>
                  <a:schemeClr val="tx1"/>
                </a:solidFill>
              </a:rPr>
              <a:t>4</a:t>
            </a:r>
            <a:r>
              <a:rPr lang="zh-CN" altLang="en-US" sz="1800" dirty="0">
                <a:solidFill>
                  <a:schemeClr val="tx1"/>
                </a:solidFill>
              </a:rPr>
              <a:t>；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1050614" name="矩形 1050613"/>
          <p:cNvSpPr>
            <a:spLocks noChangeArrowheads="1"/>
          </p:cNvSpPr>
          <p:nvPr/>
        </p:nvSpPr>
        <p:spPr bwMode="auto">
          <a:xfrm>
            <a:off x="4443413" y="3227388"/>
            <a:ext cx="43386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1800" dirty="0">
                <a:solidFill>
                  <a:schemeClr val="tx1"/>
                </a:solidFill>
              </a:rPr>
              <a:t>3</a:t>
            </a:r>
            <a:r>
              <a:rPr lang="zh-CN" altLang="en-US" sz="1800" dirty="0">
                <a:solidFill>
                  <a:schemeClr val="tx1"/>
                </a:solidFill>
              </a:rPr>
              <a:t>、查询</a:t>
            </a:r>
            <a:r>
              <a:rPr lang="zh-CN" altLang="zh-CN" sz="1800" dirty="0">
                <a:solidFill>
                  <a:schemeClr val="tx1"/>
                </a:solidFill>
              </a:rPr>
              <a:t>9</a:t>
            </a:r>
            <a:r>
              <a:rPr lang="zh-CN" altLang="en-US" sz="1800" dirty="0">
                <a:solidFill>
                  <a:schemeClr val="tx1"/>
                </a:solidFill>
              </a:rPr>
              <a:t>号到</a:t>
            </a:r>
            <a:r>
              <a:rPr lang="zh-CN" altLang="zh-CN" sz="1800" dirty="0">
                <a:solidFill>
                  <a:schemeClr val="tx1"/>
                </a:solidFill>
              </a:rPr>
              <a:t>8</a:t>
            </a:r>
            <a:r>
              <a:rPr lang="zh-CN" altLang="en-US" sz="1800" dirty="0">
                <a:solidFill>
                  <a:schemeClr val="tx1"/>
                </a:solidFill>
              </a:rPr>
              <a:t>号结点路径上的最大边权值。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1050616" name="矩形 1050615"/>
          <p:cNvSpPr>
            <a:spLocks noChangeArrowheads="1"/>
          </p:cNvSpPr>
          <p:nvPr/>
        </p:nvSpPr>
        <p:spPr bwMode="auto">
          <a:xfrm>
            <a:off x="1593850" y="2174875"/>
            <a:ext cx="400050" cy="395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7</a:t>
            </a:r>
            <a:endParaRPr lang="zh-CN" altLang="zh-CN" sz="1800"/>
          </a:p>
        </p:txBody>
      </p:sp>
      <p:sp>
        <p:nvSpPr>
          <p:cNvPr id="1050618" name="矩形 1050617"/>
          <p:cNvSpPr>
            <a:spLocks noChangeArrowheads="1"/>
          </p:cNvSpPr>
          <p:nvPr/>
        </p:nvSpPr>
        <p:spPr bwMode="auto">
          <a:xfrm>
            <a:off x="1003300" y="3175000"/>
            <a:ext cx="398463" cy="3968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7</a:t>
            </a:r>
            <a:endParaRPr lang="zh-CN" altLang="zh-CN" sz="1800"/>
          </a:p>
        </p:txBody>
      </p:sp>
      <p:sp>
        <p:nvSpPr>
          <p:cNvPr id="1050620" name="矩形 1050619"/>
          <p:cNvSpPr>
            <a:spLocks noChangeArrowheads="1"/>
          </p:cNvSpPr>
          <p:nvPr/>
        </p:nvSpPr>
        <p:spPr bwMode="auto">
          <a:xfrm>
            <a:off x="2533650" y="1106488"/>
            <a:ext cx="400050" cy="3952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000" b="1">
                <a:solidFill>
                  <a:srgbClr val="333399"/>
                </a:solidFill>
              </a:rPr>
              <a:t>4</a:t>
            </a:r>
            <a:endParaRPr lang="zh-CN" altLang="zh-CN" sz="1800"/>
          </a:p>
        </p:txBody>
      </p:sp>
      <p:pic>
        <p:nvPicPr>
          <p:cNvPr id="2097173" name="图片 20971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713" y="2236788"/>
            <a:ext cx="455612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0622" name="矩形 1050621"/>
          <p:cNvSpPr>
            <a:spLocks noChangeArrowheads="1"/>
          </p:cNvSpPr>
          <p:nvPr/>
        </p:nvSpPr>
        <p:spPr bwMode="auto">
          <a:xfrm>
            <a:off x="4521200" y="4397375"/>
            <a:ext cx="43529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b="1" dirty="0">
                <a:solidFill>
                  <a:schemeClr val="accent2"/>
                </a:solidFill>
              </a:rPr>
              <a:t>每次修改和查询复杂度为</a:t>
            </a:r>
            <a:r>
              <a:rPr lang="zh-CN" altLang="zh-CN" sz="2800" b="1" dirty="0">
                <a:solidFill>
                  <a:schemeClr val="accent2"/>
                </a:solidFill>
              </a:rPr>
              <a:t>O(n)</a:t>
            </a:r>
            <a:r>
              <a:rPr lang="zh-CN" altLang="en-US" sz="2800" b="1" dirty="0">
                <a:solidFill>
                  <a:schemeClr val="accent2"/>
                </a:solidFill>
              </a:rPr>
              <a:t>。</a:t>
            </a:r>
            <a:endParaRPr lang="zh-CN" altLang="zh-CN" sz="1800" dirty="0">
              <a:solidFill>
                <a:schemeClr val="accent2"/>
              </a:solidFill>
            </a:endParaRPr>
          </a:p>
        </p:txBody>
      </p:sp>
      <p:sp>
        <p:nvSpPr>
          <p:cNvPr id="1050624" name="矩形 1050623"/>
          <p:cNvSpPr>
            <a:spLocks noChangeArrowheads="1"/>
          </p:cNvSpPr>
          <p:nvPr/>
        </p:nvSpPr>
        <p:spPr bwMode="auto">
          <a:xfrm>
            <a:off x="623888" y="5484813"/>
            <a:ext cx="7756525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b="1" dirty="0">
                <a:solidFill>
                  <a:srgbClr val="FF0000"/>
                </a:solidFill>
              </a:rPr>
              <a:t>思考：既然每个操作都与树上的路径有关，能否把这些路径分段存储，方便修改和查询？</a:t>
            </a:r>
            <a:endParaRPr lang="zh-CN" altLang="zh-CN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314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50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314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50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5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314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314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50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314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9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5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314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314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1000" fill="hold"/>
                                        <p:tgtEl>
                                          <p:spTgt spid="314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314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1000" fill="hold"/>
                                        <p:tgtEl>
                                          <p:spTgt spid="314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10506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矩形 1051213"/>
          <p:cNvSpPr>
            <a:spLocks noChangeArrowheads="1"/>
          </p:cNvSpPr>
          <p:nvPr/>
        </p:nvSpPr>
        <p:spPr bwMode="auto">
          <a:xfrm>
            <a:off x="319088" y="279400"/>
            <a:ext cx="8518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dirty="0">
                <a:solidFill>
                  <a:schemeClr val="tx1"/>
                </a:solidFill>
              </a:rPr>
              <a:t>查询某条路径上所有边权的最大值</a:t>
            </a:r>
            <a:r>
              <a:rPr lang="en-US" altLang="en-US" dirty="0">
                <a:solidFill>
                  <a:schemeClr val="tx1"/>
                </a:solidFill>
              </a:rPr>
              <a:t>(</a:t>
            </a:r>
            <a:r>
              <a:rPr lang="zh-CN" altLang="en-US" dirty="0">
                <a:solidFill>
                  <a:schemeClr val="tx1"/>
                </a:solidFill>
              </a:rPr>
              <a:t>伪代码</a:t>
            </a:r>
            <a:r>
              <a:rPr lang="en-US" altLang="en-US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0179" name="矩形 1051215"/>
          <p:cNvSpPr>
            <a:spLocks noChangeArrowheads="1"/>
          </p:cNvSpPr>
          <p:nvPr/>
        </p:nvSpPr>
        <p:spPr bwMode="auto">
          <a:xfrm>
            <a:off x="319088" y="1036638"/>
            <a:ext cx="8518525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query(</a:t>
            </a:r>
            <a:r>
              <a:rPr lang="en-US" altLang="en-US" sz="2800" dirty="0" err="1">
                <a:solidFill>
                  <a:schemeClr val="tx1"/>
                </a:solidFill>
              </a:rPr>
              <a:t>x,y</a:t>
            </a:r>
            <a:r>
              <a:rPr lang="en-US" altLang="en-US" sz="2800" dirty="0">
                <a:solidFill>
                  <a:schemeClr val="tx1"/>
                </a:solidFill>
              </a:rPr>
              <a:t>)//</a:t>
            </a:r>
            <a:r>
              <a:rPr lang="zh-CN" altLang="en-US" sz="2800" dirty="0">
                <a:solidFill>
                  <a:schemeClr val="tx1"/>
                </a:solidFill>
              </a:rPr>
              <a:t>查询原图中</a:t>
            </a:r>
            <a:r>
              <a:rPr lang="en-US" altLang="en-US" sz="28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到</a:t>
            </a:r>
            <a:r>
              <a:rPr lang="en-US" altLang="en-US" sz="2800" dirty="0">
                <a:solidFill>
                  <a:schemeClr val="tx1"/>
                </a:solidFill>
              </a:rPr>
              <a:t>y</a:t>
            </a:r>
            <a:r>
              <a:rPr lang="zh-CN" altLang="en-US" sz="2800" dirty="0">
                <a:solidFill>
                  <a:schemeClr val="tx1"/>
                </a:solidFill>
              </a:rPr>
              <a:t>的所有边权最大值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ans←0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while </a:t>
            </a:r>
            <a:r>
              <a:rPr lang="en-US" altLang="en-US" sz="2800" dirty="0">
                <a:solidFill>
                  <a:schemeClr val="tx1"/>
                </a:solidFill>
              </a:rPr>
              <a:t>top[x]</a:t>
            </a:r>
            <a:r>
              <a:rPr lang="zh-CN" altLang="en-US" sz="2800" dirty="0">
                <a:solidFill>
                  <a:schemeClr val="tx1"/>
                </a:solidFill>
              </a:rPr>
              <a:t>≠</a:t>
            </a:r>
            <a:r>
              <a:rPr lang="en-US" altLang="en-US" sz="2800" dirty="0">
                <a:solidFill>
                  <a:schemeClr val="tx1"/>
                </a:solidFill>
              </a:rPr>
              <a:t>top[y] do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     if </a:t>
            </a:r>
            <a:r>
              <a:rPr lang="en-US" altLang="en-US" sz="2800" dirty="0" err="1">
                <a:solidFill>
                  <a:schemeClr val="tx1"/>
                </a:solidFill>
              </a:rPr>
              <a:t>dep</a:t>
            </a:r>
            <a:r>
              <a:rPr lang="en-US" altLang="en-US" sz="2800" dirty="0">
                <a:solidFill>
                  <a:schemeClr val="tx1"/>
                </a:solidFill>
              </a:rPr>
              <a:t>[top[x]]&lt;</a:t>
            </a:r>
            <a:r>
              <a:rPr lang="en-US" altLang="en-US" sz="2800" dirty="0" err="1">
                <a:solidFill>
                  <a:schemeClr val="tx1"/>
                </a:solidFill>
              </a:rPr>
              <a:t>dep</a:t>
            </a:r>
            <a:r>
              <a:rPr lang="en-US" altLang="en-US" sz="2800" dirty="0">
                <a:solidFill>
                  <a:schemeClr val="tx1"/>
                </a:solidFill>
              </a:rPr>
              <a:t>[top[y]]  then</a:t>
            </a:r>
            <a:r>
              <a:rPr lang="zh-CN" altLang="en-US" sz="2800" dirty="0">
                <a:solidFill>
                  <a:schemeClr val="tx1"/>
                </a:solidFill>
              </a:rPr>
              <a:t>  swap(</a:t>
            </a:r>
            <a:r>
              <a:rPr lang="en-US" altLang="en-US" sz="2800" dirty="0" err="1">
                <a:solidFill>
                  <a:schemeClr val="tx1"/>
                </a:solidFill>
              </a:rPr>
              <a:t>x,y</a:t>
            </a:r>
            <a:r>
              <a:rPr lang="zh-CN" altLang="en-US" sz="2800" dirty="0">
                <a:solidFill>
                  <a:schemeClr val="tx1"/>
                </a:solidFill>
              </a:rPr>
              <a:t>)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     ans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←</a:t>
            </a:r>
            <a:r>
              <a:rPr lang="zh-CN" altLang="en-US" sz="2800" dirty="0">
                <a:solidFill>
                  <a:schemeClr val="tx1"/>
                </a:solidFill>
              </a:rPr>
              <a:t>max(</a:t>
            </a:r>
            <a:r>
              <a:rPr lang="en-US" altLang="en-US" sz="2800" dirty="0">
                <a:solidFill>
                  <a:schemeClr val="tx1"/>
                </a:solidFill>
              </a:rPr>
              <a:t>tree_</a:t>
            </a:r>
            <a:r>
              <a:rPr lang="zh-CN" altLang="en-US" sz="2800" dirty="0">
                <a:solidFill>
                  <a:schemeClr val="tx1"/>
                </a:solidFill>
              </a:rPr>
              <a:t>query(</a:t>
            </a:r>
            <a:r>
              <a:rPr lang="en-US" altLang="en-US" sz="2800" dirty="0">
                <a:solidFill>
                  <a:schemeClr val="tx1"/>
                </a:solidFill>
              </a:rPr>
              <a:t>t</a:t>
            </a:r>
            <a:r>
              <a:rPr lang="zh-CN" altLang="en-US" sz="2800" dirty="0">
                <a:solidFill>
                  <a:schemeClr val="tx1"/>
                </a:solidFill>
              </a:rPr>
              <a:t>id[</a:t>
            </a:r>
            <a:r>
              <a:rPr lang="en-US" altLang="en-US" sz="2800" dirty="0">
                <a:solidFill>
                  <a:schemeClr val="tx1"/>
                </a:solidFill>
              </a:rPr>
              <a:t>top[x]</a:t>
            </a:r>
            <a:r>
              <a:rPr lang="zh-CN" altLang="en-US" sz="2800" dirty="0">
                <a:solidFill>
                  <a:schemeClr val="tx1"/>
                </a:solidFill>
              </a:rPr>
              <a:t>], </a:t>
            </a:r>
            <a:r>
              <a:rPr lang="en-US" altLang="en-US" sz="2800" dirty="0">
                <a:solidFill>
                  <a:schemeClr val="tx1"/>
                </a:solidFill>
              </a:rPr>
              <a:t>t</a:t>
            </a:r>
            <a:r>
              <a:rPr lang="zh-CN" altLang="en-US" sz="2800" dirty="0">
                <a:solidFill>
                  <a:schemeClr val="tx1"/>
                </a:solidFill>
              </a:rPr>
              <a:t>id[</a:t>
            </a:r>
            <a:r>
              <a:rPr lang="en-US" altLang="en-US" sz="28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]), ans)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     </a:t>
            </a:r>
            <a:r>
              <a:rPr lang="en-US" altLang="en-US" sz="28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←</a:t>
            </a:r>
            <a:r>
              <a:rPr lang="zh-CN" altLang="en-US" sz="2800" dirty="0">
                <a:solidFill>
                  <a:schemeClr val="tx1"/>
                </a:solidFill>
              </a:rPr>
              <a:t>fa[</a:t>
            </a:r>
            <a:r>
              <a:rPr lang="en-US" altLang="en-US" sz="2800" dirty="0">
                <a:solidFill>
                  <a:schemeClr val="tx1"/>
                </a:solidFill>
              </a:rPr>
              <a:t>top[x]</a:t>
            </a:r>
            <a:r>
              <a:rPr lang="zh-CN" altLang="en-US" sz="2800" dirty="0">
                <a:solidFill>
                  <a:schemeClr val="tx1"/>
                </a:solidFill>
              </a:rPr>
              <a:t>]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if </a:t>
            </a:r>
            <a:r>
              <a:rPr lang="en-US" altLang="en-US" sz="28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 =</a:t>
            </a:r>
            <a:r>
              <a:rPr lang="en-US" altLang="zh-CN" sz="2800" dirty="0">
                <a:solidFill>
                  <a:schemeClr val="tx1"/>
                </a:solidFill>
              </a:rPr>
              <a:t>=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>
                <a:solidFill>
                  <a:schemeClr val="tx1"/>
                </a:solidFill>
              </a:rPr>
              <a:t>y</a:t>
            </a:r>
            <a:r>
              <a:rPr lang="zh-CN" altLang="en-US" sz="2800" dirty="0">
                <a:solidFill>
                  <a:schemeClr val="tx1"/>
                </a:solidFill>
              </a:rPr>
              <a:t>  </a:t>
            </a:r>
            <a:r>
              <a:rPr lang="en-US" altLang="en-US" sz="2800" dirty="0">
                <a:solidFill>
                  <a:schemeClr val="tx1"/>
                </a:solidFill>
              </a:rPr>
              <a:t>then </a:t>
            </a:r>
            <a:r>
              <a:rPr lang="zh-CN" altLang="en-US" sz="2800" dirty="0">
                <a:solidFill>
                  <a:schemeClr val="tx1"/>
                </a:solidFill>
              </a:rPr>
              <a:t> return ans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if  dep[</a:t>
            </a:r>
            <a:r>
              <a:rPr lang="en-US" altLang="en-US" sz="28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] &gt; dep[</a:t>
            </a:r>
            <a:r>
              <a:rPr lang="en-US" altLang="en-US" sz="2800" dirty="0">
                <a:solidFill>
                  <a:schemeClr val="tx1"/>
                </a:solidFill>
              </a:rPr>
              <a:t>y</a:t>
            </a:r>
            <a:r>
              <a:rPr lang="zh-CN" altLang="en-US" sz="2800" dirty="0">
                <a:solidFill>
                  <a:schemeClr val="tx1"/>
                </a:solidFill>
              </a:rPr>
              <a:t>]  </a:t>
            </a:r>
            <a:r>
              <a:rPr lang="en-US" altLang="en-US" sz="2800" dirty="0">
                <a:solidFill>
                  <a:schemeClr val="tx1"/>
                </a:solidFill>
              </a:rPr>
              <a:t>then </a:t>
            </a:r>
            <a:r>
              <a:rPr lang="zh-CN" altLang="en-US" sz="2800" dirty="0">
                <a:solidFill>
                  <a:schemeClr val="tx1"/>
                </a:solidFill>
              </a:rPr>
              <a:t>swap(</a:t>
            </a:r>
            <a:r>
              <a:rPr lang="en-US" altLang="en-US" sz="28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, </a:t>
            </a:r>
            <a:r>
              <a:rPr lang="en-US" altLang="en-US" sz="2800" dirty="0">
                <a:solidFill>
                  <a:schemeClr val="tx1"/>
                </a:solidFill>
              </a:rPr>
              <a:t>y</a:t>
            </a:r>
            <a:r>
              <a:rPr lang="zh-CN" altLang="en-US" sz="2800" dirty="0">
                <a:solidFill>
                  <a:schemeClr val="tx1"/>
                </a:solidFill>
              </a:rPr>
              <a:t>)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ans = max(</a:t>
            </a:r>
            <a:r>
              <a:rPr lang="en-US" altLang="en-US" sz="2800" dirty="0">
                <a:solidFill>
                  <a:schemeClr val="tx1"/>
                </a:solidFill>
              </a:rPr>
              <a:t>tree_</a:t>
            </a:r>
            <a:r>
              <a:rPr lang="zh-CN" altLang="en-US" sz="2800" dirty="0">
                <a:solidFill>
                  <a:schemeClr val="tx1"/>
                </a:solidFill>
              </a:rPr>
              <a:t>query(</a:t>
            </a:r>
            <a:r>
              <a:rPr lang="en-US" altLang="en-US" sz="2800" dirty="0">
                <a:solidFill>
                  <a:schemeClr val="tx1"/>
                </a:solidFill>
              </a:rPr>
              <a:t>t</a:t>
            </a:r>
            <a:r>
              <a:rPr lang="zh-CN" altLang="en-US" sz="2800" dirty="0">
                <a:solidFill>
                  <a:schemeClr val="tx1"/>
                </a:solidFill>
              </a:rPr>
              <a:t>id[son[</a:t>
            </a:r>
            <a:r>
              <a:rPr lang="en-US" altLang="zh-CN" sz="2800" dirty="0">
                <a:solidFill>
                  <a:schemeClr val="tx1"/>
                </a:solidFill>
              </a:rPr>
              <a:t>x</a:t>
            </a:r>
            <a:r>
              <a:rPr lang="zh-CN" altLang="en-US" sz="2800" dirty="0">
                <a:solidFill>
                  <a:schemeClr val="tx1"/>
                </a:solidFill>
              </a:rPr>
              <a:t>]], </a:t>
            </a:r>
            <a:r>
              <a:rPr lang="en-US" altLang="en-US" sz="2800" dirty="0">
                <a:solidFill>
                  <a:schemeClr val="tx1"/>
                </a:solidFill>
              </a:rPr>
              <a:t>t</a:t>
            </a:r>
            <a:r>
              <a:rPr lang="zh-CN" altLang="en-US" sz="2800" dirty="0">
                <a:solidFill>
                  <a:schemeClr val="tx1"/>
                </a:solidFill>
              </a:rPr>
              <a:t>id[</a:t>
            </a:r>
            <a:r>
              <a:rPr lang="en-US" altLang="zh-CN" sz="2800" dirty="0">
                <a:solidFill>
                  <a:schemeClr val="tx1"/>
                </a:solidFill>
              </a:rPr>
              <a:t>y</a:t>
            </a:r>
            <a:r>
              <a:rPr lang="zh-CN" altLang="en-US" sz="2800" dirty="0">
                <a:solidFill>
                  <a:schemeClr val="tx1"/>
                </a:solidFill>
              </a:rPr>
              <a:t>]), ans);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return ans;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//</a:t>
            </a:r>
            <a:r>
              <a:rPr lang="en-US" altLang="en-US" sz="2800" dirty="0" err="1">
                <a:solidFill>
                  <a:schemeClr val="tx1"/>
                </a:solidFill>
              </a:rPr>
              <a:t>tree_query</a:t>
            </a:r>
            <a:r>
              <a:rPr lang="en-US" altLang="en-US" sz="2800" dirty="0">
                <a:solidFill>
                  <a:schemeClr val="tx1"/>
                </a:solidFill>
              </a:rPr>
              <a:t>(</a:t>
            </a:r>
            <a:r>
              <a:rPr lang="en-US" altLang="en-US" sz="2800" dirty="0" err="1">
                <a:solidFill>
                  <a:schemeClr val="tx1"/>
                </a:solidFill>
              </a:rPr>
              <a:t>l,r</a:t>
            </a:r>
            <a:r>
              <a:rPr lang="en-US" altLang="en-US" sz="2800" dirty="0">
                <a:solidFill>
                  <a:schemeClr val="tx1"/>
                </a:solidFill>
              </a:rPr>
              <a:t>):</a:t>
            </a:r>
            <a:r>
              <a:rPr lang="zh-CN" altLang="en-US" sz="2800" dirty="0">
                <a:solidFill>
                  <a:schemeClr val="tx1"/>
                </a:solidFill>
              </a:rPr>
              <a:t>在线段树的区间</a:t>
            </a:r>
            <a:r>
              <a:rPr lang="en-US" altLang="zh-CN" sz="2800" dirty="0">
                <a:solidFill>
                  <a:schemeClr val="tx1"/>
                </a:solidFill>
              </a:rPr>
              <a:t>[</a:t>
            </a:r>
            <a:r>
              <a:rPr lang="en-US" altLang="zh-CN" sz="2800" dirty="0" err="1">
                <a:solidFill>
                  <a:schemeClr val="tx1"/>
                </a:solidFill>
              </a:rPr>
              <a:t>l,r</a:t>
            </a:r>
            <a:r>
              <a:rPr lang="en-US" altLang="zh-CN" sz="2800" dirty="0">
                <a:solidFill>
                  <a:schemeClr val="tx1"/>
                </a:solidFill>
              </a:rPr>
              <a:t>]</a:t>
            </a:r>
            <a:r>
              <a:rPr lang="zh-CN" altLang="en-US" sz="2800" dirty="0">
                <a:solidFill>
                  <a:schemeClr val="tx1"/>
                </a:solidFill>
              </a:rPr>
              <a:t>中查询最大值。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mtClean="0"/>
              <a:t>树的统计</a:t>
            </a:r>
            <a:r>
              <a:rPr lang="en-US" altLang="zh-CN" smtClean="0"/>
              <a:t>Count</a:t>
            </a:r>
            <a:endParaRPr lang="zh-CN" altLang="en-US" smtClean="0"/>
          </a:p>
        </p:txBody>
      </p:sp>
      <p:sp>
        <p:nvSpPr>
          <p:cNvPr id="51203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mtClean="0"/>
              <a:t>COGS1688_ZJOI2008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题目描述</a:t>
            </a:r>
          </a:p>
        </p:txBody>
      </p:sp>
      <p:sp>
        <p:nvSpPr>
          <p:cNvPr id="52227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smtClean="0"/>
              <a:t>一棵树上有</a:t>
            </a:r>
            <a:r>
              <a:rPr lang="en-US" altLang="zh-CN" sz="2800" smtClean="0"/>
              <a:t>n</a:t>
            </a:r>
            <a:r>
              <a:rPr lang="zh-CN" altLang="en-US" sz="2800" smtClean="0"/>
              <a:t>个节点，编号分别为</a:t>
            </a:r>
            <a:r>
              <a:rPr lang="en-US" altLang="zh-CN" sz="2800" smtClean="0"/>
              <a:t>1</a:t>
            </a:r>
            <a:r>
              <a:rPr lang="zh-CN" altLang="en-US" sz="2800" smtClean="0"/>
              <a:t>到</a:t>
            </a:r>
            <a:r>
              <a:rPr lang="en-US" altLang="zh-CN" sz="2800" smtClean="0"/>
              <a:t>n</a:t>
            </a:r>
            <a:r>
              <a:rPr lang="zh-CN" altLang="en-US" sz="2800" smtClean="0"/>
              <a:t>，每个节点都有一个权值</a:t>
            </a:r>
            <a:r>
              <a:rPr lang="en-US" altLang="zh-CN" sz="2800" smtClean="0"/>
              <a:t>w</a:t>
            </a:r>
            <a:r>
              <a:rPr lang="zh-CN" altLang="en-US" sz="2800" smtClean="0"/>
              <a:t>。我们将以下面的形式来要求你对这棵树完成一些操作： </a:t>
            </a:r>
          </a:p>
          <a:p>
            <a:r>
              <a:rPr lang="en-US" altLang="zh-CN" sz="2800" smtClean="0"/>
              <a:t>I. CHANGE u t : </a:t>
            </a:r>
            <a:r>
              <a:rPr lang="zh-CN" altLang="en-US" sz="2800" smtClean="0"/>
              <a:t>把结点</a:t>
            </a:r>
            <a:r>
              <a:rPr lang="en-US" altLang="zh-CN" sz="2800" smtClean="0"/>
              <a:t>u</a:t>
            </a:r>
            <a:r>
              <a:rPr lang="zh-CN" altLang="en-US" sz="2800" smtClean="0"/>
              <a:t>的权值改为</a:t>
            </a:r>
            <a:r>
              <a:rPr lang="en-US" altLang="zh-CN" sz="2800" smtClean="0"/>
              <a:t>t </a:t>
            </a:r>
          </a:p>
          <a:p>
            <a:r>
              <a:rPr lang="en-US" altLang="zh-CN" sz="2800" smtClean="0"/>
              <a:t>II. QMAX u v: </a:t>
            </a:r>
            <a:r>
              <a:rPr lang="zh-CN" altLang="en-US" sz="2800" smtClean="0"/>
              <a:t>询问从点</a:t>
            </a:r>
            <a:r>
              <a:rPr lang="en-US" altLang="zh-CN" sz="2800" smtClean="0"/>
              <a:t>u</a:t>
            </a:r>
            <a:r>
              <a:rPr lang="zh-CN" altLang="en-US" sz="2800" smtClean="0"/>
              <a:t>到点</a:t>
            </a:r>
            <a:r>
              <a:rPr lang="en-US" altLang="zh-CN" sz="2800" smtClean="0"/>
              <a:t>v</a:t>
            </a:r>
            <a:r>
              <a:rPr lang="zh-CN" altLang="en-US" sz="2800" smtClean="0"/>
              <a:t>的路径上的节点的最大权值 </a:t>
            </a:r>
          </a:p>
          <a:p>
            <a:r>
              <a:rPr lang="en-US" altLang="zh-CN" sz="2800" smtClean="0"/>
              <a:t>III. QSUM u v: </a:t>
            </a:r>
            <a:r>
              <a:rPr lang="zh-CN" altLang="en-US" sz="2800" smtClean="0"/>
              <a:t>询问从点</a:t>
            </a:r>
            <a:r>
              <a:rPr lang="en-US" altLang="zh-CN" sz="2800" smtClean="0"/>
              <a:t>u</a:t>
            </a:r>
            <a:r>
              <a:rPr lang="zh-CN" altLang="en-US" sz="2800" smtClean="0"/>
              <a:t>到点</a:t>
            </a:r>
            <a:r>
              <a:rPr lang="en-US" altLang="zh-CN" sz="2800" smtClean="0"/>
              <a:t>v</a:t>
            </a:r>
            <a:r>
              <a:rPr lang="zh-CN" altLang="en-US" sz="2800" smtClean="0"/>
              <a:t>的路径上的节点的权值和 </a:t>
            </a:r>
          </a:p>
          <a:p>
            <a:r>
              <a:rPr lang="zh-CN" altLang="en-US" sz="2800" smtClean="0"/>
              <a:t>注意：从点</a:t>
            </a:r>
            <a:r>
              <a:rPr lang="en-US" altLang="zh-CN" sz="2800" smtClean="0"/>
              <a:t>u</a:t>
            </a:r>
            <a:r>
              <a:rPr lang="zh-CN" altLang="en-US" sz="2800" smtClean="0"/>
              <a:t>到点</a:t>
            </a:r>
            <a:r>
              <a:rPr lang="en-US" altLang="zh-CN" sz="2800" smtClean="0"/>
              <a:t>v</a:t>
            </a:r>
            <a:r>
              <a:rPr lang="zh-CN" altLang="en-US" sz="2800" smtClean="0"/>
              <a:t>的路径上的节点包括</a:t>
            </a:r>
            <a:r>
              <a:rPr lang="en-US" altLang="zh-CN" sz="2800" smtClean="0"/>
              <a:t>u</a:t>
            </a:r>
            <a:r>
              <a:rPr lang="zh-CN" altLang="en-US" sz="2800" smtClean="0"/>
              <a:t>和</a:t>
            </a:r>
            <a:r>
              <a:rPr lang="en-US" altLang="zh-CN" sz="2800" smtClean="0"/>
              <a:t>v</a:t>
            </a:r>
            <a:r>
              <a:rPr lang="zh-CN" altLang="en-US" sz="2800" smtClean="0"/>
              <a:t>本身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输入输出格式</a:t>
            </a:r>
          </a:p>
        </p:txBody>
      </p:sp>
      <p:sp>
        <p:nvSpPr>
          <p:cNvPr id="53251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smtClean="0"/>
              <a:t>【</a:t>
            </a:r>
            <a:r>
              <a:rPr lang="zh-CN" altLang="en-US" sz="2000" smtClean="0"/>
              <a:t>输入格式</a:t>
            </a:r>
            <a:r>
              <a:rPr lang="en-US" altLang="zh-CN" sz="2000" smtClean="0"/>
              <a:t>】</a:t>
            </a:r>
          </a:p>
          <a:p>
            <a:r>
              <a:rPr lang="zh-CN" altLang="en-US" sz="2000" smtClean="0"/>
              <a:t>输入的第一行为一个整数</a:t>
            </a:r>
            <a:r>
              <a:rPr lang="en-US" altLang="zh-CN" sz="2000" smtClean="0"/>
              <a:t>n</a:t>
            </a:r>
            <a:r>
              <a:rPr lang="zh-CN" altLang="en-US" sz="2000" smtClean="0"/>
              <a:t>，表示节点的个数。</a:t>
            </a:r>
          </a:p>
          <a:p>
            <a:r>
              <a:rPr lang="zh-CN" altLang="en-US" sz="2000" smtClean="0"/>
              <a:t>接下来</a:t>
            </a:r>
            <a:r>
              <a:rPr lang="en-US" altLang="zh-CN" sz="2000" smtClean="0"/>
              <a:t>n – 1</a:t>
            </a:r>
            <a:r>
              <a:rPr lang="zh-CN" altLang="en-US" sz="2000" smtClean="0"/>
              <a:t>行，每行</a:t>
            </a:r>
            <a:r>
              <a:rPr lang="en-US" altLang="zh-CN" sz="2000" smtClean="0"/>
              <a:t>2</a:t>
            </a:r>
            <a:r>
              <a:rPr lang="zh-CN" altLang="en-US" sz="2000" smtClean="0"/>
              <a:t>个整数</a:t>
            </a:r>
            <a:r>
              <a:rPr lang="en-US" altLang="zh-CN" sz="2000" smtClean="0"/>
              <a:t>a</a:t>
            </a:r>
            <a:r>
              <a:rPr lang="zh-CN" altLang="en-US" sz="2000" smtClean="0"/>
              <a:t>和</a:t>
            </a:r>
            <a:r>
              <a:rPr lang="en-US" altLang="zh-CN" sz="2000" smtClean="0"/>
              <a:t>b</a:t>
            </a:r>
            <a:r>
              <a:rPr lang="zh-CN" altLang="en-US" sz="2000" smtClean="0"/>
              <a:t>，表示节点</a:t>
            </a:r>
            <a:r>
              <a:rPr lang="en-US" altLang="zh-CN" sz="2000" smtClean="0"/>
              <a:t>a</a:t>
            </a:r>
            <a:r>
              <a:rPr lang="zh-CN" altLang="en-US" sz="2000" smtClean="0"/>
              <a:t>和节点</a:t>
            </a:r>
            <a:r>
              <a:rPr lang="en-US" altLang="zh-CN" sz="2000" smtClean="0"/>
              <a:t>b</a:t>
            </a:r>
            <a:r>
              <a:rPr lang="zh-CN" altLang="en-US" sz="2000" smtClean="0"/>
              <a:t>之间有一条边相连。</a:t>
            </a:r>
          </a:p>
          <a:p>
            <a:r>
              <a:rPr lang="zh-CN" altLang="en-US" sz="2000" smtClean="0"/>
              <a:t>接下来</a:t>
            </a:r>
            <a:r>
              <a:rPr lang="en-US" altLang="zh-CN" sz="2000" smtClean="0"/>
              <a:t>n</a:t>
            </a:r>
            <a:r>
              <a:rPr lang="zh-CN" altLang="en-US" sz="2000" smtClean="0"/>
              <a:t>行，每行一个整数，第</a:t>
            </a:r>
            <a:r>
              <a:rPr lang="en-US" altLang="zh-CN" sz="2000" smtClean="0"/>
              <a:t>i</a:t>
            </a:r>
            <a:r>
              <a:rPr lang="zh-CN" altLang="en-US" sz="2000" smtClean="0"/>
              <a:t>行的整数</a:t>
            </a:r>
            <a:r>
              <a:rPr lang="en-US" altLang="zh-CN" sz="2000" smtClean="0"/>
              <a:t>wi</a:t>
            </a:r>
            <a:r>
              <a:rPr lang="zh-CN" altLang="en-US" sz="2000" smtClean="0"/>
              <a:t>表示节点</a:t>
            </a:r>
            <a:r>
              <a:rPr lang="en-US" altLang="zh-CN" sz="2000" smtClean="0"/>
              <a:t>i</a:t>
            </a:r>
            <a:r>
              <a:rPr lang="zh-CN" altLang="en-US" sz="2000" smtClean="0"/>
              <a:t>的权值。</a:t>
            </a:r>
          </a:p>
          <a:p>
            <a:r>
              <a:rPr lang="zh-CN" altLang="en-US" sz="2000" smtClean="0"/>
              <a:t>接下来</a:t>
            </a:r>
            <a:r>
              <a:rPr lang="en-US" altLang="zh-CN" sz="2000" smtClean="0"/>
              <a:t>1</a:t>
            </a:r>
            <a:r>
              <a:rPr lang="zh-CN" altLang="en-US" sz="2000" smtClean="0"/>
              <a:t>行，为一个整数</a:t>
            </a:r>
            <a:r>
              <a:rPr lang="en-US" altLang="zh-CN" sz="2000" smtClean="0"/>
              <a:t>q</a:t>
            </a:r>
            <a:r>
              <a:rPr lang="zh-CN" altLang="en-US" sz="2000" smtClean="0"/>
              <a:t>，表示操作的总数。</a:t>
            </a:r>
          </a:p>
          <a:p>
            <a:r>
              <a:rPr lang="zh-CN" altLang="en-US" sz="2000" smtClean="0"/>
              <a:t>接下来</a:t>
            </a:r>
            <a:r>
              <a:rPr lang="en-US" altLang="zh-CN" sz="2000" smtClean="0"/>
              <a:t>q</a:t>
            </a:r>
            <a:r>
              <a:rPr lang="zh-CN" altLang="en-US" sz="2000" smtClean="0"/>
              <a:t>行，每行一个操作，以“</a:t>
            </a:r>
            <a:r>
              <a:rPr lang="en-US" altLang="zh-CN" sz="2000" smtClean="0"/>
              <a:t>CHANGE u t”</a:t>
            </a:r>
            <a:r>
              <a:rPr lang="zh-CN" altLang="en-US" sz="2000" smtClean="0"/>
              <a:t>或者“</a:t>
            </a:r>
            <a:r>
              <a:rPr lang="en-US" altLang="zh-CN" sz="2000" smtClean="0"/>
              <a:t>QMAX u v”</a:t>
            </a:r>
            <a:r>
              <a:rPr lang="zh-CN" altLang="en-US" sz="2000" smtClean="0"/>
              <a:t>或者“</a:t>
            </a:r>
            <a:r>
              <a:rPr lang="en-US" altLang="zh-CN" sz="2000" smtClean="0"/>
              <a:t>QSUM u v”</a:t>
            </a:r>
            <a:r>
              <a:rPr lang="zh-CN" altLang="en-US" sz="2000" smtClean="0"/>
              <a:t>的形式给出。 </a:t>
            </a:r>
          </a:p>
          <a:p>
            <a:r>
              <a:rPr lang="zh-CN" altLang="en-US" sz="2000" smtClean="0"/>
              <a:t>对于</a:t>
            </a:r>
            <a:r>
              <a:rPr lang="en-US" altLang="zh-CN" sz="2000" smtClean="0"/>
              <a:t>100</a:t>
            </a:r>
            <a:r>
              <a:rPr lang="zh-CN" altLang="en-US" sz="2000" smtClean="0"/>
              <a:t>％的数据，保证</a:t>
            </a:r>
            <a:r>
              <a:rPr lang="en-US" altLang="zh-CN" sz="2000" smtClean="0"/>
              <a:t>1&lt;=n&lt;=30000</a:t>
            </a:r>
            <a:r>
              <a:rPr lang="zh-CN" altLang="en-US" sz="2000" smtClean="0"/>
              <a:t>，</a:t>
            </a:r>
            <a:r>
              <a:rPr lang="en-US" altLang="zh-CN" sz="2000" smtClean="0"/>
              <a:t>0&lt;=q&lt;=200000</a:t>
            </a:r>
            <a:r>
              <a:rPr lang="zh-CN" altLang="en-US" sz="2000" smtClean="0"/>
              <a:t>；中途操作中保证每个节点的权值</a:t>
            </a:r>
            <a:r>
              <a:rPr lang="en-US" altLang="zh-CN" sz="2000" smtClean="0"/>
              <a:t>w</a:t>
            </a:r>
            <a:r>
              <a:rPr lang="zh-CN" altLang="en-US" sz="2000" smtClean="0"/>
              <a:t>在</a:t>
            </a:r>
            <a:r>
              <a:rPr lang="en-US" altLang="zh-CN" sz="2000" smtClean="0"/>
              <a:t>-30000</a:t>
            </a:r>
            <a:r>
              <a:rPr lang="zh-CN" altLang="en-US" sz="2000" smtClean="0"/>
              <a:t>到</a:t>
            </a:r>
            <a:r>
              <a:rPr lang="en-US" altLang="zh-CN" sz="2000" smtClean="0"/>
              <a:t>30000</a:t>
            </a:r>
            <a:r>
              <a:rPr lang="zh-CN" altLang="en-US" sz="2000" smtClean="0"/>
              <a:t>之间。</a:t>
            </a:r>
          </a:p>
          <a:p>
            <a:r>
              <a:rPr lang="en-US" altLang="zh-CN" sz="2000" smtClean="0"/>
              <a:t>【</a:t>
            </a:r>
            <a:r>
              <a:rPr lang="zh-CN" altLang="en-US" sz="2000" smtClean="0"/>
              <a:t>输出格式</a:t>
            </a:r>
            <a:r>
              <a:rPr lang="en-US" altLang="zh-CN" sz="2000" smtClean="0"/>
              <a:t>】</a:t>
            </a:r>
          </a:p>
          <a:p>
            <a:r>
              <a:rPr lang="zh-CN" altLang="en-US" sz="2000" smtClean="0"/>
              <a:t>对于每个“</a:t>
            </a:r>
            <a:r>
              <a:rPr lang="en-US" altLang="zh-CN" sz="2000" smtClean="0"/>
              <a:t>QMAX”</a:t>
            </a:r>
            <a:r>
              <a:rPr lang="zh-CN" altLang="en-US" sz="2000" smtClean="0"/>
              <a:t>或者“</a:t>
            </a:r>
            <a:r>
              <a:rPr lang="en-US" altLang="zh-CN" sz="2000" smtClean="0"/>
              <a:t>QSUM”</a:t>
            </a:r>
            <a:r>
              <a:rPr lang="zh-CN" altLang="en-US" sz="2000" smtClean="0"/>
              <a:t>的操作，每行输出一个整数表示要求输出的结果。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样例输入输出</a:t>
            </a:r>
          </a:p>
        </p:txBody>
      </p:sp>
      <p:sp>
        <p:nvSpPr>
          <p:cNvPr id="54275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2243138" cy="5141913"/>
          </a:xfrm>
        </p:spPr>
        <p:txBody>
          <a:bodyPr>
            <a:normAutofit/>
          </a:bodyPr>
          <a:lstStyle/>
          <a:p>
            <a:r>
              <a:rPr lang="en-US" altLang="zh-CN" sz="1200" smtClean="0"/>
              <a:t>【</a:t>
            </a:r>
            <a:r>
              <a:rPr lang="zh-CN" altLang="en-US" sz="1200" smtClean="0"/>
              <a:t>样例输入</a:t>
            </a:r>
            <a:r>
              <a:rPr lang="en-US" altLang="zh-CN" sz="1200" smtClean="0"/>
              <a:t>】</a:t>
            </a:r>
          </a:p>
          <a:p>
            <a:r>
              <a:rPr lang="en-US" altLang="zh-CN" sz="1200" smtClean="0"/>
              <a:t>4</a:t>
            </a:r>
          </a:p>
          <a:p>
            <a:r>
              <a:rPr lang="en-US" altLang="zh-CN" sz="1200" smtClean="0"/>
              <a:t>1 2</a:t>
            </a:r>
          </a:p>
          <a:p>
            <a:r>
              <a:rPr lang="en-US" altLang="zh-CN" sz="1200" smtClean="0"/>
              <a:t>2 3</a:t>
            </a:r>
          </a:p>
          <a:p>
            <a:r>
              <a:rPr lang="en-US" altLang="zh-CN" sz="1200" smtClean="0"/>
              <a:t>4 1</a:t>
            </a:r>
          </a:p>
          <a:p>
            <a:r>
              <a:rPr lang="en-US" altLang="zh-CN" sz="1200" smtClean="0"/>
              <a:t>4</a:t>
            </a:r>
          </a:p>
          <a:p>
            <a:r>
              <a:rPr lang="en-US" altLang="zh-CN" sz="1200" smtClean="0"/>
              <a:t>2 </a:t>
            </a:r>
          </a:p>
          <a:p>
            <a:r>
              <a:rPr lang="en-US" altLang="zh-CN" sz="1200" smtClean="0"/>
              <a:t>1 </a:t>
            </a:r>
          </a:p>
          <a:p>
            <a:r>
              <a:rPr lang="en-US" altLang="zh-CN" sz="1200" smtClean="0"/>
              <a:t>3</a:t>
            </a:r>
          </a:p>
          <a:p>
            <a:r>
              <a:rPr lang="en-US" altLang="zh-CN" sz="1200" smtClean="0"/>
              <a:t>12</a:t>
            </a:r>
          </a:p>
          <a:p>
            <a:r>
              <a:rPr lang="en-US" altLang="zh-CN" sz="1200" smtClean="0"/>
              <a:t>QMAX 3 4</a:t>
            </a:r>
          </a:p>
          <a:p>
            <a:r>
              <a:rPr lang="en-US" altLang="zh-CN" sz="1200" smtClean="0"/>
              <a:t>QMAX 3 3</a:t>
            </a:r>
          </a:p>
          <a:p>
            <a:r>
              <a:rPr lang="en-US" altLang="zh-CN" sz="1200" smtClean="0"/>
              <a:t>QMAX 3 2</a:t>
            </a:r>
          </a:p>
          <a:p>
            <a:r>
              <a:rPr lang="en-US" altLang="zh-CN" sz="1200" smtClean="0"/>
              <a:t>QMAX 2 3</a:t>
            </a:r>
          </a:p>
          <a:p>
            <a:r>
              <a:rPr lang="en-US" altLang="zh-CN" sz="1200" smtClean="0"/>
              <a:t>QSUM 3 4</a:t>
            </a:r>
          </a:p>
          <a:p>
            <a:r>
              <a:rPr lang="en-US" altLang="zh-CN" sz="1200" smtClean="0"/>
              <a:t>QSUM 2 1</a:t>
            </a:r>
          </a:p>
          <a:p>
            <a:r>
              <a:rPr lang="en-US" altLang="zh-CN" sz="1200" smtClean="0"/>
              <a:t>CHANGE 1 5</a:t>
            </a:r>
          </a:p>
          <a:p>
            <a:r>
              <a:rPr lang="en-US" altLang="zh-CN" sz="1200" smtClean="0"/>
              <a:t>QMAX 3 4</a:t>
            </a:r>
          </a:p>
          <a:p>
            <a:r>
              <a:rPr lang="en-US" altLang="zh-CN" sz="1200" smtClean="0"/>
              <a:t>CHANGE 3 6</a:t>
            </a:r>
          </a:p>
          <a:p>
            <a:r>
              <a:rPr lang="en-US" altLang="zh-CN" sz="1200" smtClean="0"/>
              <a:t>QMAX 3 4</a:t>
            </a:r>
          </a:p>
          <a:p>
            <a:r>
              <a:rPr lang="en-US" altLang="zh-CN" sz="1200" smtClean="0"/>
              <a:t>QMAX 2 4</a:t>
            </a:r>
          </a:p>
          <a:p>
            <a:r>
              <a:rPr lang="en-US" altLang="zh-CN" sz="1200" smtClean="0"/>
              <a:t>QSUM 3 4</a:t>
            </a:r>
            <a:endParaRPr lang="zh-CN" altLang="en-US" sz="1200" smtClean="0"/>
          </a:p>
        </p:txBody>
      </p:sp>
      <p:sp>
        <p:nvSpPr>
          <p:cNvPr id="54276" name="文本框 3"/>
          <p:cNvSpPr txBox="1">
            <a:spLocks noChangeArrowheads="1"/>
          </p:cNvSpPr>
          <p:nvPr/>
        </p:nvSpPr>
        <p:spPr bwMode="auto">
          <a:xfrm>
            <a:off x="2436131" y="3396658"/>
            <a:ext cx="1570037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【</a:t>
            </a:r>
            <a:r>
              <a:rPr lang="zh-CN" altLang="en-US" sz="1800" dirty="0">
                <a:solidFill>
                  <a:schemeClr val="tx1"/>
                </a:solidFill>
              </a:rPr>
              <a:t>样例输出</a:t>
            </a:r>
            <a:r>
              <a:rPr lang="en-US" altLang="zh-CN" sz="1800" dirty="0">
                <a:solidFill>
                  <a:schemeClr val="tx1"/>
                </a:solidFill>
              </a:rPr>
              <a:t>】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4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1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2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2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10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6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5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6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5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16</a:t>
            </a:r>
            <a:endParaRPr lang="zh-CN" altLang="en-US" sz="1800" dirty="0">
              <a:solidFill>
                <a:schemeClr val="tx1"/>
              </a:solidFill>
            </a:endParaRPr>
          </a:p>
        </p:txBody>
      </p:sp>
      <p:sp>
        <p:nvSpPr>
          <p:cNvPr id="5" name="椭圆 4"/>
          <p:cNvSpPr/>
          <p:nvPr/>
        </p:nvSpPr>
        <p:spPr>
          <a:xfrm>
            <a:off x="6732588" y="2349500"/>
            <a:ext cx="287337" cy="317500"/>
          </a:xfrm>
          <a:prstGeom prst="ellipse">
            <a:avLst/>
          </a:prstGeom>
          <a:solidFill>
            <a:schemeClr val="tx2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6" name="椭圆 5"/>
          <p:cNvSpPr/>
          <p:nvPr/>
        </p:nvSpPr>
        <p:spPr>
          <a:xfrm>
            <a:off x="6281738" y="2938463"/>
            <a:ext cx="287337" cy="319087"/>
          </a:xfrm>
          <a:prstGeom prst="ellipse">
            <a:avLst/>
          </a:prstGeom>
          <a:solidFill>
            <a:schemeClr val="tx2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7" name="椭圆 6"/>
          <p:cNvSpPr/>
          <p:nvPr/>
        </p:nvSpPr>
        <p:spPr>
          <a:xfrm>
            <a:off x="6599238" y="3598863"/>
            <a:ext cx="287337" cy="319087"/>
          </a:xfrm>
          <a:prstGeom prst="ellipse">
            <a:avLst/>
          </a:prstGeom>
          <a:solidFill>
            <a:schemeClr val="tx2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7235825" y="2938463"/>
            <a:ext cx="288925" cy="319087"/>
          </a:xfrm>
          <a:prstGeom prst="ellipse">
            <a:avLst/>
          </a:prstGeom>
          <a:solidFill>
            <a:schemeClr val="tx2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4</a:t>
            </a:r>
            <a:endParaRPr lang="zh-CN" altLang="en-US" dirty="0"/>
          </a:p>
        </p:txBody>
      </p:sp>
      <p:cxnSp>
        <p:nvCxnSpPr>
          <p:cNvPr id="10" name="直接连接符 9"/>
          <p:cNvCxnSpPr>
            <a:stCxn id="5" idx="3"/>
            <a:endCxn id="6" idx="7"/>
          </p:cNvCxnSpPr>
          <p:nvPr/>
        </p:nvCxnSpPr>
        <p:spPr>
          <a:xfrm flipH="1">
            <a:off x="6527800" y="2620963"/>
            <a:ext cx="246063" cy="36353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5" idx="5"/>
            <a:endCxn id="8" idx="1"/>
          </p:cNvCxnSpPr>
          <p:nvPr/>
        </p:nvCxnSpPr>
        <p:spPr>
          <a:xfrm>
            <a:off x="6978650" y="2620963"/>
            <a:ext cx="300038" cy="36353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6" idx="5"/>
            <a:endCxn id="7" idx="0"/>
          </p:cNvCxnSpPr>
          <p:nvPr/>
        </p:nvCxnSpPr>
        <p:spPr>
          <a:xfrm>
            <a:off x="6527800" y="3209925"/>
            <a:ext cx="215900" cy="38893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6538913" y="2371725"/>
            <a:ext cx="234950" cy="2873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>
                <a:solidFill>
                  <a:schemeClr val="tx1"/>
                </a:solidFill>
              </a:rPr>
              <a:t>4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019800" y="2940050"/>
            <a:ext cx="234950" cy="288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>
                <a:solidFill>
                  <a:schemeClr val="tx1"/>
                </a:solidFill>
              </a:rPr>
              <a:t>2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357938" y="3679825"/>
            <a:ext cx="234950" cy="288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>
                <a:solidFill>
                  <a:schemeClr val="tx1"/>
                </a:solidFill>
              </a:rPr>
              <a:t>1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537450" y="2954338"/>
            <a:ext cx="234950" cy="287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>
                <a:solidFill>
                  <a:schemeClr val="tx1"/>
                </a:solidFill>
              </a:rPr>
              <a:t>3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数据结构</a:t>
            </a:r>
          </a:p>
        </p:txBody>
      </p:sp>
      <p:sp>
        <p:nvSpPr>
          <p:cNvPr id="55299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fa</a:t>
            </a:r>
            <a:r>
              <a:rPr lang="en-US" altLang="zh-CN" sz="2000" dirty="0" smtClean="0"/>
              <a:t>[</a:t>
            </a:r>
            <a:r>
              <a:rPr lang="en-US" altLang="zh-CN" sz="2000" dirty="0" err="1" smtClean="0"/>
              <a:t>maxn</a:t>
            </a:r>
            <a:r>
              <a:rPr lang="en-US" altLang="zh-CN" sz="2000" dirty="0" smtClean="0"/>
              <a:t>],</a:t>
            </a:r>
            <a:r>
              <a:rPr lang="en-US" altLang="zh-CN" sz="2000" dirty="0" err="1" smtClean="0"/>
              <a:t>dep</a:t>
            </a:r>
            <a:r>
              <a:rPr lang="en-US" altLang="zh-CN" sz="2000" dirty="0" smtClean="0"/>
              <a:t>[</a:t>
            </a:r>
            <a:r>
              <a:rPr lang="en-US" altLang="zh-CN" sz="2000" dirty="0" err="1" smtClean="0"/>
              <a:t>maxn</a:t>
            </a:r>
            <a:r>
              <a:rPr lang="en-US" altLang="zh-CN" sz="2000" dirty="0" smtClean="0"/>
              <a:t>],size[</a:t>
            </a:r>
            <a:r>
              <a:rPr lang="en-US" altLang="zh-CN" sz="2000" dirty="0" err="1" smtClean="0"/>
              <a:t>maxn</a:t>
            </a:r>
            <a:r>
              <a:rPr lang="en-US" altLang="zh-CN" sz="2000" dirty="0" smtClean="0"/>
              <a:t>],top[</a:t>
            </a:r>
            <a:r>
              <a:rPr lang="en-US" altLang="zh-CN" sz="2000" dirty="0" err="1" smtClean="0"/>
              <a:t>maxn</a:t>
            </a:r>
            <a:r>
              <a:rPr lang="en-US" altLang="zh-CN" sz="2000" dirty="0" smtClean="0"/>
              <a:t>];//</a:t>
            </a:r>
            <a:r>
              <a:rPr lang="zh-CN" altLang="en-US" sz="2000" dirty="0" smtClean="0"/>
              <a:t>剖分用 </a:t>
            </a:r>
          </a:p>
          <a:p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son[</a:t>
            </a:r>
            <a:r>
              <a:rPr lang="en-US" altLang="zh-CN" sz="2000" dirty="0" err="1" smtClean="0"/>
              <a:t>maxn</a:t>
            </a:r>
            <a:r>
              <a:rPr lang="en-US" altLang="zh-CN" sz="2000" dirty="0" smtClean="0"/>
              <a:t>],</a:t>
            </a:r>
            <a:r>
              <a:rPr lang="en-US" altLang="zh-CN" sz="2000" dirty="0" err="1" smtClean="0"/>
              <a:t>rnk</a:t>
            </a:r>
            <a:r>
              <a:rPr lang="en-US" altLang="zh-CN" sz="2000" dirty="0" smtClean="0"/>
              <a:t>[</a:t>
            </a:r>
            <a:r>
              <a:rPr lang="en-US" altLang="zh-CN" sz="2000" dirty="0" err="1" smtClean="0"/>
              <a:t>maxn</a:t>
            </a:r>
            <a:r>
              <a:rPr lang="en-US" altLang="zh-CN" sz="2000" dirty="0" smtClean="0"/>
              <a:t>],</a:t>
            </a:r>
            <a:r>
              <a:rPr lang="en-US" altLang="zh-CN" sz="2000" dirty="0" err="1" smtClean="0"/>
              <a:t>pos</a:t>
            </a:r>
            <a:r>
              <a:rPr lang="en-US" altLang="zh-CN" sz="2000" dirty="0" smtClean="0"/>
              <a:t>[</a:t>
            </a:r>
            <a:r>
              <a:rPr lang="en-US" altLang="zh-CN" sz="2000" dirty="0" err="1" smtClean="0"/>
              <a:t>maxn</a:t>
            </a:r>
            <a:r>
              <a:rPr lang="en-US" altLang="zh-CN" sz="2000" dirty="0" smtClean="0"/>
              <a:t>];//</a:t>
            </a:r>
            <a:r>
              <a:rPr lang="zh-CN" altLang="en-US" sz="2000" dirty="0" smtClean="0"/>
              <a:t>剖分用 </a:t>
            </a:r>
          </a:p>
          <a:p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n,m,ansm,anss</a:t>
            </a:r>
            <a:r>
              <a:rPr lang="en-US" altLang="zh-CN" sz="2000" dirty="0" smtClean="0"/>
              <a:t>; </a:t>
            </a:r>
          </a:p>
          <a:p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rank;//</a:t>
            </a:r>
            <a:r>
              <a:rPr lang="zh-CN" altLang="en-US" sz="2000" dirty="0" smtClean="0"/>
              <a:t>构重链用指针，表示点在线性化后的表中的位置 </a:t>
            </a:r>
          </a:p>
          <a:p>
            <a:r>
              <a:rPr lang="en-US" altLang="zh-CN" sz="2000" dirty="0" err="1" smtClean="0"/>
              <a:t>struct</a:t>
            </a:r>
            <a:r>
              <a:rPr lang="en-US" altLang="zh-CN" sz="2000" dirty="0" smtClean="0"/>
              <a:t> node{</a:t>
            </a:r>
          </a:p>
          <a:p>
            <a:r>
              <a:rPr lang="en-US" altLang="zh-CN" sz="2000" dirty="0" smtClean="0"/>
              <a:t>	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xl,xr</a:t>
            </a:r>
            <a:r>
              <a:rPr lang="en-US" altLang="zh-CN" sz="2000" dirty="0" smtClean="0"/>
              <a:t>;</a:t>
            </a:r>
          </a:p>
          <a:p>
            <a:r>
              <a:rPr lang="en-US" altLang="zh-CN" sz="2000" dirty="0" smtClean="0"/>
              <a:t>	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s,mw</a:t>
            </a:r>
            <a:r>
              <a:rPr lang="en-US" altLang="zh-CN" sz="2000" dirty="0" smtClean="0"/>
              <a:t>;//</a:t>
            </a:r>
            <a:r>
              <a:rPr lang="zh-CN" altLang="en-US" sz="2000" dirty="0" smtClean="0"/>
              <a:t>区间和，区间最值</a:t>
            </a:r>
            <a:endParaRPr lang="en-US" altLang="zh-CN" sz="2000" dirty="0" smtClean="0"/>
          </a:p>
          <a:p>
            <a:r>
              <a:rPr lang="en-US" altLang="zh-CN" sz="2000" dirty="0" smtClean="0"/>
              <a:t>}</a:t>
            </a:r>
            <a:r>
              <a:rPr lang="en-US" altLang="zh-CN" sz="2000" dirty="0" err="1" smtClean="0"/>
              <a:t>xds</a:t>
            </a:r>
            <a:r>
              <a:rPr lang="en-US" altLang="zh-CN" sz="2000" dirty="0" smtClean="0"/>
              <a:t>[</a:t>
            </a:r>
            <a:r>
              <a:rPr lang="en-US" altLang="zh-CN" sz="2000" dirty="0" err="1" smtClean="0"/>
              <a:t>maxn</a:t>
            </a:r>
            <a:r>
              <a:rPr lang="en-US" altLang="zh-CN" sz="2000" dirty="0" smtClean="0"/>
              <a:t>&lt;&lt;2];//</a:t>
            </a:r>
            <a:r>
              <a:rPr lang="zh-CN" altLang="en-US" sz="2000" dirty="0" smtClean="0"/>
              <a:t>线段树 </a:t>
            </a:r>
          </a:p>
          <a:p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en=0,h[</a:t>
            </a:r>
            <a:r>
              <a:rPr lang="en-US" altLang="zh-CN" sz="2000" dirty="0" err="1" smtClean="0"/>
              <a:t>maxn</a:t>
            </a:r>
            <a:r>
              <a:rPr lang="en-US" altLang="zh-CN" sz="2000" dirty="0" smtClean="0"/>
              <a:t>],</a:t>
            </a:r>
            <a:r>
              <a:rPr lang="en-US" altLang="zh-CN" sz="2000" dirty="0" err="1" smtClean="0"/>
              <a:t>wn</a:t>
            </a:r>
            <a:r>
              <a:rPr lang="en-US" altLang="zh-CN" sz="2000" dirty="0" smtClean="0"/>
              <a:t>[</a:t>
            </a:r>
            <a:r>
              <a:rPr lang="en-US" altLang="zh-CN" sz="2000" dirty="0" err="1" smtClean="0"/>
              <a:t>maxn</a:t>
            </a:r>
            <a:r>
              <a:rPr lang="en-US" altLang="zh-CN" sz="2000" dirty="0" smtClean="0"/>
              <a:t>];//</a:t>
            </a:r>
            <a:r>
              <a:rPr lang="zh-CN" altLang="en-US" sz="2000" dirty="0" smtClean="0"/>
              <a:t>链式前向星长度，链头， 点权 </a:t>
            </a:r>
          </a:p>
          <a:p>
            <a:r>
              <a:rPr lang="en-US" altLang="zh-CN" sz="2000" dirty="0" err="1" smtClean="0"/>
              <a:t>struct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enode</a:t>
            </a:r>
            <a:r>
              <a:rPr lang="en-US" altLang="zh-CN" sz="2000" dirty="0" smtClean="0"/>
              <a:t>{</a:t>
            </a:r>
          </a:p>
          <a:p>
            <a:r>
              <a:rPr lang="en-US" altLang="zh-CN" sz="2000" dirty="0" smtClean="0"/>
              <a:t>	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to,link</a:t>
            </a:r>
            <a:r>
              <a:rPr lang="en-US" altLang="zh-CN" sz="2000" dirty="0" smtClean="0"/>
              <a:t>;</a:t>
            </a:r>
          </a:p>
          <a:p>
            <a:r>
              <a:rPr lang="en-US" altLang="zh-CN" sz="2000" dirty="0" smtClean="0"/>
              <a:t>}E[</a:t>
            </a:r>
            <a:r>
              <a:rPr lang="en-US" altLang="zh-CN" sz="2000" dirty="0" err="1" smtClean="0"/>
              <a:t>maxn</a:t>
            </a:r>
            <a:r>
              <a:rPr lang="en-US" altLang="zh-CN" sz="2000" dirty="0" smtClean="0"/>
              <a:t>&lt;&lt;1];</a:t>
            </a:r>
            <a:endParaRPr lang="zh-CN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 smtClean="0"/>
          </a:p>
        </p:txBody>
      </p:sp>
      <p:sp>
        <p:nvSpPr>
          <p:cNvPr id="5632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smtClean="0"/>
              <a:t>void dfs1(int rt,int f,int d){//</a:t>
            </a:r>
            <a:r>
              <a:rPr lang="zh-CN" altLang="en-US" sz="2000" smtClean="0"/>
              <a:t>第一遍</a:t>
            </a:r>
            <a:r>
              <a:rPr lang="en-US" altLang="zh-CN" sz="2000" smtClean="0"/>
              <a:t>dfs</a:t>
            </a:r>
            <a:r>
              <a:rPr lang="zh-CN" altLang="en-US" sz="2000" smtClean="0"/>
              <a:t>求点的父结点，点的深度，点的儿子数，求重儿子等 </a:t>
            </a:r>
          </a:p>
          <a:p>
            <a:r>
              <a:rPr lang="zh-CN" altLang="en-US" sz="2000" smtClean="0"/>
              <a:t>	</a:t>
            </a:r>
            <a:r>
              <a:rPr lang="en-US" altLang="zh-CN" sz="2000" smtClean="0"/>
              <a:t>fa[rt]=f;dep[rt]=d;size[rt]=1;son[rt]=-1;</a:t>
            </a:r>
          </a:p>
          <a:p>
            <a:r>
              <a:rPr lang="en-US" altLang="zh-CN" sz="2000" smtClean="0"/>
              <a:t>	int v;</a:t>
            </a:r>
          </a:p>
          <a:p>
            <a:r>
              <a:rPr lang="en-US" altLang="zh-CN" sz="2000" smtClean="0"/>
              <a:t>	for (int i=h[rt];i;i=E[i].link){</a:t>
            </a:r>
          </a:p>
          <a:p>
            <a:r>
              <a:rPr lang="en-US" altLang="zh-CN" sz="2000" smtClean="0"/>
              <a:t>		v=E[i].to;</a:t>
            </a:r>
          </a:p>
          <a:p>
            <a:r>
              <a:rPr lang="en-US" altLang="zh-CN" sz="2000" smtClean="0"/>
              <a:t>		if (v==f)continue;</a:t>
            </a:r>
          </a:p>
          <a:p>
            <a:r>
              <a:rPr lang="en-US" altLang="zh-CN" sz="2000" smtClean="0"/>
              <a:t>		dfs1(v,rt,d+1);//</a:t>
            </a:r>
            <a:r>
              <a:rPr lang="zh-CN" altLang="en-US" sz="2000" smtClean="0"/>
              <a:t>不是父结点深度访问</a:t>
            </a:r>
            <a:endParaRPr lang="en-US" altLang="zh-CN" sz="2000" smtClean="0"/>
          </a:p>
          <a:p>
            <a:r>
              <a:rPr lang="en-US" altLang="zh-CN" sz="2000" smtClean="0"/>
              <a:t>		size[rt]+=size[v];//</a:t>
            </a:r>
            <a:r>
              <a:rPr lang="zh-CN" altLang="en-US" sz="2000" smtClean="0"/>
              <a:t>统计当前结点的子结点总数</a:t>
            </a:r>
            <a:endParaRPr lang="en-US" altLang="zh-CN" sz="2000" smtClean="0"/>
          </a:p>
          <a:p>
            <a:r>
              <a:rPr lang="en-US" altLang="zh-CN" sz="2000" smtClean="0"/>
              <a:t>		if (son[rt]&lt;0 || size[v]&gt;size[son[rt]]) son[rt]=v;</a:t>
            </a:r>
          </a:p>
          <a:p>
            <a:r>
              <a:rPr lang="en-US" altLang="zh-CN" sz="2000" smtClean="0"/>
              <a:t>                                                                            //</a:t>
            </a:r>
            <a:r>
              <a:rPr lang="zh-CN" altLang="en-US" sz="2000" smtClean="0"/>
              <a:t>标记重儿子</a:t>
            </a:r>
            <a:endParaRPr lang="en-US" altLang="zh-CN" sz="2000" smtClean="0"/>
          </a:p>
          <a:p>
            <a:r>
              <a:rPr lang="en-US" altLang="zh-CN" sz="2000" smtClean="0"/>
              <a:t>	}</a:t>
            </a:r>
          </a:p>
          <a:p>
            <a:r>
              <a:rPr lang="en-US" altLang="zh-CN" sz="2000" smtClean="0"/>
              <a:t>}</a:t>
            </a:r>
          </a:p>
          <a:p>
            <a:endParaRPr lang="zh-CN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57347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smtClean="0"/>
              <a:t>void dfs2(int rt,int tp){     //</a:t>
            </a:r>
            <a:r>
              <a:rPr lang="zh-CN" altLang="en-US" sz="2000" smtClean="0"/>
              <a:t>第二遍</a:t>
            </a:r>
            <a:r>
              <a:rPr lang="en-US" altLang="zh-CN" sz="2000" smtClean="0"/>
              <a:t>dfs</a:t>
            </a:r>
            <a:r>
              <a:rPr lang="zh-CN" altLang="en-US" sz="2000" smtClean="0"/>
              <a:t>线性化连接构造重链 </a:t>
            </a:r>
          </a:p>
          <a:p>
            <a:r>
              <a:rPr lang="zh-CN" altLang="en-US" sz="2000" smtClean="0"/>
              <a:t>	</a:t>
            </a:r>
            <a:r>
              <a:rPr lang="en-US" altLang="zh-CN" sz="2000" smtClean="0"/>
              <a:t>rnk[++rank]=rt;          //rnk[i]</a:t>
            </a:r>
            <a:r>
              <a:rPr lang="zh-CN" altLang="en-US" sz="2000" smtClean="0"/>
              <a:t>表示线性化表中第</a:t>
            </a:r>
            <a:r>
              <a:rPr lang="en-US" altLang="zh-CN" sz="2000" smtClean="0"/>
              <a:t>i</a:t>
            </a:r>
            <a:r>
              <a:rPr lang="zh-CN" altLang="en-US" sz="2000" smtClean="0"/>
              <a:t>个位置是点</a:t>
            </a:r>
            <a:r>
              <a:rPr lang="en-US" altLang="zh-CN" sz="2000" smtClean="0"/>
              <a:t>rnk[i]</a:t>
            </a:r>
          </a:p>
          <a:p>
            <a:r>
              <a:rPr lang="en-US" altLang="zh-CN" sz="2000" smtClean="0"/>
              <a:t>	pos[rt]=rank; top[rt]=tp;</a:t>
            </a:r>
          </a:p>
          <a:p>
            <a:r>
              <a:rPr lang="en-US" altLang="zh-CN" sz="2000" smtClean="0"/>
              <a:t>                           //pos[i]</a:t>
            </a:r>
            <a:r>
              <a:rPr lang="zh-CN" altLang="en-US" sz="2000" smtClean="0"/>
              <a:t>表示第</a:t>
            </a:r>
            <a:r>
              <a:rPr lang="en-US" altLang="zh-CN" sz="2000" smtClean="0"/>
              <a:t>i</a:t>
            </a:r>
            <a:r>
              <a:rPr lang="zh-CN" altLang="en-US" sz="2000" smtClean="0"/>
              <a:t>个点在线性化表中的位置是</a:t>
            </a:r>
            <a:r>
              <a:rPr lang="en-US" altLang="zh-CN" sz="2000" smtClean="0"/>
              <a:t>pos[i] </a:t>
            </a:r>
          </a:p>
          <a:p>
            <a:r>
              <a:rPr lang="en-US" altLang="zh-CN" sz="2000" smtClean="0"/>
              <a:t>	if (son[rt]==-1) return;	</a:t>
            </a:r>
          </a:p>
          <a:p>
            <a:r>
              <a:rPr lang="en-US" altLang="zh-CN" sz="2000" smtClean="0"/>
              <a:t>	dfs2(son[rt],tp);//</a:t>
            </a:r>
            <a:r>
              <a:rPr lang="zh-CN" altLang="en-US" sz="2000" smtClean="0"/>
              <a:t>先访问重儿子 组重链，继承链头</a:t>
            </a:r>
            <a:endParaRPr lang="en-US" altLang="zh-CN" sz="2000" smtClean="0"/>
          </a:p>
          <a:p>
            <a:r>
              <a:rPr lang="en-US" altLang="zh-CN" sz="2000" smtClean="0"/>
              <a:t>	for (int i=h[rt];i;i=E[i].link){  //</a:t>
            </a:r>
            <a:r>
              <a:rPr lang="zh-CN" altLang="en-US" sz="2000" smtClean="0"/>
              <a:t>访问其他儿子，链头重构</a:t>
            </a:r>
            <a:endParaRPr lang="en-US" altLang="zh-CN" sz="2000" smtClean="0"/>
          </a:p>
          <a:p>
            <a:r>
              <a:rPr lang="en-US" altLang="zh-CN" sz="2000" smtClean="0"/>
              <a:t>		int v=E[i].to;</a:t>
            </a:r>
          </a:p>
          <a:p>
            <a:r>
              <a:rPr lang="en-US" altLang="zh-CN" sz="2000" smtClean="0"/>
              <a:t>		if (v==fa[rt] || v==son[rt]) continue;</a:t>
            </a:r>
          </a:p>
          <a:p>
            <a:r>
              <a:rPr lang="en-US" altLang="zh-CN" sz="2000" smtClean="0"/>
              <a:t>		dfs2(v,v);</a:t>
            </a:r>
          </a:p>
          <a:p>
            <a:r>
              <a:rPr lang="en-US" altLang="zh-CN" sz="2000" smtClean="0"/>
              <a:t>	}</a:t>
            </a:r>
          </a:p>
          <a:p>
            <a:r>
              <a:rPr lang="en-US" altLang="zh-CN" sz="2000" smtClean="0"/>
              <a:t>} </a:t>
            </a:r>
          </a:p>
          <a:p>
            <a:endParaRPr lang="zh-CN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副产品</a:t>
            </a:r>
            <a:r>
              <a:rPr lang="en-US" altLang="zh-CN" smtClean="0"/>
              <a:t>_LCA</a:t>
            </a:r>
            <a:endParaRPr lang="zh-CN" altLang="en-US" smtClean="0"/>
          </a:p>
        </p:txBody>
      </p:sp>
      <p:sp>
        <p:nvSpPr>
          <p:cNvPr id="5837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smtClean="0"/>
              <a:t>int lca(int x,int y){//O(log(n))</a:t>
            </a:r>
            <a:r>
              <a:rPr lang="zh-CN" altLang="en-US" sz="2400" smtClean="0"/>
              <a:t>求最近公共祖先 </a:t>
            </a:r>
          </a:p>
          <a:p>
            <a:r>
              <a:rPr lang="zh-CN" altLang="en-US" sz="2400" smtClean="0"/>
              <a:t>	</a:t>
            </a:r>
            <a:r>
              <a:rPr lang="en-US" altLang="zh-CN" sz="2400" smtClean="0"/>
              <a:t>while (top[x]!=top[y]){</a:t>
            </a:r>
          </a:p>
          <a:p>
            <a:r>
              <a:rPr lang="en-US" altLang="zh-CN" sz="2400" smtClean="0"/>
              <a:t>		if (dep[top[x]]&lt;dep[top[y]]) swap(x,y);		           x=fa[top[x]];</a:t>
            </a:r>
          </a:p>
          <a:p>
            <a:r>
              <a:rPr lang="en-US" altLang="zh-CN" sz="2400" smtClean="0"/>
              <a:t>	}</a:t>
            </a:r>
          </a:p>
          <a:p>
            <a:r>
              <a:rPr lang="en-US" altLang="zh-CN" sz="2400" smtClean="0"/>
              <a:t>	if (dep[x]&gt;dep[y]) swap(x,y);</a:t>
            </a:r>
          </a:p>
          <a:p>
            <a:r>
              <a:rPr lang="en-US" altLang="zh-CN" sz="2400" smtClean="0"/>
              <a:t>       return x;</a:t>
            </a:r>
          </a:p>
          <a:p>
            <a:r>
              <a:rPr lang="en-US" altLang="zh-CN" sz="2400" smtClean="0"/>
              <a:t>}</a:t>
            </a:r>
          </a:p>
          <a:p>
            <a:endParaRPr lang="zh-CN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求路径</a:t>
            </a:r>
            <a:r>
              <a:rPr lang="en-US" altLang="zh-CN" dirty="0" err="1" smtClean="0"/>
              <a:t>u</a:t>
            </a:r>
            <a:r>
              <a:rPr lang="en-US" altLang="zh-CN" dirty="0" err="1" smtClean="0">
                <a:sym typeface="Wingdings" panose="05000000000000000000" pitchFamily="2" charset="2"/>
              </a:rPr>
              <a:t>v</a:t>
            </a:r>
            <a:r>
              <a:rPr lang="zh-CN" altLang="en-US" dirty="0" smtClean="0">
                <a:sym typeface="Wingdings" panose="05000000000000000000" pitchFamily="2" charset="2"/>
              </a:rPr>
              <a:t>上所有边的</a:t>
            </a:r>
            <a:r>
              <a:rPr lang="zh-CN" altLang="en-US" dirty="0" smtClean="0"/>
              <a:t>最值</a:t>
            </a:r>
          </a:p>
        </p:txBody>
      </p:sp>
      <p:sp>
        <p:nvSpPr>
          <p:cNvPr id="59395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askm</a:t>
            </a:r>
            <a:r>
              <a:rPr lang="en-US" altLang="zh-CN" sz="2000" dirty="0" smtClean="0"/>
              <a:t>(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u,int</a:t>
            </a:r>
            <a:r>
              <a:rPr lang="en-US" altLang="zh-CN" sz="2000" dirty="0" smtClean="0"/>
              <a:t> v){</a:t>
            </a:r>
          </a:p>
          <a:p>
            <a:r>
              <a:rPr lang="en-US" altLang="zh-CN" sz="2000" dirty="0" smtClean="0"/>
              <a:t>	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ansm</a:t>
            </a:r>
            <a:r>
              <a:rPr lang="en-US" altLang="zh-CN" sz="2000" dirty="0" smtClean="0"/>
              <a:t>=minx;</a:t>
            </a:r>
          </a:p>
          <a:p>
            <a:r>
              <a:rPr lang="en-US" altLang="zh-CN" sz="2000" dirty="0" smtClean="0"/>
              <a:t>	while(top[u]!=top[v]){  // </a:t>
            </a:r>
            <a:r>
              <a:rPr lang="zh-CN" altLang="en-US" sz="2000" dirty="0" smtClean="0"/>
              <a:t>分别移动</a:t>
            </a:r>
            <a:r>
              <a:rPr lang="en-US" altLang="zh-CN" sz="2000" dirty="0" smtClean="0"/>
              <a:t>u</a:t>
            </a:r>
            <a:r>
              <a:rPr lang="zh-CN" altLang="en-US" sz="2000" dirty="0" smtClean="0"/>
              <a:t>、</a:t>
            </a:r>
            <a:r>
              <a:rPr lang="en-US" altLang="zh-CN" sz="2000" dirty="0" smtClean="0"/>
              <a:t>v(</a:t>
            </a:r>
            <a:r>
              <a:rPr lang="zh-CN" altLang="en-US" sz="2000" dirty="0" smtClean="0"/>
              <a:t>并处理路径上的最值</a:t>
            </a:r>
            <a:r>
              <a:rPr lang="en-US" altLang="zh-CN" sz="2000" dirty="0" smtClean="0"/>
              <a:t>)</a:t>
            </a:r>
          </a:p>
          <a:p>
            <a:r>
              <a:rPr lang="en-US" altLang="zh-CN" sz="2000" dirty="0"/>
              <a:t> </a:t>
            </a:r>
            <a:r>
              <a:rPr lang="en-US" altLang="zh-CN" sz="2000" dirty="0" smtClean="0"/>
              <a:t>                                          //</a:t>
            </a:r>
            <a:r>
              <a:rPr lang="zh-CN" altLang="en-US" sz="2000" dirty="0" smtClean="0"/>
              <a:t>直到在同一条重链上</a:t>
            </a:r>
            <a:endParaRPr lang="en-US" altLang="zh-CN" sz="2000" dirty="0" smtClean="0"/>
          </a:p>
          <a:p>
            <a:r>
              <a:rPr lang="en-US" altLang="zh-CN" sz="2000" dirty="0" smtClean="0"/>
              <a:t>		if (</a:t>
            </a:r>
            <a:r>
              <a:rPr lang="en-US" altLang="zh-CN" sz="2000" dirty="0" err="1" smtClean="0"/>
              <a:t>dep</a:t>
            </a:r>
            <a:r>
              <a:rPr lang="en-US" altLang="zh-CN" sz="2000" dirty="0" smtClean="0"/>
              <a:t>[top[u]]&lt;</a:t>
            </a:r>
            <a:r>
              <a:rPr lang="en-US" altLang="zh-CN" sz="2000" dirty="0" err="1" smtClean="0"/>
              <a:t>dep</a:t>
            </a:r>
            <a:r>
              <a:rPr lang="en-US" altLang="zh-CN" sz="2000" dirty="0" smtClean="0"/>
              <a:t>[top[v]]) swap(</a:t>
            </a:r>
            <a:r>
              <a:rPr lang="en-US" altLang="zh-CN" sz="2000" dirty="0" err="1" smtClean="0"/>
              <a:t>u,v</a:t>
            </a:r>
            <a:r>
              <a:rPr lang="en-US" altLang="zh-CN" sz="2000" dirty="0" smtClean="0"/>
              <a:t>);</a:t>
            </a:r>
          </a:p>
          <a:p>
            <a:r>
              <a:rPr lang="en-US" altLang="zh-CN" sz="2000" dirty="0" smtClean="0"/>
              <a:t>		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now=</a:t>
            </a:r>
            <a:r>
              <a:rPr lang="en-US" altLang="zh-CN" sz="2000" dirty="0" err="1" smtClean="0"/>
              <a:t>askm_xds</a:t>
            </a:r>
            <a:r>
              <a:rPr lang="en-US" altLang="zh-CN" sz="2000" dirty="0" smtClean="0"/>
              <a:t>(1,pos[top[u]],</a:t>
            </a:r>
            <a:r>
              <a:rPr lang="en-US" altLang="zh-CN" sz="2000" dirty="0" err="1" smtClean="0"/>
              <a:t>pos</a:t>
            </a:r>
            <a:r>
              <a:rPr lang="en-US" altLang="zh-CN" sz="2000" dirty="0" smtClean="0"/>
              <a:t>[u]);</a:t>
            </a:r>
          </a:p>
          <a:p>
            <a:r>
              <a:rPr lang="en-US" altLang="zh-CN" sz="2000" dirty="0" smtClean="0"/>
              <a:t>		</a:t>
            </a:r>
            <a:r>
              <a:rPr lang="en-US" altLang="zh-CN" sz="2000" dirty="0" err="1" smtClean="0"/>
              <a:t>ansm</a:t>
            </a:r>
            <a:r>
              <a:rPr lang="en-US" altLang="zh-CN" sz="2000" dirty="0" smtClean="0"/>
              <a:t>=</a:t>
            </a:r>
            <a:r>
              <a:rPr lang="en-US" altLang="zh-CN" sz="2000" dirty="0" err="1" smtClean="0"/>
              <a:t>ansm</a:t>
            </a:r>
            <a:r>
              <a:rPr lang="en-US" altLang="zh-CN" sz="2000" dirty="0" smtClean="0"/>
              <a:t>&lt;</a:t>
            </a:r>
            <a:r>
              <a:rPr lang="en-US" altLang="zh-CN" sz="2000" dirty="0" err="1" smtClean="0"/>
              <a:t>now?now:ansm</a:t>
            </a:r>
            <a:r>
              <a:rPr lang="en-US" altLang="zh-CN" sz="2000" dirty="0" smtClean="0"/>
              <a:t>;</a:t>
            </a:r>
          </a:p>
          <a:p>
            <a:r>
              <a:rPr lang="en-US" altLang="zh-CN" sz="2000" dirty="0" smtClean="0"/>
              <a:t>		u=</a:t>
            </a:r>
            <a:r>
              <a:rPr lang="en-US" altLang="zh-CN" sz="2000" dirty="0" err="1" smtClean="0"/>
              <a:t>fa</a:t>
            </a:r>
            <a:r>
              <a:rPr lang="en-US" altLang="zh-CN" sz="2000" dirty="0" smtClean="0"/>
              <a:t>[top[u]];</a:t>
            </a:r>
          </a:p>
          <a:p>
            <a:r>
              <a:rPr lang="en-US" altLang="zh-CN" sz="2000" dirty="0" smtClean="0"/>
              <a:t>	}</a:t>
            </a:r>
          </a:p>
          <a:p>
            <a:r>
              <a:rPr lang="en-US" altLang="zh-CN" sz="2000" dirty="0" smtClean="0"/>
              <a:t>	if (</a:t>
            </a:r>
            <a:r>
              <a:rPr lang="en-US" altLang="zh-CN" sz="2000" dirty="0" err="1" smtClean="0"/>
              <a:t>dep</a:t>
            </a:r>
            <a:r>
              <a:rPr lang="en-US" altLang="zh-CN" sz="2000" dirty="0" smtClean="0"/>
              <a:t>[u]&gt;</a:t>
            </a:r>
            <a:r>
              <a:rPr lang="en-US" altLang="zh-CN" sz="2000" dirty="0" err="1" smtClean="0"/>
              <a:t>dep</a:t>
            </a:r>
            <a:r>
              <a:rPr lang="en-US" altLang="zh-CN" sz="2000" dirty="0" smtClean="0"/>
              <a:t>[v])swap(</a:t>
            </a:r>
            <a:r>
              <a:rPr lang="en-US" altLang="zh-CN" sz="2000" dirty="0" err="1" smtClean="0"/>
              <a:t>u,v</a:t>
            </a:r>
            <a:r>
              <a:rPr lang="en-US" altLang="zh-CN" sz="2000" dirty="0" smtClean="0"/>
              <a:t>);</a:t>
            </a:r>
          </a:p>
          <a:p>
            <a:r>
              <a:rPr lang="en-US" altLang="zh-CN" sz="2000" dirty="0" smtClean="0"/>
              <a:t>	if (u==v) return max(</a:t>
            </a:r>
            <a:r>
              <a:rPr lang="en-US" altLang="zh-CN" sz="2000" dirty="0" err="1" smtClean="0"/>
              <a:t>ansm,wn</a:t>
            </a:r>
            <a:r>
              <a:rPr lang="en-US" altLang="zh-CN" sz="2000" dirty="0" smtClean="0"/>
              <a:t>[u]);</a:t>
            </a:r>
          </a:p>
          <a:p>
            <a:r>
              <a:rPr lang="en-US" altLang="zh-CN" sz="2000" dirty="0" smtClean="0"/>
              <a:t>	return max(</a:t>
            </a:r>
            <a:r>
              <a:rPr lang="en-US" altLang="zh-CN" sz="2000" dirty="0" err="1" smtClean="0"/>
              <a:t>ansm,askm_xds</a:t>
            </a:r>
            <a:r>
              <a:rPr lang="en-US" altLang="zh-CN" sz="2000" dirty="0" smtClean="0"/>
              <a:t>(1,pos[u],</a:t>
            </a:r>
            <a:r>
              <a:rPr lang="en-US" altLang="zh-CN" sz="2000" dirty="0" err="1" smtClean="0"/>
              <a:t>pos</a:t>
            </a:r>
            <a:r>
              <a:rPr lang="en-US" altLang="zh-CN" sz="2000" dirty="0" smtClean="0"/>
              <a:t>[v]));</a:t>
            </a:r>
          </a:p>
          <a:p>
            <a:r>
              <a:rPr lang="en-US" altLang="zh-CN" sz="2000" dirty="0" smtClean="0"/>
              <a:t>}</a:t>
            </a:r>
          </a:p>
          <a:p>
            <a:endParaRPr lang="zh-CN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标题 105062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indent="-342900" eaLnBrk="1" hangingPunct="1"/>
            <a:r>
              <a:rPr lang="zh-CN" altLang="en-US" smtClean="0"/>
              <a:t>树链剖分</a:t>
            </a:r>
            <a:endParaRPr lang="zh-CN" altLang="zh-CN" smtClean="0"/>
          </a:p>
        </p:txBody>
      </p:sp>
      <p:sp>
        <p:nvSpPr>
          <p:cNvPr id="19459" name="矩形 1050627"/>
          <p:cNvSpPr>
            <a:spLocks noChangeArrowheads="1"/>
          </p:cNvSpPr>
          <p:nvPr/>
        </p:nvSpPr>
        <p:spPr bwMode="auto">
          <a:xfrm>
            <a:off x="467544" y="1340769"/>
            <a:ext cx="8349431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       </a:t>
            </a:r>
            <a:r>
              <a:rPr lang="zh-CN" altLang="en-US" sz="2800" dirty="0">
                <a:solidFill>
                  <a:schemeClr val="tx1"/>
                </a:solidFill>
              </a:rPr>
              <a:t>是指一种对树进行划分的算法，它先通过轻重边剖分（Heavy-</a:t>
            </a:r>
            <a:r>
              <a:rPr lang="zh-CN" altLang="zh-CN" sz="2800" dirty="0">
                <a:solidFill>
                  <a:schemeClr val="tx1"/>
                </a:solidFill>
              </a:rPr>
              <a:t>L</a:t>
            </a:r>
            <a:r>
              <a:rPr lang="zh-CN" altLang="en-US" sz="2800" dirty="0">
                <a:solidFill>
                  <a:schemeClr val="tx1"/>
                </a:solidFill>
              </a:rPr>
              <a:t>ight </a:t>
            </a:r>
            <a:r>
              <a:rPr lang="zh-CN" altLang="zh-CN" sz="2800" dirty="0">
                <a:solidFill>
                  <a:schemeClr val="tx1"/>
                </a:solidFill>
              </a:rPr>
              <a:t>D</a:t>
            </a:r>
            <a:r>
              <a:rPr lang="zh-CN" altLang="en-US" sz="2800" dirty="0">
                <a:solidFill>
                  <a:schemeClr val="tx1"/>
                </a:solidFill>
              </a:rPr>
              <a:t>ecomposition）将树分为多条链，保证每个点属于且只属于其中一条链，然后再通过数据结构（树状数组、SBT、SPLAY、线段树等）来维护每一条链。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   使用这种方法后，一般可以将修改和查询的复杂度降为</a:t>
            </a:r>
            <a:r>
              <a:rPr lang="zh-CN" altLang="zh-CN" sz="2800" dirty="0">
                <a:solidFill>
                  <a:schemeClr val="tx1"/>
                </a:solidFill>
              </a:rPr>
              <a:t>O(logn)。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求路径</a:t>
            </a:r>
            <a:r>
              <a:rPr lang="en-US" altLang="zh-CN" dirty="0" err="1" smtClean="0"/>
              <a:t>u</a:t>
            </a:r>
            <a:r>
              <a:rPr lang="en-US" altLang="zh-CN" dirty="0" err="1" smtClean="0">
                <a:sym typeface="Wingdings" panose="05000000000000000000" pitchFamily="2" charset="2"/>
              </a:rPr>
              <a:t>v</a:t>
            </a:r>
            <a:r>
              <a:rPr lang="zh-CN" altLang="en-US" dirty="0" smtClean="0">
                <a:sym typeface="Wingdings" panose="05000000000000000000" pitchFamily="2" charset="2"/>
              </a:rPr>
              <a:t>上边权</a:t>
            </a:r>
            <a:r>
              <a:rPr lang="zh-CN" altLang="en-US" dirty="0" smtClean="0"/>
              <a:t>和</a:t>
            </a:r>
          </a:p>
        </p:txBody>
      </p:sp>
      <p:sp>
        <p:nvSpPr>
          <p:cNvPr id="60419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asks(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u,int</a:t>
            </a:r>
            <a:r>
              <a:rPr lang="en-US" altLang="zh-CN" sz="2000" dirty="0" smtClean="0"/>
              <a:t> v){</a:t>
            </a:r>
          </a:p>
          <a:p>
            <a:r>
              <a:rPr lang="en-US" altLang="zh-CN" sz="2000" dirty="0" smtClean="0"/>
              <a:t>	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anss</a:t>
            </a:r>
            <a:r>
              <a:rPr lang="en-US" altLang="zh-CN" sz="2000" dirty="0" smtClean="0"/>
              <a:t>=0;</a:t>
            </a:r>
          </a:p>
          <a:p>
            <a:r>
              <a:rPr lang="en-US" altLang="zh-CN" sz="2000" dirty="0" smtClean="0"/>
              <a:t>	while(top[u]!=top[v]){</a:t>
            </a:r>
          </a:p>
          <a:p>
            <a:r>
              <a:rPr lang="en-US" altLang="zh-CN" sz="2000" dirty="0" smtClean="0"/>
              <a:t>		if (</a:t>
            </a:r>
            <a:r>
              <a:rPr lang="en-US" altLang="zh-CN" sz="2000" dirty="0" err="1" smtClean="0"/>
              <a:t>dep</a:t>
            </a:r>
            <a:r>
              <a:rPr lang="en-US" altLang="zh-CN" sz="2000" dirty="0" smtClean="0"/>
              <a:t>[top[u]]&lt;</a:t>
            </a:r>
            <a:r>
              <a:rPr lang="en-US" altLang="zh-CN" sz="2000" dirty="0" err="1" smtClean="0"/>
              <a:t>dep</a:t>
            </a:r>
            <a:r>
              <a:rPr lang="en-US" altLang="zh-CN" sz="2000" dirty="0" smtClean="0"/>
              <a:t>[top[v]]) swap(</a:t>
            </a:r>
            <a:r>
              <a:rPr lang="en-US" altLang="zh-CN" sz="2000" dirty="0" err="1" smtClean="0"/>
              <a:t>u,v</a:t>
            </a:r>
            <a:r>
              <a:rPr lang="en-US" altLang="zh-CN" sz="2000" dirty="0" smtClean="0"/>
              <a:t>);</a:t>
            </a:r>
          </a:p>
          <a:p>
            <a:r>
              <a:rPr lang="en-US" altLang="zh-CN" sz="2000" dirty="0" smtClean="0"/>
              <a:t>		</a:t>
            </a:r>
            <a:r>
              <a:rPr lang="en-US" altLang="zh-CN" sz="2000" dirty="0" err="1" smtClean="0"/>
              <a:t>anss</a:t>
            </a:r>
            <a:r>
              <a:rPr lang="en-US" altLang="zh-CN" sz="2000" dirty="0" smtClean="0"/>
              <a:t>+=</a:t>
            </a:r>
            <a:r>
              <a:rPr lang="en-US" altLang="zh-CN" sz="2000" dirty="0" err="1" smtClean="0"/>
              <a:t>asks_xds</a:t>
            </a:r>
            <a:r>
              <a:rPr lang="en-US" altLang="zh-CN" sz="2000" dirty="0" smtClean="0"/>
              <a:t>(1,pos[top[u]],</a:t>
            </a:r>
            <a:r>
              <a:rPr lang="en-US" altLang="zh-CN" sz="2000" dirty="0" err="1" smtClean="0"/>
              <a:t>pos</a:t>
            </a:r>
            <a:r>
              <a:rPr lang="en-US" altLang="zh-CN" sz="2000" dirty="0" smtClean="0"/>
              <a:t>[u]); </a:t>
            </a:r>
          </a:p>
          <a:p>
            <a:r>
              <a:rPr lang="en-US" altLang="zh-CN" sz="2000" dirty="0" smtClean="0"/>
              <a:t>		u=</a:t>
            </a:r>
            <a:r>
              <a:rPr lang="en-US" altLang="zh-CN" sz="2000" dirty="0" err="1" smtClean="0"/>
              <a:t>fa</a:t>
            </a:r>
            <a:r>
              <a:rPr lang="en-US" altLang="zh-CN" sz="2000" dirty="0" smtClean="0"/>
              <a:t>[top[u]];</a:t>
            </a:r>
          </a:p>
          <a:p>
            <a:r>
              <a:rPr lang="en-US" altLang="zh-CN" sz="2000" dirty="0" smtClean="0"/>
              <a:t>	}</a:t>
            </a:r>
          </a:p>
          <a:p>
            <a:r>
              <a:rPr lang="en-US" altLang="zh-CN" sz="2000" dirty="0" smtClean="0"/>
              <a:t>	if (</a:t>
            </a:r>
            <a:r>
              <a:rPr lang="en-US" altLang="zh-CN" sz="2000" dirty="0" err="1" smtClean="0"/>
              <a:t>dep</a:t>
            </a:r>
            <a:r>
              <a:rPr lang="en-US" altLang="zh-CN" sz="2000" dirty="0" smtClean="0"/>
              <a:t>[u]&gt;</a:t>
            </a:r>
            <a:r>
              <a:rPr lang="en-US" altLang="zh-CN" sz="2000" dirty="0" err="1" smtClean="0"/>
              <a:t>dep</a:t>
            </a:r>
            <a:r>
              <a:rPr lang="en-US" altLang="zh-CN" sz="2000" dirty="0" smtClean="0"/>
              <a:t>[v])swap(</a:t>
            </a:r>
            <a:r>
              <a:rPr lang="en-US" altLang="zh-CN" sz="2000" dirty="0" err="1" smtClean="0"/>
              <a:t>u,v</a:t>
            </a:r>
            <a:r>
              <a:rPr lang="en-US" altLang="zh-CN" sz="2000" dirty="0" smtClean="0"/>
              <a:t>);</a:t>
            </a:r>
          </a:p>
          <a:p>
            <a:r>
              <a:rPr lang="en-US" altLang="zh-CN" sz="2000" dirty="0" smtClean="0"/>
              <a:t>	if (u==v) return </a:t>
            </a:r>
            <a:r>
              <a:rPr lang="en-US" altLang="zh-CN" sz="2000" dirty="0" err="1" smtClean="0"/>
              <a:t>anss</a:t>
            </a:r>
            <a:r>
              <a:rPr lang="en-US" altLang="zh-CN" sz="2000" dirty="0" smtClean="0"/>
              <a:t>=</a:t>
            </a:r>
            <a:r>
              <a:rPr lang="en-US" altLang="zh-CN" sz="2000" dirty="0" err="1" smtClean="0"/>
              <a:t>wn</a:t>
            </a:r>
            <a:r>
              <a:rPr lang="en-US" altLang="zh-CN" sz="2000" dirty="0" smtClean="0"/>
              <a:t>[u]+</a:t>
            </a:r>
            <a:r>
              <a:rPr lang="en-US" altLang="zh-CN" sz="2000" dirty="0" err="1" smtClean="0"/>
              <a:t>anss</a:t>
            </a:r>
            <a:r>
              <a:rPr lang="en-US" altLang="zh-CN" sz="2000" dirty="0" smtClean="0"/>
              <a:t>;</a:t>
            </a:r>
          </a:p>
          <a:p>
            <a:r>
              <a:rPr lang="en-US" altLang="zh-CN" sz="2000" dirty="0" smtClean="0"/>
              <a:t>	return </a:t>
            </a:r>
            <a:r>
              <a:rPr lang="en-US" altLang="zh-CN" sz="2000" dirty="0" err="1" smtClean="0"/>
              <a:t>anss</a:t>
            </a:r>
            <a:r>
              <a:rPr lang="en-US" altLang="zh-CN" sz="2000" dirty="0" smtClean="0"/>
              <a:t>=</a:t>
            </a:r>
            <a:r>
              <a:rPr lang="en-US" altLang="zh-CN" sz="2000" dirty="0" err="1" smtClean="0"/>
              <a:t>anss+asks_xds</a:t>
            </a:r>
            <a:r>
              <a:rPr lang="en-US" altLang="zh-CN" sz="2000" dirty="0" smtClean="0"/>
              <a:t>(1,pos[u],</a:t>
            </a:r>
            <a:r>
              <a:rPr lang="en-US" altLang="zh-CN" sz="2000" dirty="0" err="1" smtClean="0"/>
              <a:t>pos</a:t>
            </a:r>
            <a:r>
              <a:rPr lang="en-US" altLang="zh-CN" sz="2000" dirty="0" smtClean="0"/>
              <a:t>[v]);</a:t>
            </a:r>
          </a:p>
          <a:p>
            <a:r>
              <a:rPr lang="en-US" altLang="zh-CN" sz="2000" dirty="0" smtClean="0"/>
              <a:t>}</a:t>
            </a:r>
          </a:p>
          <a:p>
            <a:endParaRPr lang="zh-CN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文本框 1"/>
          <p:cNvSpPr txBox="1">
            <a:spLocks noChangeArrowheads="1"/>
          </p:cNvSpPr>
          <p:nvPr/>
        </p:nvSpPr>
        <p:spPr bwMode="auto">
          <a:xfrm>
            <a:off x="1649413" y="384175"/>
            <a:ext cx="6378575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3600"/>
              <a:t>例    </a:t>
            </a:r>
            <a:r>
              <a:rPr lang="en-US" altLang="zh-CN" sz="3600"/>
              <a:t>2015NOIPT6 </a:t>
            </a:r>
            <a:r>
              <a:rPr lang="zh-CN" altLang="en-US" sz="3600"/>
              <a:t>运输计划</a:t>
            </a:r>
          </a:p>
        </p:txBody>
      </p:sp>
      <p:sp>
        <p:nvSpPr>
          <p:cNvPr id="61443" name="文本框 2"/>
          <p:cNvSpPr txBox="1">
            <a:spLocks noChangeArrowheads="1"/>
          </p:cNvSpPr>
          <p:nvPr/>
        </p:nvSpPr>
        <p:spPr bwMode="auto">
          <a:xfrm>
            <a:off x="336550" y="1131888"/>
            <a:ext cx="8556625" cy="557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/>
              <a:t>       </a:t>
            </a:r>
            <a:r>
              <a:rPr lang="zh-CN" altLang="en-US" sz="2400"/>
              <a:t>L 国有 n 个星球,还有 n-1 条双向航道,每条航道建立在两个星球之间,这 n-1 条航道连通了 L 国的所有星球。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/>
              <a:t>      小 P 掌管一家物流公司,该公司有很多个运输计划,每个运输计划形如:有一艘物流飞船需要从 ui 号星球沿最快的宇航路径飞行到 vi 号星球去。显然,飞船驶过一条航道 是需要时间的,对于航道 j,任意飞船驶过它所花费的时间为 tj,并且任意两艘飞船之 间不会产生任何干扰。为了鼓励科技创新,L 国国王同意小 P 的物流公司参与 L 国的航道建设,即允许小 P 把某一条航道改造成虫洞,飞船驶过虫洞不消耗时间。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/>
              <a:t>     在虫洞的建设完成前小 P 的物流公司就预接了 m 个运输计划。在虫洞建设完成后, 这 m 个运输计划会同时开始,所有飞船一起出发。当这 m 个运输计划都完成时,小 P 的 物流公司的阶段性工作就完成了。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/>
              <a:t>     如果小 P 可以自由选择将哪一条航道改造成虫洞,试求出小 P 的物流公司完成阶段 性工作所需要的最短时间是多少?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文本框 1"/>
          <p:cNvSpPr txBox="1">
            <a:spLocks noChangeArrowheads="1"/>
          </p:cNvSpPr>
          <p:nvPr/>
        </p:nvSpPr>
        <p:spPr bwMode="auto">
          <a:xfrm>
            <a:off x="450850" y="796925"/>
            <a:ext cx="7975600" cy="460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/>
              <a:t> 【输入格式】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/>
              <a:t>第一行包括两个正整数 n、m,表示 L 国中星球的数量及小 P 公司预接的运输计划的数量,星球从 1 到 n 编号。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/>
              <a:t>接下来 n-1 行描述航道的建设情况,其中第 i 行包含三个整数 ai, bi 和 ti,表示第i 条双向航道修建在 ai 与 bi 两个星球之间,任意飞船驶过它所花费的时间为 ti。 接下来 m 行描述运输计划的情况,其中第 j 行包含两个正整数 uj 和 vj,表示第 j 个运输计划是从 uj 号星球飞往 vj 号星球。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/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/>
              <a:t>【输出格式】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/>
              <a:t>共 1 行,包含 1 个整数,表示小 P 的物流公司完成阶段性工作所需要的最短时间。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文本框 1"/>
          <p:cNvSpPr txBox="1">
            <a:spLocks noChangeArrowheads="1"/>
          </p:cNvSpPr>
          <p:nvPr/>
        </p:nvSpPr>
        <p:spPr bwMode="auto">
          <a:xfrm>
            <a:off x="471488" y="758825"/>
            <a:ext cx="2540000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 【样例输入】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6 3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1 2 3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1 6 4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3 1 7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4 3 6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3 5 5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3 6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2 5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4 5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【样例输出】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11</a:t>
            </a:r>
          </a:p>
        </p:txBody>
      </p:sp>
      <p:pic>
        <p:nvPicPr>
          <p:cNvPr id="63491" name="图片 2" descr="20151109134310_423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150" y="182563"/>
            <a:ext cx="6302375" cy="649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文本框 1"/>
          <p:cNvSpPr txBox="1">
            <a:spLocks noChangeArrowheads="1"/>
          </p:cNvSpPr>
          <p:nvPr/>
        </p:nvSpPr>
        <p:spPr bwMode="auto">
          <a:xfrm>
            <a:off x="396875" y="1282700"/>
            <a:ext cx="2540000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 【样例输入】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6 3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1 2 3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1 6 4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3 1 7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4 3 6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3 5 5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3 6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2 5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4 5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【样例输出】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11</a:t>
            </a:r>
          </a:p>
        </p:txBody>
      </p:sp>
      <p:sp>
        <p:nvSpPr>
          <p:cNvPr id="64515" name="文本框 3"/>
          <p:cNvSpPr txBox="1">
            <a:spLocks noChangeArrowheads="1"/>
          </p:cNvSpPr>
          <p:nvPr/>
        </p:nvSpPr>
        <p:spPr bwMode="auto">
          <a:xfrm>
            <a:off x="250825" y="298450"/>
            <a:ext cx="6094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/>
              <a:t>样例分析</a:t>
            </a:r>
          </a:p>
        </p:txBody>
      </p:sp>
      <p:sp>
        <p:nvSpPr>
          <p:cNvPr id="5" name="椭圆 4"/>
          <p:cNvSpPr/>
          <p:nvPr/>
        </p:nvSpPr>
        <p:spPr>
          <a:xfrm>
            <a:off x="5568950" y="973138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椭圆 5"/>
          <p:cNvSpPr/>
          <p:nvPr/>
        </p:nvSpPr>
        <p:spPr>
          <a:xfrm>
            <a:off x="4498975" y="1835150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椭圆 6"/>
          <p:cNvSpPr/>
          <p:nvPr/>
        </p:nvSpPr>
        <p:spPr>
          <a:xfrm>
            <a:off x="5378450" y="2276475"/>
            <a:ext cx="563563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8" name="椭圆 7"/>
          <p:cNvSpPr/>
          <p:nvPr/>
        </p:nvSpPr>
        <p:spPr>
          <a:xfrm>
            <a:off x="6270625" y="2147888"/>
            <a:ext cx="563563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" name="椭圆 8"/>
          <p:cNvSpPr/>
          <p:nvPr/>
        </p:nvSpPr>
        <p:spPr>
          <a:xfrm>
            <a:off x="5942013" y="3654425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椭圆 9"/>
          <p:cNvSpPr/>
          <p:nvPr/>
        </p:nvSpPr>
        <p:spPr>
          <a:xfrm>
            <a:off x="6886575" y="3654425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1" name="直接连接符 10"/>
          <p:cNvCxnSpPr>
            <a:stCxn id="5" idx="3"/>
            <a:endCxn id="6" idx="7"/>
          </p:cNvCxnSpPr>
          <p:nvPr/>
        </p:nvCxnSpPr>
        <p:spPr>
          <a:xfrm flipH="1">
            <a:off x="4981575" y="1490663"/>
            <a:ext cx="669925" cy="4333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5" idx="4"/>
            <a:endCxn id="7" idx="0"/>
          </p:cNvCxnSpPr>
          <p:nvPr/>
        </p:nvCxnSpPr>
        <p:spPr>
          <a:xfrm flipH="1">
            <a:off x="5661025" y="1579563"/>
            <a:ext cx="190500" cy="696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5" idx="5"/>
            <a:endCxn id="8" idx="0"/>
          </p:cNvCxnSpPr>
          <p:nvPr/>
        </p:nvCxnSpPr>
        <p:spPr>
          <a:xfrm>
            <a:off x="6051550" y="1490663"/>
            <a:ext cx="501650" cy="6572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5" idx="5"/>
            <a:endCxn id="9" idx="0"/>
          </p:cNvCxnSpPr>
          <p:nvPr/>
        </p:nvCxnSpPr>
        <p:spPr>
          <a:xfrm flipH="1">
            <a:off x="6224588" y="2708275"/>
            <a:ext cx="147637" cy="9461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8" idx="5"/>
            <a:endCxn id="10" idx="0"/>
          </p:cNvCxnSpPr>
          <p:nvPr/>
        </p:nvCxnSpPr>
        <p:spPr>
          <a:xfrm>
            <a:off x="6751638" y="2665413"/>
            <a:ext cx="417512" cy="9890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527" name="文本框 15"/>
          <p:cNvSpPr txBox="1">
            <a:spLocks noChangeArrowheads="1"/>
          </p:cNvSpPr>
          <p:nvPr/>
        </p:nvSpPr>
        <p:spPr bwMode="auto">
          <a:xfrm>
            <a:off x="5060950" y="1449388"/>
            <a:ext cx="3746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3</a:t>
            </a:r>
          </a:p>
        </p:txBody>
      </p:sp>
      <p:sp>
        <p:nvSpPr>
          <p:cNvPr id="64528" name="文本框 16"/>
          <p:cNvSpPr txBox="1">
            <a:spLocks noChangeArrowheads="1"/>
          </p:cNvSpPr>
          <p:nvPr/>
        </p:nvSpPr>
        <p:spPr bwMode="auto">
          <a:xfrm>
            <a:off x="5476875" y="1763713"/>
            <a:ext cx="3746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4</a:t>
            </a:r>
          </a:p>
        </p:txBody>
      </p:sp>
      <p:sp>
        <p:nvSpPr>
          <p:cNvPr id="64529" name="文本框 17"/>
          <p:cNvSpPr txBox="1">
            <a:spLocks noChangeArrowheads="1"/>
          </p:cNvSpPr>
          <p:nvPr/>
        </p:nvSpPr>
        <p:spPr bwMode="auto">
          <a:xfrm>
            <a:off x="6270625" y="1558925"/>
            <a:ext cx="3746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7</a:t>
            </a:r>
          </a:p>
        </p:txBody>
      </p:sp>
      <p:sp>
        <p:nvSpPr>
          <p:cNvPr id="64530" name="文本框 18"/>
          <p:cNvSpPr txBox="1">
            <a:spLocks noChangeArrowheads="1"/>
          </p:cNvSpPr>
          <p:nvPr/>
        </p:nvSpPr>
        <p:spPr bwMode="auto">
          <a:xfrm>
            <a:off x="6045200" y="2998788"/>
            <a:ext cx="376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6</a:t>
            </a:r>
          </a:p>
        </p:txBody>
      </p:sp>
      <p:sp>
        <p:nvSpPr>
          <p:cNvPr id="64531" name="文本框 19"/>
          <p:cNvSpPr txBox="1">
            <a:spLocks noChangeArrowheads="1"/>
          </p:cNvSpPr>
          <p:nvPr/>
        </p:nvSpPr>
        <p:spPr bwMode="auto">
          <a:xfrm>
            <a:off x="6927850" y="2998788"/>
            <a:ext cx="374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5</a:t>
            </a:r>
          </a:p>
        </p:txBody>
      </p:sp>
      <p:sp>
        <p:nvSpPr>
          <p:cNvPr id="64532" name="文本框 20"/>
          <p:cNvSpPr txBox="1">
            <a:spLocks noChangeArrowheads="1"/>
          </p:cNvSpPr>
          <p:nvPr/>
        </p:nvSpPr>
        <p:spPr bwMode="auto">
          <a:xfrm>
            <a:off x="3949700" y="4378325"/>
            <a:ext cx="2997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3→6 ：</a:t>
            </a:r>
            <a:r>
              <a:rPr lang="en-US" altLang="zh-CN" sz="2800"/>
              <a:t>7+4=11</a:t>
            </a:r>
            <a:r>
              <a:rPr lang="zh-CN" altLang="en-US" sz="2800"/>
              <a:t>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2</a:t>
            </a:r>
            <a:r>
              <a:rPr lang="zh-CN" altLang="en-US" sz="2800">
                <a:sym typeface="宋体" panose="02010600030101010101" pitchFamily="2" charset="-122"/>
              </a:rPr>
              <a:t>→</a:t>
            </a:r>
            <a:r>
              <a:rPr lang="zh-CN" altLang="en-US" sz="2800"/>
              <a:t>5 ：</a:t>
            </a:r>
            <a:r>
              <a:rPr lang="en-US" altLang="zh-CN" sz="2800"/>
              <a:t>3+7+5=15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4</a:t>
            </a:r>
            <a:r>
              <a:rPr lang="zh-CN" altLang="en-US" sz="2800">
                <a:sym typeface="宋体" panose="02010600030101010101" pitchFamily="2" charset="-122"/>
              </a:rPr>
              <a:t>→</a:t>
            </a:r>
            <a:r>
              <a:rPr lang="zh-CN" altLang="en-US" sz="2800"/>
              <a:t>5 ：</a:t>
            </a:r>
            <a:r>
              <a:rPr lang="en-US" altLang="zh-CN" sz="2800"/>
              <a:t>6+5=11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1435100" y="1522413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椭圆 5"/>
          <p:cNvSpPr/>
          <p:nvPr/>
        </p:nvSpPr>
        <p:spPr>
          <a:xfrm>
            <a:off x="365125" y="2384425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椭圆 6"/>
          <p:cNvSpPr/>
          <p:nvPr/>
        </p:nvSpPr>
        <p:spPr>
          <a:xfrm>
            <a:off x="1243013" y="2825750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8" name="椭圆 7"/>
          <p:cNvSpPr/>
          <p:nvPr/>
        </p:nvSpPr>
        <p:spPr>
          <a:xfrm>
            <a:off x="2135188" y="2697163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" name="椭圆 8"/>
          <p:cNvSpPr/>
          <p:nvPr/>
        </p:nvSpPr>
        <p:spPr>
          <a:xfrm>
            <a:off x="1808163" y="4203700"/>
            <a:ext cx="563562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椭圆 9"/>
          <p:cNvSpPr/>
          <p:nvPr/>
        </p:nvSpPr>
        <p:spPr>
          <a:xfrm>
            <a:off x="2752725" y="4203700"/>
            <a:ext cx="563563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1" name="直接连接符 10"/>
          <p:cNvCxnSpPr>
            <a:stCxn id="5" idx="3"/>
            <a:endCxn id="6" idx="7"/>
          </p:cNvCxnSpPr>
          <p:nvPr/>
        </p:nvCxnSpPr>
        <p:spPr>
          <a:xfrm flipH="1">
            <a:off x="847725" y="2039938"/>
            <a:ext cx="669925" cy="4333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5" idx="4"/>
            <a:endCxn id="7" idx="0"/>
          </p:cNvCxnSpPr>
          <p:nvPr/>
        </p:nvCxnSpPr>
        <p:spPr>
          <a:xfrm flipH="1">
            <a:off x="1525588" y="2128838"/>
            <a:ext cx="192087" cy="696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5" idx="5"/>
            <a:endCxn id="8" idx="0"/>
          </p:cNvCxnSpPr>
          <p:nvPr/>
        </p:nvCxnSpPr>
        <p:spPr>
          <a:xfrm>
            <a:off x="1917700" y="2039938"/>
            <a:ext cx="500063" cy="6572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5" idx="5"/>
            <a:endCxn id="9" idx="0"/>
          </p:cNvCxnSpPr>
          <p:nvPr/>
        </p:nvCxnSpPr>
        <p:spPr>
          <a:xfrm flipH="1">
            <a:off x="2090738" y="3257550"/>
            <a:ext cx="147637" cy="9461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8" idx="5"/>
            <a:endCxn id="10" idx="0"/>
          </p:cNvCxnSpPr>
          <p:nvPr/>
        </p:nvCxnSpPr>
        <p:spPr>
          <a:xfrm>
            <a:off x="2617788" y="3214688"/>
            <a:ext cx="417512" cy="9890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549" name="文本框 15"/>
          <p:cNvSpPr txBox="1">
            <a:spLocks noChangeArrowheads="1"/>
          </p:cNvSpPr>
          <p:nvPr/>
        </p:nvSpPr>
        <p:spPr bwMode="auto">
          <a:xfrm>
            <a:off x="925513" y="1998663"/>
            <a:ext cx="3762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3</a:t>
            </a:r>
          </a:p>
        </p:txBody>
      </p:sp>
      <p:sp>
        <p:nvSpPr>
          <p:cNvPr id="65550" name="文本框 16"/>
          <p:cNvSpPr txBox="1">
            <a:spLocks noChangeArrowheads="1"/>
          </p:cNvSpPr>
          <p:nvPr/>
        </p:nvSpPr>
        <p:spPr bwMode="auto">
          <a:xfrm>
            <a:off x="1341438" y="2312988"/>
            <a:ext cx="3762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4</a:t>
            </a:r>
          </a:p>
        </p:txBody>
      </p:sp>
      <p:sp>
        <p:nvSpPr>
          <p:cNvPr id="65551" name="文本框 17"/>
          <p:cNvSpPr txBox="1">
            <a:spLocks noChangeArrowheads="1"/>
          </p:cNvSpPr>
          <p:nvPr/>
        </p:nvSpPr>
        <p:spPr bwMode="auto">
          <a:xfrm>
            <a:off x="2135188" y="2108200"/>
            <a:ext cx="3762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7</a:t>
            </a:r>
          </a:p>
        </p:txBody>
      </p:sp>
      <p:sp>
        <p:nvSpPr>
          <p:cNvPr id="65552" name="文本框 18"/>
          <p:cNvSpPr txBox="1">
            <a:spLocks noChangeArrowheads="1"/>
          </p:cNvSpPr>
          <p:nvPr/>
        </p:nvSpPr>
        <p:spPr bwMode="auto">
          <a:xfrm>
            <a:off x="1911350" y="3548063"/>
            <a:ext cx="374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6</a:t>
            </a:r>
          </a:p>
        </p:txBody>
      </p:sp>
      <p:sp>
        <p:nvSpPr>
          <p:cNvPr id="65553" name="文本框 19"/>
          <p:cNvSpPr txBox="1">
            <a:spLocks noChangeArrowheads="1"/>
          </p:cNvSpPr>
          <p:nvPr/>
        </p:nvSpPr>
        <p:spPr bwMode="auto">
          <a:xfrm>
            <a:off x="2792413" y="3548063"/>
            <a:ext cx="376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5</a:t>
            </a:r>
          </a:p>
        </p:txBody>
      </p:sp>
      <p:grpSp>
        <p:nvGrpSpPr>
          <p:cNvPr id="31" name="组合 30"/>
          <p:cNvGrpSpPr>
            <a:grpSpLocks/>
          </p:cNvGrpSpPr>
          <p:nvPr/>
        </p:nvGrpSpPr>
        <p:grpSpPr bwMode="auto">
          <a:xfrm>
            <a:off x="1090613" y="1803400"/>
            <a:ext cx="1985962" cy="2201863"/>
            <a:chOff x="1718" y="2841"/>
            <a:chExt cx="3126" cy="3467"/>
          </a:xfrm>
        </p:grpSpPr>
        <p:sp>
          <p:nvSpPr>
            <p:cNvPr id="65561" name="文本框 23"/>
            <p:cNvSpPr txBox="1">
              <a:spLocks noChangeArrowheads="1"/>
            </p:cNvSpPr>
            <p:nvPr/>
          </p:nvSpPr>
          <p:spPr bwMode="auto">
            <a:xfrm>
              <a:off x="1718" y="2841"/>
              <a:ext cx="59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zh-CN" sz="24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65562" name="文本框 24"/>
            <p:cNvSpPr txBox="1">
              <a:spLocks noChangeArrowheads="1"/>
            </p:cNvSpPr>
            <p:nvPr/>
          </p:nvSpPr>
          <p:spPr bwMode="auto">
            <a:xfrm>
              <a:off x="2487" y="3570"/>
              <a:ext cx="59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zh-CN" sz="24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65563" name="文本框 25"/>
            <p:cNvSpPr txBox="1">
              <a:spLocks noChangeArrowheads="1"/>
            </p:cNvSpPr>
            <p:nvPr/>
          </p:nvSpPr>
          <p:spPr bwMode="auto">
            <a:xfrm>
              <a:off x="3112" y="3003"/>
              <a:ext cx="59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zh-CN" sz="2400" b="1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65564" name="文本框 26"/>
            <p:cNvSpPr txBox="1">
              <a:spLocks noChangeArrowheads="1"/>
            </p:cNvSpPr>
            <p:nvPr/>
          </p:nvSpPr>
          <p:spPr bwMode="auto">
            <a:xfrm>
              <a:off x="4252" y="5131"/>
              <a:ext cx="59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zh-CN" sz="2400" b="1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65565" name="文本框 27"/>
            <p:cNvSpPr txBox="1">
              <a:spLocks noChangeArrowheads="1"/>
            </p:cNvSpPr>
            <p:nvPr/>
          </p:nvSpPr>
          <p:spPr bwMode="auto">
            <a:xfrm>
              <a:off x="3329" y="5588"/>
              <a:ext cx="59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zh-CN" sz="2400" b="1">
                  <a:solidFill>
                    <a:srgbClr val="FF0000"/>
                  </a:solidFill>
                </a:rPr>
                <a:t>2</a:t>
              </a:r>
            </a:p>
          </p:txBody>
        </p:sp>
      </p:grpSp>
      <p:sp>
        <p:nvSpPr>
          <p:cNvPr id="65555" name="文本框 20"/>
          <p:cNvSpPr txBox="1">
            <a:spLocks noChangeArrowheads="1"/>
          </p:cNvSpPr>
          <p:nvPr/>
        </p:nvSpPr>
        <p:spPr bwMode="auto">
          <a:xfrm>
            <a:off x="3821113" y="855663"/>
            <a:ext cx="2998787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>
                <a:sym typeface="宋体" panose="02010600030101010101" pitchFamily="2" charset="-122"/>
              </a:rPr>
              <a:t>3→6 ：</a:t>
            </a:r>
            <a:r>
              <a:rPr lang="en-US" altLang="zh-CN" sz="2800">
                <a:sym typeface="宋体" panose="02010600030101010101" pitchFamily="2" charset="-122"/>
              </a:rPr>
              <a:t>7+4=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11</a:t>
            </a:r>
            <a:r>
              <a:rPr lang="zh-CN" altLang="en-US" sz="2800">
                <a:sym typeface="宋体" panose="02010600030101010101" pitchFamily="2" charset="-122"/>
              </a:rPr>
              <a:t> </a:t>
            </a:r>
            <a:endParaRPr lang="zh-CN" altLang="en-US" sz="2800"/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>
                <a:sym typeface="宋体" panose="02010600030101010101" pitchFamily="2" charset="-122"/>
              </a:rPr>
              <a:t>2→5 ：</a:t>
            </a:r>
            <a:r>
              <a:rPr lang="en-US" altLang="zh-CN" sz="2800">
                <a:sym typeface="宋体" panose="02010600030101010101" pitchFamily="2" charset="-122"/>
              </a:rPr>
              <a:t>3+7+5=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15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>
                <a:sym typeface="宋体" panose="02010600030101010101" pitchFamily="2" charset="-122"/>
              </a:rPr>
              <a:t>4→5 ：</a:t>
            </a:r>
            <a:r>
              <a:rPr lang="en-US" altLang="zh-CN" sz="2800">
                <a:sym typeface="宋体" panose="02010600030101010101" pitchFamily="2" charset="-122"/>
              </a:rPr>
              <a:t>6+5=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11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>
                <a:sym typeface="宋体" panose="02010600030101010101" pitchFamily="2" charset="-122"/>
              </a:rPr>
              <a:t>2</a:t>
            </a:r>
            <a:r>
              <a:rPr lang="zh-CN" altLang="en-US" sz="2800">
                <a:sym typeface="宋体" panose="02010600030101010101" pitchFamily="2" charset="-122"/>
              </a:rPr>
              <a:t>→6 ：</a:t>
            </a:r>
            <a:r>
              <a:rPr lang="en-US" altLang="zh-CN" sz="2800">
                <a:sym typeface="宋体" panose="02010600030101010101" pitchFamily="2" charset="-122"/>
              </a:rPr>
              <a:t>3+4=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7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>
                <a:sym typeface="宋体" panose="02010600030101010101" pitchFamily="2" charset="-122"/>
              </a:rPr>
              <a:t>1</a:t>
            </a:r>
            <a:r>
              <a:rPr lang="zh-CN" altLang="en-US" sz="2800">
                <a:sym typeface="宋体" panose="02010600030101010101" pitchFamily="2" charset="-122"/>
              </a:rPr>
              <a:t>→</a:t>
            </a:r>
            <a:r>
              <a:rPr lang="en-US" altLang="zh-CN" sz="2800">
                <a:sym typeface="宋体" panose="02010600030101010101" pitchFamily="2" charset="-122"/>
              </a:rPr>
              <a:t>4</a:t>
            </a:r>
            <a:r>
              <a:rPr lang="zh-CN" altLang="en-US" sz="2800">
                <a:sym typeface="宋体" panose="02010600030101010101" pitchFamily="2" charset="-122"/>
              </a:rPr>
              <a:t> ：</a:t>
            </a:r>
            <a:r>
              <a:rPr lang="en-US" altLang="zh-CN" sz="2800">
                <a:sym typeface="宋体" panose="02010600030101010101" pitchFamily="2" charset="-122"/>
              </a:rPr>
              <a:t>7+6=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13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>
                <a:sym typeface="宋体" panose="02010600030101010101" pitchFamily="2" charset="-122"/>
              </a:rPr>
              <a:t>1</a:t>
            </a:r>
            <a:r>
              <a:rPr lang="zh-CN" altLang="en-US" sz="2800">
                <a:sym typeface="宋体" panose="02010600030101010101" pitchFamily="2" charset="-122"/>
              </a:rPr>
              <a:t>→</a:t>
            </a:r>
            <a:r>
              <a:rPr lang="en-US" altLang="zh-CN" sz="2800">
                <a:sym typeface="宋体" panose="02010600030101010101" pitchFamily="2" charset="-122"/>
              </a:rPr>
              <a:t>5</a:t>
            </a:r>
            <a:r>
              <a:rPr lang="zh-CN" altLang="en-US" sz="2800">
                <a:sym typeface="宋体" panose="02010600030101010101" pitchFamily="2" charset="-122"/>
              </a:rPr>
              <a:t> ：</a:t>
            </a:r>
            <a:r>
              <a:rPr lang="en-US" altLang="zh-CN" sz="2800">
                <a:sym typeface="宋体" panose="02010600030101010101" pitchFamily="2" charset="-122"/>
              </a:rPr>
              <a:t>7+5=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12</a:t>
            </a:r>
          </a:p>
        </p:txBody>
      </p:sp>
      <p:sp>
        <p:nvSpPr>
          <p:cNvPr id="65556" name="文本框 2"/>
          <p:cNvSpPr txBox="1">
            <a:spLocks noChangeArrowheads="1"/>
          </p:cNvSpPr>
          <p:nvPr/>
        </p:nvSpPr>
        <p:spPr bwMode="auto">
          <a:xfrm>
            <a:off x="187325" y="284163"/>
            <a:ext cx="6832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/>
              <a:t>分析：二分答案</a:t>
            </a:r>
          </a:p>
        </p:txBody>
      </p:sp>
      <p:sp>
        <p:nvSpPr>
          <p:cNvPr id="65557" name="文本框 22"/>
          <p:cNvSpPr txBox="1">
            <a:spLocks noChangeArrowheads="1"/>
          </p:cNvSpPr>
          <p:nvPr/>
        </p:nvSpPr>
        <p:spPr bwMode="auto">
          <a:xfrm>
            <a:off x="4000500" y="4116388"/>
            <a:ext cx="46815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>
                <a:solidFill>
                  <a:srgbClr val="0000FF"/>
                </a:solidFill>
              </a:rPr>
              <a:t>15  13  12  11 11  7 </a:t>
            </a:r>
          </a:p>
        </p:txBody>
      </p:sp>
      <p:sp>
        <p:nvSpPr>
          <p:cNvPr id="65558" name="文本框 28"/>
          <p:cNvSpPr txBox="1">
            <a:spLocks noChangeArrowheads="1"/>
          </p:cNvSpPr>
          <p:nvPr/>
        </p:nvSpPr>
        <p:spPr bwMode="auto">
          <a:xfrm>
            <a:off x="644525" y="5114925"/>
            <a:ext cx="7593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/>
              <a:t>第一次二分答案</a:t>
            </a:r>
            <a:r>
              <a:rPr lang="en-US" altLang="zh-CN"/>
              <a:t>ans=(0+15)/2=7</a:t>
            </a:r>
          </a:p>
        </p:txBody>
      </p:sp>
      <p:cxnSp>
        <p:nvCxnSpPr>
          <p:cNvPr id="30" name="直接连接符 29"/>
          <p:cNvCxnSpPr>
            <a:stCxn id="8" idx="5"/>
            <a:endCxn id="10" idx="0"/>
          </p:cNvCxnSpPr>
          <p:nvPr/>
        </p:nvCxnSpPr>
        <p:spPr>
          <a:xfrm>
            <a:off x="7178675" y="3876675"/>
            <a:ext cx="6350" cy="10652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>
            <a:spLocks noChangeArrowheads="1"/>
          </p:cNvSpPr>
          <p:nvPr/>
        </p:nvSpPr>
        <p:spPr bwMode="auto">
          <a:xfrm>
            <a:off x="835025" y="5988050"/>
            <a:ext cx="73104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 b="1">
                <a:solidFill>
                  <a:srgbClr val="FF0000"/>
                </a:solidFill>
              </a:rPr>
              <a:t>5</a:t>
            </a:r>
            <a:r>
              <a:rPr lang="zh-CN" altLang="en-US" sz="2800" b="1">
                <a:solidFill>
                  <a:srgbClr val="FF0000"/>
                </a:solidFill>
              </a:rPr>
              <a:t>条路径没有交集，此解不成立！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1435100" y="1522413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椭圆 5"/>
          <p:cNvSpPr/>
          <p:nvPr/>
        </p:nvSpPr>
        <p:spPr>
          <a:xfrm>
            <a:off x="365125" y="2384425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椭圆 6"/>
          <p:cNvSpPr/>
          <p:nvPr/>
        </p:nvSpPr>
        <p:spPr>
          <a:xfrm>
            <a:off x="1243013" y="2825750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8" name="椭圆 7"/>
          <p:cNvSpPr/>
          <p:nvPr/>
        </p:nvSpPr>
        <p:spPr>
          <a:xfrm>
            <a:off x="2135188" y="2697163"/>
            <a:ext cx="565150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" name="椭圆 8"/>
          <p:cNvSpPr/>
          <p:nvPr/>
        </p:nvSpPr>
        <p:spPr>
          <a:xfrm>
            <a:off x="1808163" y="4203700"/>
            <a:ext cx="563562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椭圆 9"/>
          <p:cNvSpPr/>
          <p:nvPr/>
        </p:nvSpPr>
        <p:spPr>
          <a:xfrm>
            <a:off x="2752725" y="4203700"/>
            <a:ext cx="563563" cy="606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1" name="直接连接符 10"/>
          <p:cNvCxnSpPr>
            <a:stCxn id="5" idx="3"/>
            <a:endCxn id="6" idx="7"/>
          </p:cNvCxnSpPr>
          <p:nvPr/>
        </p:nvCxnSpPr>
        <p:spPr>
          <a:xfrm flipH="1">
            <a:off x="847725" y="2039938"/>
            <a:ext cx="669925" cy="4333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5" idx="4"/>
            <a:endCxn id="7" idx="0"/>
          </p:cNvCxnSpPr>
          <p:nvPr/>
        </p:nvCxnSpPr>
        <p:spPr>
          <a:xfrm flipH="1">
            <a:off x="1525588" y="2128838"/>
            <a:ext cx="192087" cy="696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5" idx="5"/>
            <a:endCxn id="8" idx="0"/>
          </p:cNvCxnSpPr>
          <p:nvPr/>
        </p:nvCxnSpPr>
        <p:spPr>
          <a:xfrm>
            <a:off x="1917700" y="2039938"/>
            <a:ext cx="500063" cy="6572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5" idx="5"/>
            <a:endCxn id="9" idx="0"/>
          </p:cNvCxnSpPr>
          <p:nvPr/>
        </p:nvCxnSpPr>
        <p:spPr>
          <a:xfrm flipH="1">
            <a:off x="2090738" y="3257550"/>
            <a:ext cx="147637" cy="9461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8" idx="5"/>
            <a:endCxn id="10" idx="0"/>
          </p:cNvCxnSpPr>
          <p:nvPr/>
        </p:nvCxnSpPr>
        <p:spPr>
          <a:xfrm>
            <a:off x="2617788" y="3214688"/>
            <a:ext cx="417512" cy="9890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573" name="文本框 15"/>
          <p:cNvSpPr txBox="1">
            <a:spLocks noChangeArrowheads="1"/>
          </p:cNvSpPr>
          <p:nvPr/>
        </p:nvSpPr>
        <p:spPr bwMode="auto">
          <a:xfrm>
            <a:off x="925513" y="1998663"/>
            <a:ext cx="3762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3</a:t>
            </a:r>
          </a:p>
        </p:txBody>
      </p:sp>
      <p:sp>
        <p:nvSpPr>
          <p:cNvPr id="66574" name="文本框 16"/>
          <p:cNvSpPr txBox="1">
            <a:spLocks noChangeArrowheads="1"/>
          </p:cNvSpPr>
          <p:nvPr/>
        </p:nvSpPr>
        <p:spPr bwMode="auto">
          <a:xfrm>
            <a:off x="1341438" y="2312988"/>
            <a:ext cx="3762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4</a:t>
            </a:r>
          </a:p>
        </p:txBody>
      </p:sp>
      <p:sp>
        <p:nvSpPr>
          <p:cNvPr id="66575" name="文本框 17"/>
          <p:cNvSpPr txBox="1">
            <a:spLocks noChangeArrowheads="1"/>
          </p:cNvSpPr>
          <p:nvPr/>
        </p:nvSpPr>
        <p:spPr bwMode="auto">
          <a:xfrm>
            <a:off x="2135188" y="2108200"/>
            <a:ext cx="3762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7</a:t>
            </a:r>
          </a:p>
        </p:txBody>
      </p:sp>
      <p:sp>
        <p:nvSpPr>
          <p:cNvPr id="66576" name="文本框 18"/>
          <p:cNvSpPr txBox="1">
            <a:spLocks noChangeArrowheads="1"/>
          </p:cNvSpPr>
          <p:nvPr/>
        </p:nvSpPr>
        <p:spPr bwMode="auto">
          <a:xfrm>
            <a:off x="1911350" y="3548063"/>
            <a:ext cx="374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6</a:t>
            </a:r>
          </a:p>
        </p:txBody>
      </p:sp>
      <p:sp>
        <p:nvSpPr>
          <p:cNvPr id="66577" name="文本框 19"/>
          <p:cNvSpPr txBox="1">
            <a:spLocks noChangeArrowheads="1"/>
          </p:cNvSpPr>
          <p:nvPr/>
        </p:nvSpPr>
        <p:spPr bwMode="auto">
          <a:xfrm>
            <a:off x="2792413" y="3548063"/>
            <a:ext cx="376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1800"/>
              <a:t>5</a:t>
            </a:r>
          </a:p>
        </p:txBody>
      </p:sp>
      <p:grpSp>
        <p:nvGrpSpPr>
          <p:cNvPr id="31" name="组合 30"/>
          <p:cNvGrpSpPr>
            <a:grpSpLocks/>
          </p:cNvGrpSpPr>
          <p:nvPr/>
        </p:nvGrpSpPr>
        <p:grpSpPr bwMode="auto">
          <a:xfrm>
            <a:off x="1090613" y="1803400"/>
            <a:ext cx="1985962" cy="2201863"/>
            <a:chOff x="1718" y="2841"/>
            <a:chExt cx="3126" cy="3467"/>
          </a:xfrm>
        </p:grpSpPr>
        <p:sp>
          <p:nvSpPr>
            <p:cNvPr id="66585" name="文本框 23"/>
            <p:cNvSpPr txBox="1">
              <a:spLocks noChangeArrowheads="1"/>
            </p:cNvSpPr>
            <p:nvPr/>
          </p:nvSpPr>
          <p:spPr bwMode="auto">
            <a:xfrm>
              <a:off x="1718" y="2841"/>
              <a:ext cx="59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zh-CN" sz="24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66586" name="文本框 24"/>
            <p:cNvSpPr txBox="1">
              <a:spLocks noChangeArrowheads="1"/>
            </p:cNvSpPr>
            <p:nvPr/>
          </p:nvSpPr>
          <p:spPr bwMode="auto">
            <a:xfrm>
              <a:off x="2487" y="3570"/>
              <a:ext cx="59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zh-CN" sz="2400" b="1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66587" name="文本框 25"/>
            <p:cNvSpPr txBox="1">
              <a:spLocks noChangeArrowheads="1"/>
            </p:cNvSpPr>
            <p:nvPr/>
          </p:nvSpPr>
          <p:spPr bwMode="auto">
            <a:xfrm>
              <a:off x="3112" y="3003"/>
              <a:ext cx="59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zh-CN" sz="2400" b="1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66588" name="文本框 26"/>
            <p:cNvSpPr txBox="1">
              <a:spLocks noChangeArrowheads="1"/>
            </p:cNvSpPr>
            <p:nvPr/>
          </p:nvSpPr>
          <p:spPr bwMode="auto">
            <a:xfrm>
              <a:off x="4252" y="5131"/>
              <a:ext cx="59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zh-CN" sz="2400" b="1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66589" name="文本框 27"/>
            <p:cNvSpPr txBox="1">
              <a:spLocks noChangeArrowheads="1"/>
            </p:cNvSpPr>
            <p:nvPr/>
          </p:nvSpPr>
          <p:spPr bwMode="auto">
            <a:xfrm>
              <a:off x="3329" y="5588"/>
              <a:ext cx="59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zh-CN" sz="2400" b="1">
                  <a:solidFill>
                    <a:srgbClr val="FF0000"/>
                  </a:solidFill>
                </a:rPr>
                <a:t>1</a:t>
              </a:r>
            </a:p>
          </p:txBody>
        </p:sp>
      </p:grpSp>
      <p:sp>
        <p:nvSpPr>
          <p:cNvPr id="66579" name="文本框 20"/>
          <p:cNvSpPr txBox="1">
            <a:spLocks noChangeArrowheads="1"/>
          </p:cNvSpPr>
          <p:nvPr/>
        </p:nvSpPr>
        <p:spPr bwMode="auto">
          <a:xfrm>
            <a:off x="3821113" y="855663"/>
            <a:ext cx="2998787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>
                <a:sym typeface="宋体" panose="02010600030101010101" pitchFamily="2" charset="-122"/>
              </a:rPr>
              <a:t>3→6 ：</a:t>
            </a:r>
            <a:r>
              <a:rPr lang="en-US" altLang="zh-CN" sz="2800">
                <a:sym typeface="宋体" panose="02010600030101010101" pitchFamily="2" charset="-122"/>
              </a:rPr>
              <a:t>7+4=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11</a:t>
            </a:r>
            <a:r>
              <a:rPr lang="zh-CN" altLang="en-US" sz="2800">
                <a:sym typeface="宋体" panose="02010600030101010101" pitchFamily="2" charset="-122"/>
              </a:rPr>
              <a:t> </a:t>
            </a:r>
            <a:endParaRPr lang="zh-CN" altLang="en-US" sz="2800"/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>
                <a:sym typeface="宋体" panose="02010600030101010101" pitchFamily="2" charset="-122"/>
              </a:rPr>
              <a:t>2→5 ：</a:t>
            </a:r>
            <a:r>
              <a:rPr lang="en-US" altLang="zh-CN" sz="2800">
                <a:sym typeface="宋体" panose="02010600030101010101" pitchFamily="2" charset="-122"/>
              </a:rPr>
              <a:t>3+7+5=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15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>
                <a:sym typeface="宋体" panose="02010600030101010101" pitchFamily="2" charset="-122"/>
              </a:rPr>
              <a:t>4→5 ：</a:t>
            </a:r>
            <a:r>
              <a:rPr lang="en-US" altLang="zh-CN" sz="2800">
                <a:sym typeface="宋体" panose="02010600030101010101" pitchFamily="2" charset="-122"/>
              </a:rPr>
              <a:t>6+5=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11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>
                <a:sym typeface="宋体" panose="02010600030101010101" pitchFamily="2" charset="-122"/>
              </a:rPr>
              <a:t>2</a:t>
            </a:r>
            <a:r>
              <a:rPr lang="zh-CN" altLang="en-US" sz="2800">
                <a:sym typeface="宋体" panose="02010600030101010101" pitchFamily="2" charset="-122"/>
              </a:rPr>
              <a:t>→6 ：</a:t>
            </a:r>
            <a:r>
              <a:rPr lang="en-US" altLang="zh-CN" sz="2800">
                <a:sym typeface="宋体" panose="02010600030101010101" pitchFamily="2" charset="-122"/>
              </a:rPr>
              <a:t>3+4=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7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>
                <a:sym typeface="宋体" panose="02010600030101010101" pitchFamily="2" charset="-122"/>
              </a:rPr>
              <a:t>1</a:t>
            </a:r>
            <a:r>
              <a:rPr lang="zh-CN" altLang="en-US" sz="2800">
                <a:sym typeface="宋体" panose="02010600030101010101" pitchFamily="2" charset="-122"/>
              </a:rPr>
              <a:t>→</a:t>
            </a:r>
            <a:r>
              <a:rPr lang="en-US" altLang="zh-CN" sz="2800">
                <a:sym typeface="宋体" panose="02010600030101010101" pitchFamily="2" charset="-122"/>
              </a:rPr>
              <a:t>4</a:t>
            </a:r>
            <a:r>
              <a:rPr lang="zh-CN" altLang="en-US" sz="2800">
                <a:sym typeface="宋体" panose="02010600030101010101" pitchFamily="2" charset="-122"/>
              </a:rPr>
              <a:t> ：</a:t>
            </a:r>
            <a:r>
              <a:rPr lang="en-US" altLang="zh-CN" sz="2800">
                <a:sym typeface="宋体" panose="02010600030101010101" pitchFamily="2" charset="-122"/>
              </a:rPr>
              <a:t>7+6=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13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>
                <a:sym typeface="宋体" panose="02010600030101010101" pitchFamily="2" charset="-122"/>
              </a:rPr>
              <a:t>1</a:t>
            </a:r>
            <a:r>
              <a:rPr lang="zh-CN" altLang="en-US" sz="2800">
                <a:sym typeface="宋体" panose="02010600030101010101" pitchFamily="2" charset="-122"/>
              </a:rPr>
              <a:t>→</a:t>
            </a:r>
            <a:r>
              <a:rPr lang="en-US" altLang="zh-CN" sz="2800">
                <a:sym typeface="宋体" panose="02010600030101010101" pitchFamily="2" charset="-122"/>
              </a:rPr>
              <a:t>5</a:t>
            </a:r>
            <a:r>
              <a:rPr lang="zh-CN" altLang="en-US" sz="2800">
                <a:sym typeface="宋体" panose="02010600030101010101" pitchFamily="2" charset="-122"/>
              </a:rPr>
              <a:t> ：</a:t>
            </a:r>
            <a:r>
              <a:rPr lang="en-US" altLang="zh-CN" sz="2800">
                <a:sym typeface="宋体" panose="02010600030101010101" pitchFamily="2" charset="-122"/>
              </a:rPr>
              <a:t>7+5=</a:t>
            </a:r>
            <a:r>
              <a:rPr lang="en-US" altLang="zh-CN" sz="2800">
                <a:solidFill>
                  <a:srgbClr val="0000FF"/>
                </a:solidFill>
                <a:sym typeface="宋体" panose="02010600030101010101" pitchFamily="2" charset="-122"/>
              </a:rPr>
              <a:t>12</a:t>
            </a:r>
          </a:p>
        </p:txBody>
      </p:sp>
      <p:sp>
        <p:nvSpPr>
          <p:cNvPr id="66580" name="文本框 2"/>
          <p:cNvSpPr txBox="1">
            <a:spLocks noChangeArrowheads="1"/>
          </p:cNvSpPr>
          <p:nvPr/>
        </p:nvSpPr>
        <p:spPr bwMode="auto">
          <a:xfrm>
            <a:off x="187325" y="284163"/>
            <a:ext cx="6832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/>
              <a:t>分析：二分答案</a:t>
            </a:r>
          </a:p>
        </p:txBody>
      </p:sp>
      <p:sp>
        <p:nvSpPr>
          <p:cNvPr id="66581" name="文本框 22"/>
          <p:cNvSpPr txBox="1">
            <a:spLocks noChangeArrowheads="1"/>
          </p:cNvSpPr>
          <p:nvPr/>
        </p:nvSpPr>
        <p:spPr bwMode="auto">
          <a:xfrm>
            <a:off x="4000500" y="4116388"/>
            <a:ext cx="46815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>
                <a:solidFill>
                  <a:srgbClr val="0000FF"/>
                </a:solidFill>
              </a:rPr>
              <a:t>15  13  12  11 11  7 </a:t>
            </a:r>
          </a:p>
        </p:txBody>
      </p:sp>
      <p:sp>
        <p:nvSpPr>
          <p:cNvPr id="66582" name="文本框 28"/>
          <p:cNvSpPr txBox="1">
            <a:spLocks noChangeArrowheads="1"/>
          </p:cNvSpPr>
          <p:nvPr/>
        </p:nvSpPr>
        <p:spPr bwMode="auto">
          <a:xfrm>
            <a:off x="644525" y="5114925"/>
            <a:ext cx="7593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/>
              <a:t>第二次二分答案</a:t>
            </a:r>
            <a:r>
              <a:rPr lang="en-US" altLang="zh-CN"/>
              <a:t>ans=(8+15)/2=11</a:t>
            </a:r>
          </a:p>
        </p:txBody>
      </p:sp>
      <p:cxnSp>
        <p:nvCxnSpPr>
          <p:cNvPr id="30" name="直接连接符 29"/>
          <p:cNvCxnSpPr>
            <a:stCxn id="8" idx="5"/>
            <a:endCxn id="10" idx="0"/>
          </p:cNvCxnSpPr>
          <p:nvPr/>
        </p:nvCxnSpPr>
        <p:spPr>
          <a:xfrm>
            <a:off x="6030913" y="3876675"/>
            <a:ext cx="4762" cy="10652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>
            <a:spLocks noChangeArrowheads="1"/>
          </p:cNvSpPr>
          <p:nvPr/>
        </p:nvSpPr>
        <p:spPr bwMode="auto">
          <a:xfrm>
            <a:off x="723900" y="5902325"/>
            <a:ext cx="72898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 b="1">
                <a:solidFill>
                  <a:srgbClr val="FF0000"/>
                </a:solidFill>
              </a:rPr>
              <a:t>3</a:t>
            </a:r>
            <a:r>
              <a:rPr lang="zh-CN" altLang="en-US" sz="2800" b="1">
                <a:solidFill>
                  <a:srgbClr val="FF0000"/>
                </a:solidFill>
              </a:rPr>
              <a:t>条路径有交集，交集中的最大边权值为</a:t>
            </a:r>
            <a:r>
              <a:rPr lang="en-US" altLang="zh-CN" sz="2800" b="1">
                <a:solidFill>
                  <a:srgbClr val="FF0000"/>
                </a:solidFill>
              </a:rPr>
              <a:t>7</a:t>
            </a:r>
            <a:r>
              <a:rPr lang="zh-CN" altLang="en-US" sz="2800" b="1">
                <a:solidFill>
                  <a:srgbClr val="FF0000"/>
                </a:solidFill>
              </a:rPr>
              <a:t>，最长边</a:t>
            </a:r>
            <a:r>
              <a:rPr lang="en-US" altLang="zh-CN" sz="2800" b="1">
                <a:solidFill>
                  <a:srgbClr val="FF0000"/>
                </a:solidFill>
              </a:rPr>
              <a:t>15-7=8</a:t>
            </a:r>
            <a:r>
              <a:rPr lang="zh-CN" altLang="en-US" sz="2800" b="1">
                <a:solidFill>
                  <a:srgbClr val="FF0000"/>
                </a:solidFill>
              </a:rPr>
              <a:t>，小于</a:t>
            </a:r>
            <a:r>
              <a:rPr lang="en-US" altLang="zh-CN" sz="2800" b="1">
                <a:solidFill>
                  <a:srgbClr val="FF0000"/>
                </a:solidFill>
              </a:rPr>
              <a:t>11</a:t>
            </a:r>
            <a:r>
              <a:rPr lang="zh-CN" altLang="en-US" sz="2800" b="1">
                <a:solidFill>
                  <a:srgbClr val="FF0000"/>
                </a:solidFill>
              </a:rPr>
              <a:t>，此解成立！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图片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0" y="6350"/>
            <a:ext cx="3090863" cy="318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7" name="文本框 1"/>
          <p:cNvSpPr txBox="1">
            <a:spLocks noChangeArrowheads="1"/>
          </p:cNvSpPr>
          <p:nvPr/>
        </p:nvSpPr>
        <p:spPr bwMode="auto">
          <a:xfrm>
            <a:off x="228600" y="233363"/>
            <a:ext cx="53689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3600" dirty="0" smtClean="0">
                <a:solidFill>
                  <a:schemeClr val="tx1"/>
                </a:solidFill>
              </a:rPr>
              <a:t>前</a:t>
            </a:r>
            <a:r>
              <a:rPr lang="zh-CN" altLang="en-US" sz="3600" dirty="0">
                <a:solidFill>
                  <a:schemeClr val="tx1"/>
                </a:solidFill>
                <a:sym typeface="宋体" panose="02010600030101010101" pitchFamily="2" charset="-122"/>
              </a:rPr>
              <a:t>向</a:t>
            </a:r>
            <a:r>
              <a:rPr lang="zh-CN" altLang="en-US" sz="3600" dirty="0" smtClean="0">
                <a:solidFill>
                  <a:schemeClr val="tx1"/>
                </a:solidFill>
              </a:rPr>
              <a:t>星构图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67588" name="文本框 3"/>
          <p:cNvSpPr txBox="1">
            <a:spLocks noChangeArrowheads="1"/>
          </p:cNvSpPr>
          <p:nvPr/>
        </p:nvSpPr>
        <p:spPr bwMode="auto">
          <a:xfrm>
            <a:off x="228600" y="1004888"/>
            <a:ext cx="5649913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/>
              <a:t>把每条边按照起点和终点排序后存于一个数组中：</a:t>
            </a:r>
            <a:endParaRPr lang="en-US" altLang="zh-CN" sz="2800"/>
          </a:p>
        </p:txBody>
      </p:sp>
      <p:sp>
        <p:nvSpPr>
          <p:cNvPr id="67589" name="文本框 4"/>
          <p:cNvSpPr txBox="1">
            <a:spLocks noChangeArrowheads="1"/>
          </p:cNvSpPr>
          <p:nvPr/>
        </p:nvSpPr>
        <p:spPr bwMode="auto">
          <a:xfrm>
            <a:off x="2200275" y="3070225"/>
            <a:ext cx="663733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/>
              <a:t>同时，定义数组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dirty="0"/>
              <a:t>head[</a:t>
            </a:r>
            <a:r>
              <a:rPr lang="en-US" altLang="zh-CN" sz="2400" dirty="0" err="1"/>
              <a:t>i</a:t>
            </a:r>
            <a:r>
              <a:rPr lang="en-US" altLang="zh-CN" sz="2400" dirty="0"/>
              <a:t>]</a:t>
            </a:r>
            <a:r>
              <a:rPr lang="zh-CN" altLang="en-US" sz="2400" dirty="0"/>
              <a:t>表示以</a:t>
            </a:r>
            <a:r>
              <a:rPr lang="en-US" altLang="zh-CN" sz="2400" dirty="0" err="1"/>
              <a:t>i</a:t>
            </a:r>
            <a:r>
              <a:rPr lang="zh-CN" altLang="en-US" sz="2400" dirty="0"/>
              <a:t>为起点的边集在数组中的第一个存储位置，比如</a:t>
            </a:r>
            <a:r>
              <a:rPr lang="en-US" altLang="zh-CN" sz="2400" dirty="0"/>
              <a:t>head[1]=0;head[3]=4;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dirty="0" err="1"/>
              <a:t>len</a:t>
            </a:r>
            <a:r>
              <a:rPr lang="en-US" altLang="zh-CN" sz="2400" dirty="0"/>
              <a:t>[</a:t>
            </a:r>
            <a:r>
              <a:rPr lang="en-US" altLang="zh-CN" sz="2400" dirty="0" err="1"/>
              <a:t>i</a:t>
            </a:r>
            <a:r>
              <a:rPr lang="en-US" altLang="zh-CN" sz="2400" dirty="0"/>
              <a:t>]</a:t>
            </a:r>
            <a:r>
              <a:rPr lang="zh-CN" altLang="en-US" sz="2400" dirty="0"/>
              <a:t>表示以</a:t>
            </a:r>
            <a:r>
              <a:rPr lang="en-US" altLang="zh-CN" sz="2400" dirty="0" err="1"/>
              <a:t>i</a:t>
            </a:r>
            <a:r>
              <a:rPr lang="zh-CN" altLang="en-US" sz="2400" dirty="0"/>
              <a:t>为起点的边集在数组中的个数，比如</a:t>
            </a:r>
            <a:r>
              <a:rPr lang="en-US" altLang="zh-CN" sz="2400" dirty="0" err="1"/>
              <a:t>len</a:t>
            </a:r>
            <a:r>
              <a:rPr lang="en-US" altLang="zh-CN" sz="2400" dirty="0"/>
              <a:t>[1]=2;len[3]=3</a:t>
            </a:r>
            <a:r>
              <a:rPr lang="zh-CN" altLang="en-US" sz="2400" dirty="0"/>
              <a:t>。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rgbClr val="C00000"/>
                </a:solidFill>
              </a:rPr>
              <a:t>这种存储图的方式为前向星</a:t>
            </a:r>
            <a:r>
              <a:rPr lang="zh-CN" altLang="en-US" sz="2400" dirty="0" smtClean="0">
                <a:solidFill>
                  <a:srgbClr val="C00000"/>
                </a:solidFill>
              </a:rPr>
              <a:t>，</a:t>
            </a:r>
            <a:endParaRPr lang="en-US" altLang="zh-CN" sz="2400" dirty="0" smtClean="0">
              <a:solidFill>
                <a:srgbClr val="C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 smtClean="0">
                <a:solidFill>
                  <a:srgbClr val="C00000"/>
                </a:solidFill>
              </a:rPr>
              <a:t>缺点：是</a:t>
            </a:r>
            <a:r>
              <a:rPr lang="zh-CN" altLang="en-US" sz="2400" dirty="0">
                <a:solidFill>
                  <a:srgbClr val="C00000"/>
                </a:solidFill>
              </a:rPr>
              <a:t>需要将边集排序，耗费时间</a:t>
            </a:r>
            <a:r>
              <a:rPr lang="zh-CN" altLang="en-US" sz="2400" dirty="0" smtClean="0">
                <a:solidFill>
                  <a:srgbClr val="C00000"/>
                </a:solidFill>
              </a:rPr>
              <a:t>。</a:t>
            </a:r>
            <a:endParaRPr lang="en-US" altLang="zh-CN" sz="2400" dirty="0" smtClean="0">
              <a:solidFill>
                <a:srgbClr val="C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 smtClean="0">
                <a:solidFill>
                  <a:srgbClr val="C00000"/>
                </a:solidFill>
              </a:rPr>
              <a:t>优点：可以二分查边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graphicFrame>
        <p:nvGraphicFramePr>
          <p:cNvPr id="6" name="表格 5"/>
          <p:cNvGraphicFramePr/>
          <p:nvPr/>
        </p:nvGraphicFramePr>
        <p:xfrm>
          <a:off x="708025" y="1949450"/>
          <a:ext cx="1066800" cy="46704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4035"/>
                <a:gridCol w="532765"/>
              </a:tblGrid>
              <a:tr h="5187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1</a:t>
                      </a:r>
                    </a:p>
                  </a:txBody>
                  <a:tcPr marT="45714" marB="45714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2</a:t>
                      </a:r>
                    </a:p>
                  </a:txBody>
                  <a:tcPr marT="45714" marB="45714" anchor="ctr" anchorCtr="1"/>
                </a:tc>
              </a:tr>
              <a:tr h="5187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1</a:t>
                      </a:r>
                    </a:p>
                  </a:txBody>
                  <a:tcPr marT="45714" marB="45714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3</a:t>
                      </a:r>
                    </a:p>
                  </a:txBody>
                  <a:tcPr marT="45714" marB="45714" anchor="ctr" anchorCtr="1"/>
                </a:tc>
              </a:tr>
              <a:tr h="5193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2</a:t>
                      </a:r>
                    </a:p>
                  </a:txBody>
                  <a:tcPr marT="45714" marB="45714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4</a:t>
                      </a:r>
                    </a:p>
                  </a:txBody>
                  <a:tcPr marT="45714" marB="45714" anchor="ctr" anchorCtr="1"/>
                </a:tc>
              </a:tr>
              <a:tr h="5187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2</a:t>
                      </a:r>
                    </a:p>
                  </a:txBody>
                  <a:tcPr marT="45714" marB="45714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5</a:t>
                      </a:r>
                    </a:p>
                  </a:txBody>
                  <a:tcPr marT="45714" marB="45714" anchor="ctr" anchorCtr="1"/>
                </a:tc>
              </a:tr>
              <a:tr h="5193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3</a:t>
                      </a:r>
                    </a:p>
                  </a:txBody>
                  <a:tcPr marT="45714" marB="45714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6</a:t>
                      </a:r>
                    </a:p>
                  </a:txBody>
                  <a:tcPr marT="45714" marB="45714" anchor="ctr" anchorCtr="1"/>
                </a:tc>
              </a:tr>
              <a:tr h="5187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3</a:t>
                      </a:r>
                    </a:p>
                  </a:txBody>
                  <a:tcPr marT="45714" marB="45714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7</a:t>
                      </a:r>
                    </a:p>
                  </a:txBody>
                  <a:tcPr marT="45714" marB="45714" anchor="ctr" anchorCtr="1"/>
                </a:tc>
              </a:tr>
              <a:tr h="5193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3</a:t>
                      </a:r>
                    </a:p>
                  </a:txBody>
                  <a:tcPr marT="45714" marB="45714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8</a:t>
                      </a:r>
                    </a:p>
                  </a:txBody>
                  <a:tcPr marT="45714" marB="45714" anchor="ctr" anchorCtr="1"/>
                </a:tc>
              </a:tr>
              <a:tr h="5187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5</a:t>
                      </a:r>
                    </a:p>
                  </a:txBody>
                  <a:tcPr marT="45714" marB="45714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9</a:t>
                      </a:r>
                    </a:p>
                  </a:txBody>
                  <a:tcPr marT="45714" marB="45714" anchor="ctr" anchorCtr="1"/>
                </a:tc>
              </a:tr>
              <a:tr h="5187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6</a:t>
                      </a:r>
                    </a:p>
                  </a:txBody>
                  <a:tcPr marT="45714" marB="45714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10</a:t>
                      </a:r>
                    </a:p>
                  </a:txBody>
                  <a:tcPr marT="45714" marB="45714" anchor="ctr" anchorCtr="1"/>
                </a:tc>
              </a:tr>
            </a:tbl>
          </a:graphicData>
        </a:graphic>
      </p:graphicFrame>
      <p:graphicFrame>
        <p:nvGraphicFramePr>
          <p:cNvPr id="8" name="表格 7"/>
          <p:cNvGraphicFramePr/>
          <p:nvPr/>
        </p:nvGraphicFramePr>
        <p:xfrm>
          <a:off x="228600" y="1949450"/>
          <a:ext cx="403225" cy="467201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03225"/>
              </a:tblGrid>
              <a:tr h="5194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800" b="0">
                          <a:solidFill>
                            <a:schemeClr val="accent2"/>
                          </a:solidFill>
                        </a:rPr>
                        <a:t>0</a:t>
                      </a:r>
                    </a:p>
                  </a:txBody>
                  <a:tcPr marL="91296" marR="91296" marT="45723" marB="45723" anchor="ctr" anchorCtr="1"/>
                </a:tc>
              </a:tr>
              <a:tr h="5188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800" b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 marL="91296" marR="91296" marT="45723" marB="45723" anchor="ctr" anchorCtr="1"/>
                </a:tc>
              </a:tr>
              <a:tr h="5194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800" b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 marL="91296" marR="91296" marT="45723" marB="45723" anchor="ctr" anchorCtr="1"/>
                </a:tc>
              </a:tr>
              <a:tr h="5188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800" b="0">
                          <a:solidFill>
                            <a:schemeClr val="accent2"/>
                          </a:solidFill>
                        </a:rPr>
                        <a:t>3</a:t>
                      </a:r>
                    </a:p>
                  </a:txBody>
                  <a:tcPr marL="91296" marR="91296" marT="45723" marB="45723" anchor="ctr" anchorCtr="1"/>
                </a:tc>
              </a:tr>
              <a:tr h="5188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800" b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 marL="91296" marR="91296" marT="45723" marB="45723" anchor="ctr" anchorCtr="1"/>
                </a:tc>
              </a:tr>
              <a:tr h="5188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800" b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 marL="91296" marR="91296" marT="45723" marB="45723" anchor="ctr" anchorCtr="1"/>
                </a:tc>
              </a:tr>
              <a:tr h="5194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800" b="0">
                          <a:solidFill>
                            <a:schemeClr val="accent2"/>
                          </a:solidFill>
                        </a:rPr>
                        <a:t>6</a:t>
                      </a:r>
                    </a:p>
                  </a:txBody>
                  <a:tcPr marL="91296" marR="91296" marT="45723" marB="45723" anchor="ctr" anchorCtr="1"/>
                </a:tc>
              </a:tr>
              <a:tr h="5188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800" b="0">
                          <a:solidFill>
                            <a:schemeClr val="accent2"/>
                          </a:solidFill>
                        </a:rPr>
                        <a:t>7</a:t>
                      </a:r>
                    </a:p>
                  </a:txBody>
                  <a:tcPr marL="91296" marR="91296" marT="45723" marB="45723" anchor="ctr" anchorCtr="1"/>
                </a:tc>
              </a:tr>
              <a:tr h="5194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800" b="0">
                          <a:solidFill>
                            <a:schemeClr val="accent2"/>
                          </a:solidFill>
                        </a:rPr>
                        <a:t>8</a:t>
                      </a:r>
                    </a:p>
                  </a:txBody>
                  <a:tcPr marL="91296" marR="91296" marT="45723" marB="45723"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图片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313" y="542925"/>
            <a:ext cx="3090862" cy="318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1" name="文本框 1"/>
          <p:cNvSpPr txBox="1">
            <a:spLocks noChangeArrowheads="1"/>
          </p:cNvSpPr>
          <p:nvPr/>
        </p:nvSpPr>
        <p:spPr bwMode="auto">
          <a:xfrm>
            <a:off x="228600" y="233363"/>
            <a:ext cx="5368925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3600">
                <a:solidFill>
                  <a:schemeClr val="tx1"/>
                </a:solidFill>
                <a:sym typeface="宋体" panose="02010600030101010101" pitchFamily="2" charset="-122"/>
              </a:rPr>
              <a:t>链式前向星</a:t>
            </a:r>
          </a:p>
        </p:txBody>
      </p:sp>
      <p:sp>
        <p:nvSpPr>
          <p:cNvPr id="68612" name="文本框 3"/>
          <p:cNvSpPr txBox="1">
            <a:spLocks noChangeArrowheads="1"/>
          </p:cNvSpPr>
          <p:nvPr/>
        </p:nvSpPr>
        <p:spPr bwMode="auto">
          <a:xfrm>
            <a:off x="228600" y="1004888"/>
            <a:ext cx="8618538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改进：定义边的结构体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 dirty="0" err="1">
                <a:solidFill>
                  <a:schemeClr val="tx1"/>
                </a:solidFill>
              </a:rPr>
              <a:t>struct</a:t>
            </a:r>
            <a:r>
              <a:rPr lang="en-US" altLang="zh-CN" sz="2800" dirty="0">
                <a:solidFill>
                  <a:schemeClr val="tx1"/>
                </a:solidFill>
              </a:rPr>
              <a:t> Edge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{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     </a:t>
            </a:r>
            <a:r>
              <a:rPr lang="en-US" altLang="zh-CN" sz="2800" dirty="0" err="1">
                <a:solidFill>
                  <a:schemeClr val="tx1"/>
                </a:solidFill>
              </a:rPr>
              <a:t>int</a:t>
            </a:r>
            <a:r>
              <a:rPr lang="en-US" altLang="zh-CN" sz="2800" dirty="0">
                <a:solidFill>
                  <a:schemeClr val="tx1"/>
                </a:solidFill>
              </a:rPr>
              <a:t> w;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     </a:t>
            </a:r>
            <a:r>
              <a:rPr lang="en-US" altLang="zh-CN" sz="2800" dirty="0" err="1">
                <a:solidFill>
                  <a:schemeClr val="tx1"/>
                </a:solidFill>
              </a:rPr>
              <a:t>int</a:t>
            </a:r>
            <a:r>
              <a:rPr lang="en-US" altLang="zh-CN" sz="2800" dirty="0">
                <a:solidFill>
                  <a:schemeClr val="tx1"/>
                </a:solidFill>
              </a:rPr>
              <a:t> to;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     </a:t>
            </a:r>
            <a:r>
              <a:rPr lang="en-US" altLang="zh-CN" sz="2800" dirty="0" err="1">
                <a:solidFill>
                  <a:schemeClr val="tx1"/>
                </a:solidFill>
              </a:rPr>
              <a:t>int</a:t>
            </a:r>
            <a:r>
              <a:rPr lang="en-US" altLang="zh-CN" sz="2800" dirty="0">
                <a:solidFill>
                  <a:schemeClr val="tx1"/>
                </a:solidFill>
              </a:rPr>
              <a:t> next;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} edge[m];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edge[</a:t>
            </a:r>
            <a:r>
              <a:rPr lang="en-US" altLang="zh-CN" sz="2800" dirty="0" err="1">
                <a:solidFill>
                  <a:schemeClr val="tx1"/>
                </a:solidFill>
              </a:rPr>
              <a:t>i</a:t>
            </a:r>
            <a:r>
              <a:rPr lang="en-US" altLang="zh-CN" sz="2800" dirty="0">
                <a:solidFill>
                  <a:schemeClr val="tx1"/>
                </a:solidFill>
              </a:rPr>
              <a:t>].</a:t>
            </a:r>
            <a:r>
              <a:rPr lang="en-US" altLang="zh-CN" sz="2800" dirty="0" err="1">
                <a:solidFill>
                  <a:schemeClr val="tx1"/>
                </a:solidFill>
              </a:rPr>
              <a:t>to表示第i条边的终点</a:t>
            </a:r>
            <a:r>
              <a:rPr lang="zh-CN" altLang="en-US" sz="2800" dirty="0">
                <a:solidFill>
                  <a:schemeClr val="tx1"/>
                </a:solidFill>
              </a:rPr>
              <a:t>；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 dirty="0">
                <a:solidFill>
                  <a:schemeClr val="tx1"/>
                </a:solidFill>
              </a:rPr>
              <a:t>edge[</a:t>
            </a:r>
            <a:r>
              <a:rPr lang="en-US" altLang="zh-CN" sz="2800" dirty="0" err="1">
                <a:solidFill>
                  <a:schemeClr val="tx1"/>
                </a:solidFill>
              </a:rPr>
              <a:t>i</a:t>
            </a:r>
            <a:r>
              <a:rPr lang="en-US" altLang="zh-CN" sz="2800" dirty="0">
                <a:solidFill>
                  <a:schemeClr val="tx1"/>
                </a:solidFill>
              </a:rPr>
              <a:t>].</a:t>
            </a:r>
            <a:r>
              <a:rPr lang="en-US" altLang="zh-CN" sz="2800" dirty="0" err="1">
                <a:solidFill>
                  <a:schemeClr val="tx1"/>
                </a:solidFill>
              </a:rPr>
              <a:t>next表示与第i条边同起点的下一条边的</a:t>
            </a:r>
            <a:r>
              <a:rPr lang="zh-CN" altLang="en-US" sz="2800" dirty="0">
                <a:solidFill>
                  <a:schemeClr val="tx1"/>
                </a:solidFill>
              </a:rPr>
              <a:t>下标；</a:t>
            </a:r>
            <a:r>
              <a:rPr lang="en-US" altLang="zh-CN" sz="2800" dirty="0">
                <a:solidFill>
                  <a:schemeClr val="tx1"/>
                </a:solidFill>
              </a:rPr>
              <a:t>edge[</a:t>
            </a:r>
            <a:r>
              <a:rPr lang="en-US" altLang="zh-CN" sz="2800" dirty="0" err="1">
                <a:solidFill>
                  <a:schemeClr val="tx1"/>
                </a:solidFill>
              </a:rPr>
              <a:t>i</a:t>
            </a:r>
            <a:r>
              <a:rPr lang="en-US" altLang="zh-CN" sz="2800" dirty="0">
                <a:solidFill>
                  <a:schemeClr val="tx1"/>
                </a:solidFill>
              </a:rPr>
              <a:t>].</a:t>
            </a:r>
            <a:r>
              <a:rPr lang="en-US" altLang="zh-CN" sz="2800" dirty="0" err="1">
                <a:solidFill>
                  <a:schemeClr val="tx1"/>
                </a:solidFill>
              </a:rPr>
              <a:t>w为</a:t>
            </a:r>
            <a:r>
              <a:rPr lang="zh-CN" altLang="en-US" sz="2800" dirty="0">
                <a:solidFill>
                  <a:schemeClr val="tx1"/>
                </a:solidFill>
              </a:rPr>
              <a:t>该</a:t>
            </a:r>
            <a:r>
              <a:rPr lang="en-US" altLang="zh-CN" sz="2800" dirty="0">
                <a:solidFill>
                  <a:schemeClr val="tx1"/>
                </a:solidFill>
              </a:rPr>
              <a:t>边</a:t>
            </a:r>
            <a:r>
              <a:rPr lang="zh-CN" altLang="en-US" sz="2800" dirty="0">
                <a:solidFill>
                  <a:schemeClr val="tx1"/>
                </a:solidFill>
              </a:rPr>
              <a:t>的</a:t>
            </a:r>
            <a:r>
              <a:rPr lang="en-US" altLang="zh-CN" sz="2800" dirty="0" err="1">
                <a:solidFill>
                  <a:schemeClr val="tx1"/>
                </a:solidFill>
              </a:rPr>
              <a:t>权值</a:t>
            </a:r>
            <a:r>
              <a:rPr lang="zh-CN" altLang="en-US" sz="2800" dirty="0">
                <a:solidFill>
                  <a:schemeClr val="tx1"/>
                </a:solidFill>
              </a:rPr>
              <a:t>；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定义</a:t>
            </a:r>
            <a:r>
              <a:rPr lang="en-US" altLang="zh-CN" sz="2800" dirty="0" err="1">
                <a:solidFill>
                  <a:schemeClr val="tx1"/>
                </a:solidFill>
              </a:rPr>
              <a:t>数组head</a:t>
            </a:r>
            <a:r>
              <a:rPr lang="en-US" altLang="zh-CN" sz="2800" dirty="0">
                <a:solidFill>
                  <a:schemeClr val="tx1"/>
                </a:solidFill>
              </a:rPr>
              <a:t>[],head[</a:t>
            </a:r>
            <a:r>
              <a:rPr lang="en-US" altLang="zh-CN" sz="2800" dirty="0" err="1">
                <a:solidFill>
                  <a:schemeClr val="tx1"/>
                </a:solidFill>
              </a:rPr>
              <a:t>i</a:t>
            </a:r>
            <a:r>
              <a:rPr lang="en-US" altLang="zh-CN" sz="2800" dirty="0">
                <a:solidFill>
                  <a:schemeClr val="tx1"/>
                </a:solidFill>
              </a:rPr>
              <a:t>]</a:t>
            </a:r>
            <a:r>
              <a:rPr lang="en-US" altLang="zh-CN" sz="2800" dirty="0" err="1">
                <a:solidFill>
                  <a:schemeClr val="tx1"/>
                </a:solidFill>
              </a:rPr>
              <a:t>表示以i为起点的第“一”条边存储的位置</a:t>
            </a:r>
            <a:r>
              <a:rPr lang="zh-CN" altLang="en-US" sz="2800" dirty="0">
                <a:solidFill>
                  <a:schemeClr val="tx1"/>
                </a:solidFill>
              </a:rPr>
              <a:t>，其实这是</a:t>
            </a:r>
            <a:r>
              <a:rPr lang="en-US" altLang="zh-CN" sz="2800" dirty="0" err="1">
                <a:solidFill>
                  <a:schemeClr val="tx1"/>
                </a:solidFill>
              </a:rPr>
              <a:t>以i为起点的所有边</a:t>
            </a:r>
            <a:r>
              <a:rPr lang="zh-CN" altLang="en-US" sz="2800" dirty="0">
                <a:solidFill>
                  <a:schemeClr val="tx1"/>
                </a:solidFill>
              </a:rPr>
              <a:t>中</a:t>
            </a:r>
            <a:r>
              <a:rPr lang="en-US" altLang="zh-CN" sz="2800" dirty="0" err="1">
                <a:solidFill>
                  <a:schemeClr val="tx1"/>
                </a:solidFill>
              </a:rPr>
              <a:t>最后</a:t>
            </a:r>
            <a:r>
              <a:rPr lang="zh-CN" altLang="en-US" sz="2800" dirty="0">
                <a:solidFill>
                  <a:schemeClr val="tx1"/>
                </a:solidFill>
              </a:rPr>
              <a:t>读</a:t>
            </a:r>
            <a:r>
              <a:rPr lang="en-US" altLang="zh-CN" sz="2800" dirty="0" err="1">
                <a:solidFill>
                  <a:schemeClr val="tx1"/>
                </a:solidFill>
              </a:rPr>
              <a:t>入的那</a:t>
            </a:r>
            <a:r>
              <a:rPr lang="zh-CN" altLang="en-US" sz="2800" dirty="0">
                <a:solidFill>
                  <a:schemeClr val="tx1"/>
                </a:solidFill>
              </a:rPr>
              <a:t>条，初值均</a:t>
            </a:r>
            <a:r>
              <a:rPr lang="zh-CN" altLang="en-US" sz="2800" dirty="0" smtClean="0">
                <a:solidFill>
                  <a:schemeClr val="tx1"/>
                </a:solidFill>
              </a:rPr>
              <a:t>为</a:t>
            </a:r>
            <a:r>
              <a:rPr lang="en-US" altLang="zh-CN" sz="2800" dirty="0" smtClean="0">
                <a:solidFill>
                  <a:schemeClr val="tx1"/>
                </a:solidFill>
              </a:rPr>
              <a:t>0</a:t>
            </a:r>
            <a:r>
              <a:rPr lang="zh-CN" altLang="en-US" sz="2800" dirty="0" smtClean="0">
                <a:solidFill>
                  <a:schemeClr val="tx1"/>
                </a:solidFill>
              </a:rPr>
              <a:t>。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图片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313" y="542925"/>
            <a:ext cx="3090862" cy="318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文本框 1"/>
          <p:cNvSpPr txBox="1">
            <a:spLocks noChangeArrowheads="1"/>
          </p:cNvSpPr>
          <p:nvPr/>
        </p:nvSpPr>
        <p:spPr bwMode="auto">
          <a:xfrm>
            <a:off x="228600" y="233363"/>
            <a:ext cx="5368925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3600">
                <a:solidFill>
                  <a:schemeClr val="tx1"/>
                </a:solidFill>
                <a:sym typeface="宋体" panose="02010600030101010101" pitchFamily="2" charset="-122"/>
              </a:rPr>
              <a:t>链式前向星</a:t>
            </a:r>
          </a:p>
        </p:txBody>
      </p:sp>
      <p:sp>
        <p:nvSpPr>
          <p:cNvPr id="69636" name="文本框 3"/>
          <p:cNvSpPr txBox="1">
            <a:spLocks noChangeArrowheads="1"/>
          </p:cNvSpPr>
          <p:nvPr/>
        </p:nvSpPr>
        <p:spPr bwMode="auto">
          <a:xfrm>
            <a:off x="228600" y="1293813"/>
            <a:ext cx="6434138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读入一条边，并存储：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void add(int u,int v,int w)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{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    edge</a:t>
            </a:r>
            <a:r>
              <a:rPr lang="zh-CN" altLang="en-US" sz="2800" dirty="0" smtClean="0">
                <a:solidFill>
                  <a:schemeClr val="tx1"/>
                </a:solidFill>
              </a:rPr>
              <a:t>[</a:t>
            </a:r>
            <a:r>
              <a:rPr lang="en-US" altLang="zh-CN" sz="2800" dirty="0" smtClean="0">
                <a:solidFill>
                  <a:schemeClr val="tx1"/>
                </a:solidFill>
              </a:rPr>
              <a:t>++</a:t>
            </a:r>
            <a:r>
              <a:rPr lang="zh-CN" altLang="en-US" sz="2800" dirty="0" smtClean="0">
                <a:solidFill>
                  <a:schemeClr val="tx1"/>
                </a:solidFill>
              </a:rPr>
              <a:t>cnt</a:t>
            </a:r>
            <a:r>
              <a:rPr lang="zh-CN" altLang="en-US" sz="2800" dirty="0">
                <a:solidFill>
                  <a:schemeClr val="tx1"/>
                </a:solidFill>
              </a:rPr>
              <a:t>].w = w;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    edge[cnt].to = v;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    edge[cnt].next = head[u]; 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    head[u] = </a:t>
            </a:r>
            <a:r>
              <a:rPr lang="zh-CN" altLang="en-US" sz="2800" dirty="0" smtClean="0">
                <a:solidFill>
                  <a:schemeClr val="tx1"/>
                </a:solidFill>
              </a:rPr>
              <a:t>cnt;  </a:t>
            </a:r>
            <a:endParaRPr lang="zh-CN" altLang="en-US" sz="2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    }  </a:t>
            </a:r>
            <a:r>
              <a:rPr lang="en-US" altLang="zh-CN" sz="2800" dirty="0" smtClean="0">
                <a:solidFill>
                  <a:schemeClr val="tx1"/>
                </a:solidFill>
              </a:rPr>
              <a:t>//</a:t>
            </a:r>
            <a:r>
              <a:rPr lang="en-US" altLang="zh-CN" sz="2800" dirty="0" err="1" smtClean="0">
                <a:solidFill>
                  <a:schemeClr val="tx1"/>
                </a:solidFill>
              </a:rPr>
              <a:t>cnt</a:t>
            </a:r>
            <a:r>
              <a:rPr lang="zh-CN" altLang="en-US" sz="2800" dirty="0" smtClean="0">
                <a:solidFill>
                  <a:schemeClr val="tx1"/>
                </a:solidFill>
              </a:rPr>
              <a:t>初始化为</a:t>
            </a:r>
            <a:r>
              <a:rPr lang="en-US" altLang="zh-CN" sz="2800" dirty="0" smtClean="0">
                <a:solidFill>
                  <a:schemeClr val="tx1"/>
                </a:solidFill>
              </a:rPr>
              <a:t>0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矩形 1050633"/>
          <p:cNvSpPr>
            <a:spLocks noChangeArrowheads="1"/>
          </p:cNvSpPr>
          <p:nvPr/>
        </p:nvSpPr>
        <p:spPr bwMode="auto">
          <a:xfrm>
            <a:off x="298450" y="330200"/>
            <a:ext cx="50006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dirty="0">
                <a:solidFill>
                  <a:schemeClr val="tx1"/>
                </a:solidFill>
              </a:rPr>
              <a:t>(HLD)</a:t>
            </a:r>
            <a:r>
              <a:rPr lang="zh-CN" altLang="en-US" dirty="0">
                <a:solidFill>
                  <a:schemeClr val="tx1"/>
                </a:solidFill>
              </a:rPr>
              <a:t>树链剖分的方法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21507" name="矩形 1050635"/>
          <p:cNvSpPr>
            <a:spLocks noChangeArrowheads="1"/>
          </p:cNvSpPr>
          <p:nvPr/>
        </p:nvSpPr>
        <p:spPr bwMode="auto">
          <a:xfrm>
            <a:off x="4448175" y="1103313"/>
            <a:ext cx="4260850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将树中的边分为：</a:t>
            </a:r>
            <a:r>
              <a:rPr lang="zh-CN" altLang="en-US" sz="2400" b="1" dirty="0">
                <a:solidFill>
                  <a:schemeClr val="tx1"/>
                </a:solidFill>
              </a:rPr>
              <a:t>重边</a:t>
            </a:r>
            <a:r>
              <a:rPr lang="zh-CN" altLang="en-US" sz="2400" dirty="0">
                <a:solidFill>
                  <a:schemeClr val="tx1"/>
                </a:solidFill>
              </a:rPr>
              <a:t>和</a:t>
            </a:r>
            <a:r>
              <a:rPr lang="zh-CN" altLang="en-US" sz="2400" b="1" dirty="0">
                <a:solidFill>
                  <a:schemeClr val="tx1"/>
                </a:solidFill>
              </a:rPr>
              <a:t>轻边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定义size(X)为以X为根的子树的节点个数。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令V为U的儿子节点中size值最大的节点，那么</a:t>
            </a:r>
            <a:r>
              <a:rPr lang="zh-CN" altLang="zh-CN" sz="2400" dirty="0">
                <a:solidFill>
                  <a:schemeClr val="tx1"/>
                </a:solidFill>
              </a:rPr>
              <a:t>V</a:t>
            </a:r>
            <a:r>
              <a:rPr lang="zh-CN" altLang="en-US" sz="2400" dirty="0">
                <a:solidFill>
                  <a:schemeClr val="tx1"/>
                </a:solidFill>
              </a:rPr>
              <a:t>称</a:t>
            </a:r>
            <a:r>
              <a:rPr lang="zh-CN" altLang="zh-CN" sz="2400" dirty="0">
                <a:solidFill>
                  <a:schemeClr val="tx1"/>
                </a:solidFill>
              </a:rPr>
              <a:t>为U</a:t>
            </a:r>
            <a:r>
              <a:rPr lang="zh-CN" altLang="en-US" sz="2400" dirty="0">
                <a:solidFill>
                  <a:schemeClr val="tx1"/>
                </a:solidFill>
              </a:rPr>
              <a:t>的</a:t>
            </a:r>
            <a:r>
              <a:rPr lang="zh-CN" altLang="en-US" sz="2400" b="1" dirty="0">
                <a:solidFill>
                  <a:srgbClr val="FF0000"/>
                </a:solidFill>
              </a:rPr>
              <a:t>重儿子</a:t>
            </a:r>
            <a:r>
              <a:rPr lang="zh-CN" altLang="en-US" sz="2400" dirty="0">
                <a:solidFill>
                  <a:schemeClr val="tx1"/>
                </a:solidFill>
              </a:rPr>
              <a:t>，边(U,V)被称为</a:t>
            </a:r>
            <a:r>
              <a:rPr lang="zh-CN" altLang="en-US" sz="2400" b="1" dirty="0">
                <a:solidFill>
                  <a:srgbClr val="FF0000"/>
                </a:solidFill>
              </a:rPr>
              <a:t>重边</a:t>
            </a:r>
            <a:r>
              <a:rPr lang="zh-CN" altLang="en-US" sz="2400" dirty="0">
                <a:solidFill>
                  <a:schemeClr val="tx1"/>
                </a:solidFill>
              </a:rPr>
              <a:t>，树中重边之外的边被称为</a:t>
            </a:r>
            <a:r>
              <a:rPr lang="zh-CN" altLang="en-US" sz="2400" b="1" dirty="0">
                <a:solidFill>
                  <a:srgbClr val="FF0000"/>
                </a:solidFill>
              </a:rPr>
              <a:t>轻边</a:t>
            </a:r>
            <a:r>
              <a:rPr lang="zh-CN" altLang="en-US" sz="2400" dirty="0">
                <a:solidFill>
                  <a:schemeClr val="tx1"/>
                </a:solidFill>
              </a:rPr>
              <a:t>，全部由重边构成的路径称为</a:t>
            </a:r>
            <a:r>
              <a:rPr lang="zh-CN" altLang="en-US" sz="2400" b="1" dirty="0">
                <a:solidFill>
                  <a:srgbClr val="FF0000"/>
                </a:solidFill>
              </a:rPr>
              <a:t>重链</a:t>
            </a:r>
            <a:r>
              <a:rPr lang="zh-CN" altLang="en-US" sz="2400" dirty="0"/>
              <a:t>。</a:t>
            </a:r>
            <a:endParaRPr lang="zh-CN" altLang="zh-CN" sz="1800" dirty="0"/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zh-CN" altLang="en-US" sz="2400" dirty="0"/>
          </a:p>
        </p:txBody>
      </p:sp>
      <p:sp>
        <p:nvSpPr>
          <p:cNvPr id="21508" name="矩形 1050637"/>
          <p:cNvSpPr>
            <a:spLocks noChangeArrowheads="1"/>
          </p:cNvSpPr>
          <p:nvPr/>
        </p:nvSpPr>
        <p:spPr bwMode="auto">
          <a:xfrm>
            <a:off x="644525" y="5153025"/>
            <a:ext cx="73644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性质：对于轻边(U,V)，size(V)&lt;=size(U)/2。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>
                <a:solidFill>
                  <a:schemeClr val="tx1"/>
                </a:solidFill>
              </a:rPr>
              <a:t>从根到某一点的路径上，不超过O(logN)条轻边，不超过O(logN)条重路径。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21509" name="组合 326"/>
          <p:cNvGrpSpPr>
            <a:grpSpLocks/>
          </p:cNvGrpSpPr>
          <p:nvPr/>
        </p:nvGrpSpPr>
        <p:grpSpPr bwMode="auto">
          <a:xfrm>
            <a:off x="336550" y="1125538"/>
            <a:ext cx="3652838" cy="3681412"/>
            <a:chOff x="530" y="1998"/>
            <a:chExt cx="5753" cy="5798"/>
          </a:xfrm>
        </p:grpSpPr>
        <p:sp>
          <p:nvSpPr>
            <p:cNvPr id="21510" name="椭圆 1050639"/>
            <p:cNvSpPr>
              <a:spLocks noChangeArrowheads="1"/>
            </p:cNvSpPr>
            <p:nvPr/>
          </p:nvSpPr>
          <p:spPr bwMode="auto">
            <a:xfrm>
              <a:off x="2760" y="1998"/>
              <a:ext cx="905" cy="908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21511" name="椭圆 1050641"/>
            <p:cNvSpPr>
              <a:spLocks noChangeArrowheads="1"/>
            </p:cNvSpPr>
            <p:nvPr/>
          </p:nvSpPr>
          <p:spPr bwMode="auto">
            <a:xfrm>
              <a:off x="1560" y="3493"/>
              <a:ext cx="908" cy="908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21512" name="椭圆 1050643"/>
            <p:cNvSpPr>
              <a:spLocks noChangeArrowheads="1"/>
            </p:cNvSpPr>
            <p:nvPr/>
          </p:nvSpPr>
          <p:spPr bwMode="auto">
            <a:xfrm>
              <a:off x="3975" y="3510"/>
              <a:ext cx="908" cy="90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21513" name="椭圆 1050645"/>
            <p:cNvSpPr>
              <a:spLocks noChangeArrowheads="1"/>
            </p:cNvSpPr>
            <p:nvPr/>
          </p:nvSpPr>
          <p:spPr bwMode="auto">
            <a:xfrm>
              <a:off x="530" y="4990"/>
              <a:ext cx="905" cy="908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21514" name="椭圆 1050647"/>
            <p:cNvSpPr>
              <a:spLocks noChangeArrowheads="1"/>
            </p:cNvSpPr>
            <p:nvPr/>
          </p:nvSpPr>
          <p:spPr bwMode="auto">
            <a:xfrm>
              <a:off x="2071" y="5105"/>
              <a:ext cx="908" cy="905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21515" name="椭圆 1050649"/>
            <p:cNvSpPr>
              <a:spLocks noChangeArrowheads="1"/>
            </p:cNvSpPr>
            <p:nvPr/>
          </p:nvSpPr>
          <p:spPr bwMode="auto">
            <a:xfrm>
              <a:off x="3280" y="4990"/>
              <a:ext cx="908" cy="90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21516" name="椭圆 1050651"/>
            <p:cNvSpPr>
              <a:spLocks noChangeArrowheads="1"/>
            </p:cNvSpPr>
            <p:nvPr/>
          </p:nvSpPr>
          <p:spPr bwMode="auto">
            <a:xfrm>
              <a:off x="4318" y="4990"/>
              <a:ext cx="908" cy="908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21517" name="椭圆 1050653"/>
            <p:cNvSpPr>
              <a:spLocks noChangeArrowheads="1"/>
            </p:cNvSpPr>
            <p:nvPr/>
          </p:nvSpPr>
          <p:spPr bwMode="auto">
            <a:xfrm>
              <a:off x="5375" y="4838"/>
              <a:ext cx="908" cy="908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21518" name="椭圆 1050655"/>
            <p:cNvSpPr>
              <a:spLocks noChangeArrowheads="1"/>
            </p:cNvSpPr>
            <p:nvPr/>
          </p:nvSpPr>
          <p:spPr bwMode="auto">
            <a:xfrm>
              <a:off x="3123" y="6773"/>
              <a:ext cx="908" cy="90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21519" name="椭圆 1050657"/>
            <p:cNvSpPr>
              <a:spLocks noChangeArrowheads="1"/>
            </p:cNvSpPr>
            <p:nvPr/>
          </p:nvSpPr>
          <p:spPr bwMode="auto">
            <a:xfrm>
              <a:off x="1393" y="6888"/>
              <a:ext cx="905" cy="90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21520" name="直接连接符 3146466"/>
            <p:cNvCxnSpPr>
              <a:cxnSpLocks noChangeShapeType="1"/>
            </p:cNvCxnSpPr>
            <p:nvPr/>
          </p:nvCxnSpPr>
          <p:spPr bwMode="auto">
            <a:xfrm flipH="1">
              <a:off x="2014" y="2773"/>
              <a:ext cx="879" cy="72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1" name="直接连接符 3146468"/>
            <p:cNvCxnSpPr>
              <a:cxnSpLocks noChangeShapeType="1"/>
            </p:cNvCxnSpPr>
            <p:nvPr/>
          </p:nvCxnSpPr>
          <p:spPr bwMode="auto">
            <a:xfrm>
              <a:off x="3532" y="2773"/>
              <a:ext cx="897" cy="7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2" name="直接连接符 3146470"/>
            <p:cNvCxnSpPr>
              <a:cxnSpLocks noChangeShapeType="1"/>
            </p:cNvCxnSpPr>
            <p:nvPr/>
          </p:nvCxnSpPr>
          <p:spPr bwMode="auto">
            <a:xfrm flipH="1">
              <a:off x="983" y="4268"/>
              <a:ext cx="710" cy="72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3" name="直接连接符 3146472"/>
            <p:cNvCxnSpPr>
              <a:cxnSpLocks noChangeShapeType="1"/>
            </p:cNvCxnSpPr>
            <p:nvPr/>
          </p:nvCxnSpPr>
          <p:spPr bwMode="auto">
            <a:xfrm>
              <a:off x="2336" y="4284"/>
              <a:ext cx="190" cy="8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4" name="直接连接符 3146474"/>
            <p:cNvCxnSpPr>
              <a:cxnSpLocks noChangeShapeType="1"/>
            </p:cNvCxnSpPr>
            <p:nvPr/>
          </p:nvCxnSpPr>
          <p:spPr bwMode="auto">
            <a:xfrm flipH="1">
              <a:off x="1846" y="6026"/>
              <a:ext cx="679" cy="878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5" name="直接连接符 3146476"/>
            <p:cNvCxnSpPr>
              <a:cxnSpLocks noChangeShapeType="1"/>
            </p:cNvCxnSpPr>
            <p:nvPr/>
          </p:nvCxnSpPr>
          <p:spPr bwMode="auto">
            <a:xfrm flipH="1">
              <a:off x="3734" y="4285"/>
              <a:ext cx="374" cy="70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6" name="直接连接符 3146478"/>
            <p:cNvCxnSpPr>
              <a:cxnSpLocks noChangeShapeType="1"/>
            </p:cNvCxnSpPr>
            <p:nvPr/>
          </p:nvCxnSpPr>
          <p:spPr bwMode="auto">
            <a:xfrm>
              <a:off x="4592" y="4380"/>
              <a:ext cx="180" cy="61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7" name="直接连接符 3146480"/>
            <p:cNvCxnSpPr>
              <a:cxnSpLocks noChangeShapeType="1"/>
            </p:cNvCxnSpPr>
            <p:nvPr/>
          </p:nvCxnSpPr>
          <p:spPr bwMode="auto">
            <a:xfrm>
              <a:off x="4818" y="4153"/>
              <a:ext cx="1011" cy="68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28" name="直接连接符 3146482"/>
            <p:cNvCxnSpPr>
              <a:cxnSpLocks noChangeShapeType="1"/>
            </p:cNvCxnSpPr>
            <p:nvPr/>
          </p:nvCxnSpPr>
          <p:spPr bwMode="auto">
            <a:xfrm flipH="1">
              <a:off x="3465" y="5900"/>
              <a:ext cx="155" cy="87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29" name="矩形 1050659"/>
            <p:cNvSpPr>
              <a:spLocks noChangeArrowheads="1"/>
            </p:cNvSpPr>
            <p:nvPr/>
          </p:nvSpPr>
          <p:spPr bwMode="auto">
            <a:xfrm>
              <a:off x="3800" y="2673"/>
              <a:ext cx="630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21530" name="矩形 1050661"/>
            <p:cNvSpPr>
              <a:spLocks noChangeArrowheads="1"/>
            </p:cNvSpPr>
            <p:nvPr/>
          </p:nvSpPr>
          <p:spPr bwMode="auto">
            <a:xfrm>
              <a:off x="2015" y="2660"/>
              <a:ext cx="628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21531" name="矩形 1050663"/>
            <p:cNvSpPr>
              <a:spLocks noChangeArrowheads="1"/>
            </p:cNvSpPr>
            <p:nvPr/>
          </p:nvSpPr>
          <p:spPr bwMode="auto">
            <a:xfrm>
              <a:off x="885" y="4128"/>
              <a:ext cx="628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21532" name="矩形 1050665"/>
            <p:cNvSpPr>
              <a:spLocks noChangeArrowheads="1"/>
            </p:cNvSpPr>
            <p:nvPr/>
          </p:nvSpPr>
          <p:spPr bwMode="auto">
            <a:xfrm>
              <a:off x="2255" y="4352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21533" name="矩形 1050667"/>
            <p:cNvSpPr>
              <a:spLocks noChangeArrowheads="1"/>
            </p:cNvSpPr>
            <p:nvPr/>
          </p:nvSpPr>
          <p:spPr bwMode="auto">
            <a:xfrm>
              <a:off x="4091" y="4335"/>
              <a:ext cx="628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21534" name="矩形 1050669"/>
            <p:cNvSpPr>
              <a:spLocks noChangeArrowheads="1"/>
            </p:cNvSpPr>
            <p:nvPr/>
          </p:nvSpPr>
          <p:spPr bwMode="auto">
            <a:xfrm>
              <a:off x="5225" y="3960"/>
              <a:ext cx="628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21535" name="矩形 1050671"/>
            <p:cNvSpPr>
              <a:spLocks noChangeArrowheads="1"/>
            </p:cNvSpPr>
            <p:nvPr/>
          </p:nvSpPr>
          <p:spPr bwMode="auto">
            <a:xfrm>
              <a:off x="3453" y="4250"/>
              <a:ext cx="627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21536" name="矩形 1050673"/>
            <p:cNvSpPr>
              <a:spLocks noChangeArrowheads="1"/>
            </p:cNvSpPr>
            <p:nvPr/>
          </p:nvSpPr>
          <p:spPr bwMode="auto">
            <a:xfrm>
              <a:off x="3037" y="5980"/>
              <a:ext cx="628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21537" name="矩形 1050675"/>
            <p:cNvSpPr>
              <a:spLocks noChangeArrowheads="1"/>
            </p:cNvSpPr>
            <p:nvPr/>
          </p:nvSpPr>
          <p:spPr bwMode="auto">
            <a:xfrm>
              <a:off x="1756" y="6005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图片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0" y="38100"/>
            <a:ext cx="2341563" cy="275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9" name="文本框 1"/>
          <p:cNvSpPr txBox="1">
            <a:spLocks noChangeArrowheads="1"/>
          </p:cNvSpPr>
          <p:nvPr/>
        </p:nvSpPr>
        <p:spPr bwMode="auto">
          <a:xfrm>
            <a:off x="228600" y="233363"/>
            <a:ext cx="5368925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3600">
                <a:solidFill>
                  <a:schemeClr val="tx1"/>
                </a:solidFill>
                <a:sym typeface="宋体" panose="02010600030101010101" pitchFamily="2" charset="-122"/>
              </a:rPr>
              <a:t>链式前向星</a:t>
            </a:r>
          </a:p>
        </p:txBody>
      </p:sp>
      <p:graphicFrame>
        <p:nvGraphicFramePr>
          <p:cNvPr id="5" name="表格 4"/>
          <p:cNvGraphicFramePr/>
          <p:nvPr>
            <p:extLst>
              <p:ext uri="{D42A27DB-BD31-4B8C-83A1-F6EECF244321}">
                <p14:modId xmlns:p14="http://schemas.microsoft.com/office/powerpoint/2010/main" val="1784037653"/>
              </p:ext>
            </p:extLst>
          </p:nvPr>
        </p:nvGraphicFramePr>
        <p:xfrm>
          <a:off x="838200" y="1711325"/>
          <a:ext cx="5119685" cy="16986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8995"/>
                <a:gridCol w="568360"/>
                <a:gridCol w="568995"/>
                <a:gridCol w="568995"/>
                <a:gridCol w="568995"/>
                <a:gridCol w="568995"/>
                <a:gridCol w="568995"/>
                <a:gridCol w="568995"/>
                <a:gridCol w="568360"/>
              </a:tblGrid>
              <a:tr h="5657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4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6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2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3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5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1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3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5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9</a:t>
                      </a:r>
                    </a:p>
                  </a:txBody>
                  <a:tcPr marL="91446" marR="91446" anchor="ctr" anchorCtr="1"/>
                </a:tc>
              </a:tr>
              <a:tr h="5670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2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4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5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9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3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6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10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7</a:t>
                      </a: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/>
                        <a:t>8</a:t>
                      </a:r>
                    </a:p>
                  </a:txBody>
                  <a:tcPr marL="91446" marR="91446" anchor="ctr" anchorCtr="1"/>
                </a:tc>
              </a:tr>
              <a:tr h="5657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 smtClean="0"/>
                        <a:t>0</a:t>
                      </a:r>
                      <a:endParaRPr lang="en-US" altLang="zh-CN" sz="2400" dirty="0"/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 smtClean="0">
                          <a:sym typeface="+mn-ea"/>
                        </a:rPr>
                        <a:t>0</a:t>
                      </a:r>
                      <a:endParaRPr lang="en-US" altLang="zh-CN" sz="2400" dirty="0">
                        <a:sym typeface="+mn-ea"/>
                      </a:endParaRPr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 smtClean="0"/>
                        <a:t>2</a:t>
                      </a:r>
                      <a:endParaRPr lang="en-US" altLang="zh-CN" sz="2400" dirty="0"/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 smtClean="0"/>
                        <a:t>0</a:t>
                      </a:r>
                      <a:endParaRPr lang="en-US" altLang="zh-CN" sz="2400" dirty="0"/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 smtClean="0"/>
                        <a:t>1</a:t>
                      </a:r>
                      <a:endParaRPr lang="en-US" altLang="zh-CN" sz="2400" dirty="0"/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 smtClean="0"/>
                        <a:t>0</a:t>
                      </a:r>
                      <a:endParaRPr lang="en-US" altLang="zh-CN" sz="2400" dirty="0"/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 smtClean="0"/>
                        <a:t>0</a:t>
                      </a:r>
                      <a:endParaRPr lang="en-US" altLang="zh-CN" sz="2400" dirty="0"/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 smtClean="0"/>
                        <a:t>6</a:t>
                      </a:r>
                      <a:endParaRPr lang="en-US" altLang="zh-CN" sz="2400" dirty="0"/>
                    </a:p>
                  </a:txBody>
                  <a:tcPr marL="91446" marR="91446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 smtClean="0"/>
                        <a:t>8</a:t>
                      </a:r>
                      <a:endParaRPr lang="en-US" altLang="zh-CN" sz="2400" dirty="0"/>
                    </a:p>
                  </a:txBody>
                  <a:tcPr marL="91446" marR="91446" anchor="ctr" anchorCtr="1"/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extLst>
              <p:ext uri="{D42A27DB-BD31-4B8C-83A1-F6EECF244321}">
                <p14:modId xmlns:p14="http://schemas.microsoft.com/office/powerpoint/2010/main" val="2624013276"/>
              </p:ext>
            </p:extLst>
          </p:nvPr>
        </p:nvGraphicFramePr>
        <p:xfrm>
          <a:off x="998538" y="4505325"/>
          <a:ext cx="6394450" cy="579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445"/>
                <a:gridCol w="639445"/>
                <a:gridCol w="639445"/>
                <a:gridCol w="639445"/>
                <a:gridCol w="639445"/>
                <a:gridCol w="639445"/>
                <a:gridCol w="639445"/>
                <a:gridCol w="639445"/>
                <a:gridCol w="639445"/>
                <a:gridCol w="639445"/>
              </a:tblGrid>
              <a:tr h="57943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 dirty="0" smtClean="0">
                          <a:solidFill>
                            <a:schemeClr val="accent6"/>
                          </a:solidFill>
                        </a:rPr>
                        <a:t>5</a:t>
                      </a:r>
                      <a:endParaRPr lang="en-US" altLang="zh-CN" sz="2800" dirty="0">
                        <a:solidFill>
                          <a:schemeClr val="accent6"/>
                        </a:solidFill>
                      </a:endParaRP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 dirty="0" smtClean="0">
                          <a:solidFill>
                            <a:schemeClr val="accent6"/>
                          </a:solidFill>
                        </a:rPr>
                        <a:t>3</a:t>
                      </a:r>
                      <a:endParaRPr lang="en-US" altLang="zh-CN" sz="2800" dirty="0">
                        <a:solidFill>
                          <a:schemeClr val="accent6"/>
                        </a:solidFill>
                      </a:endParaRP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 dirty="0" smtClean="0">
                          <a:solidFill>
                            <a:schemeClr val="accent6"/>
                          </a:solidFill>
                          <a:sym typeface="+mn-ea"/>
                        </a:rPr>
                        <a:t>9</a:t>
                      </a:r>
                      <a:endParaRPr lang="en-US" altLang="zh-CN" sz="2800" dirty="0">
                        <a:solidFill>
                          <a:schemeClr val="accent6"/>
                        </a:solidFill>
                        <a:sym typeface="+mn-ea"/>
                      </a:endParaRP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 dirty="0" smtClean="0">
                          <a:solidFill>
                            <a:schemeClr val="accent6"/>
                          </a:solidFill>
                          <a:sym typeface="+mn-ea"/>
                        </a:rPr>
                        <a:t>0</a:t>
                      </a:r>
                      <a:endParaRPr lang="en-US" altLang="zh-CN" sz="2800" dirty="0">
                        <a:solidFill>
                          <a:schemeClr val="accent6"/>
                        </a:solidFill>
                        <a:sym typeface="+mn-ea"/>
                      </a:endParaRP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 dirty="0" smtClean="0">
                          <a:solidFill>
                            <a:schemeClr val="accent6"/>
                          </a:solidFill>
                          <a:sym typeface="+mn-ea"/>
                        </a:rPr>
                        <a:t>4</a:t>
                      </a:r>
                      <a:endParaRPr lang="en-US" altLang="zh-CN" sz="2800" dirty="0">
                        <a:solidFill>
                          <a:schemeClr val="accent6"/>
                        </a:solidFill>
                        <a:sym typeface="+mn-ea"/>
                      </a:endParaRP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 dirty="0" smtClean="0">
                          <a:solidFill>
                            <a:schemeClr val="accent6"/>
                          </a:solidFill>
                          <a:sym typeface="+mn-ea"/>
                        </a:rPr>
                        <a:t>7</a:t>
                      </a:r>
                      <a:endParaRPr lang="en-US" altLang="zh-CN" sz="2800" dirty="0">
                        <a:solidFill>
                          <a:schemeClr val="accent6"/>
                        </a:solidFill>
                        <a:sym typeface="+mn-ea"/>
                      </a:endParaRP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 dirty="0" smtClean="0">
                          <a:solidFill>
                            <a:schemeClr val="accent6"/>
                          </a:solidFill>
                          <a:sym typeface="+mn-ea"/>
                        </a:rPr>
                        <a:t>0</a:t>
                      </a:r>
                      <a:endParaRPr lang="en-US" altLang="zh-CN" sz="2800" dirty="0">
                        <a:solidFill>
                          <a:schemeClr val="accent6"/>
                        </a:solidFill>
                        <a:sym typeface="+mn-ea"/>
                      </a:endParaRP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 dirty="0" smtClean="0">
                          <a:solidFill>
                            <a:schemeClr val="accent6"/>
                          </a:solidFill>
                          <a:sym typeface="+mn-ea"/>
                        </a:rPr>
                        <a:t>0</a:t>
                      </a:r>
                      <a:endParaRPr lang="en-US" altLang="zh-CN" sz="2800" dirty="0">
                        <a:solidFill>
                          <a:schemeClr val="accent6"/>
                        </a:solidFill>
                        <a:sym typeface="+mn-ea"/>
                      </a:endParaRP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 dirty="0" smtClean="0">
                          <a:solidFill>
                            <a:schemeClr val="accent6"/>
                          </a:solidFill>
                          <a:sym typeface="+mn-ea"/>
                        </a:rPr>
                        <a:t>0</a:t>
                      </a:r>
                      <a:endParaRPr lang="en-US" altLang="zh-CN" sz="2800" dirty="0">
                        <a:solidFill>
                          <a:schemeClr val="accent6"/>
                        </a:solidFill>
                        <a:sym typeface="+mn-ea"/>
                      </a:endParaRP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 dirty="0" smtClean="0">
                          <a:solidFill>
                            <a:schemeClr val="accent6"/>
                          </a:solidFill>
                          <a:sym typeface="+mn-ea"/>
                        </a:rPr>
                        <a:t>0</a:t>
                      </a:r>
                      <a:endParaRPr lang="en-US" altLang="zh-CN" sz="2800" dirty="0">
                        <a:solidFill>
                          <a:schemeClr val="accent6"/>
                        </a:solidFill>
                        <a:sym typeface="+mn-ea"/>
                      </a:endParaRPr>
                    </a:p>
                  </a:txBody>
                  <a:tcPr marT="45745" marB="45745"/>
                </a:tc>
              </a:tr>
            </a:tbl>
          </a:graphicData>
        </a:graphic>
      </p:graphicFrame>
      <p:graphicFrame>
        <p:nvGraphicFramePr>
          <p:cNvPr id="7" name="表格 6"/>
          <p:cNvGraphicFramePr/>
          <p:nvPr/>
        </p:nvGraphicFramePr>
        <p:xfrm>
          <a:off x="998538" y="3873500"/>
          <a:ext cx="6394450" cy="51769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39445"/>
                <a:gridCol w="639445"/>
                <a:gridCol w="639445"/>
                <a:gridCol w="639445"/>
                <a:gridCol w="639445"/>
                <a:gridCol w="639445"/>
                <a:gridCol w="639445"/>
                <a:gridCol w="639445"/>
                <a:gridCol w="639445"/>
                <a:gridCol w="639445"/>
              </a:tblGrid>
              <a:tr h="5175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T="45485" marB="4548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T="45485" marB="4548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T="45485" marB="4548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T="45485" marB="4548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T="45485" marB="4548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T="45485" marB="4548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T="45485" marB="4548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T="45485" marB="4548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T="45485" marB="4548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280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T="45485" marB="45485"/>
                </a:tc>
              </a:tr>
            </a:tbl>
          </a:graphicData>
        </a:graphic>
      </p:graphicFrame>
      <p:sp>
        <p:nvSpPr>
          <p:cNvPr id="70750" name="文本框 7"/>
          <p:cNvSpPr txBox="1">
            <a:spLocks noChangeArrowheads="1"/>
          </p:cNvSpPr>
          <p:nvPr/>
        </p:nvSpPr>
        <p:spPr bwMode="auto">
          <a:xfrm>
            <a:off x="123825" y="4565650"/>
            <a:ext cx="1006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/>
              <a:t>head</a:t>
            </a:r>
          </a:p>
        </p:txBody>
      </p:sp>
      <p:graphicFrame>
        <p:nvGraphicFramePr>
          <p:cNvPr id="9" name="表格 8"/>
          <p:cNvGraphicFramePr/>
          <p:nvPr>
            <p:extLst>
              <p:ext uri="{D42A27DB-BD31-4B8C-83A1-F6EECF244321}">
                <p14:modId xmlns:p14="http://schemas.microsoft.com/office/powerpoint/2010/main" val="19279310"/>
              </p:ext>
            </p:extLst>
          </p:nvPr>
        </p:nvGraphicFramePr>
        <p:xfrm>
          <a:off x="838200" y="1143000"/>
          <a:ext cx="5119685" cy="565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8995"/>
                <a:gridCol w="568360"/>
                <a:gridCol w="568995"/>
                <a:gridCol w="568995"/>
                <a:gridCol w="568995"/>
                <a:gridCol w="568995"/>
                <a:gridCol w="568995"/>
                <a:gridCol w="568995"/>
                <a:gridCol w="568360"/>
              </a:tblGrid>
              <a:tr h="5651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1</a:t>
                      </a:r>
                    </a:p>
                  </a:txBody>
                  <a:tcPr marL="91446" marR="91446" marT="45669" marB="45669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2</a:t>
                      </a:r>
                    </a:p>
                  </a:txBody>
                  <a:tcPr marL="91446" marR="91446" marT="45669" marB="45669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3</a:t>
                      </a:r>
                    </a:p>
                  </a:txBody>
                  <a:tcPr marL="91446" marR="91446" marT="45669" marB="45669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4</a:t>
                      </a:r>
                    </a:p>
                  </a:txBody>
                  <a:tcPr marL="91446" marR="91446" marT="45669" marB="45669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5</a:t>
                      </a:r>
                    </a:p>
                  </a:txBody>
                  <a:tcPr marL="91446" marR="91446" marT="45669" marB="45669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6</a:t>
                      </a:r>
                    </a:p>
                  </a:txBody>
                  <a:tcPr marL="91446" marR="91446" marT="45669" marB="45669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7</a:t>
                      </a:r>
                    </a:p>
                  </a:txBody>
                  <a:tcPr marL="91446" marR="91446" marT="45669" marB="45669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/>
                        <a:t>8</a:t>
                      </a:r>
                    </a:p>
                  </a:txBody>
                  <a:tcPr marL="91446" marR="91446" marT="45669" marB="45669"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dirty="0" smtClean="0"/>
                        <a:t>9</a:t>
                      </a:r>
                      <a:endParaRPr lang="en-US" altLang="zh-CN" sz="2400" dirty="0"/>
                    </a:p>
                  </a:txBody>
                  <a:tcPr marL="91446" marR="91446" marT="45669" marB="45669" anchor="ctr" anchorCtr="1"/>
                </a:tc>
              </a:tr>
            </a:tbl>
          </a:graphicData>
        </a:graphic>
      </p:graphicFrame>
      <p:sp>
        <p:nvSpPr>
          <p:cNvPr id="70761" name="文本框 9"/>
          <p:cNvSpPr txBox="1">
            <a:spLocks noChangeArrowheads="1"/>
          </p:cNvSpPr>
          <p:nvPr/>
        </p:nvSpPr>
        <p:spPr bwMode="auto">
          <a:xfrm>
            <a:off x="79375" y="2881313"/>
            <a:ext cx="758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/>
              <a:t>next</a:t>
            </a:r>
          </a:p>
        </p:txBody>
      </p:sp>
      <p:sp>
        <p:nvSpPr>
          <p:cNvPr id="70762" name="文本框 10"/>
          <p:cNvSpPr txBox="1">
            <a:spLocks noChangeArrowheads="1"/>
          </p:cNvSpPr>
          <p:nvPr/>
        </p:nvSpPr>
        <p:spPr bwMode="auto">
          <a:xfrm>
            <a:off x="222250" y="2332038"/>
            <a:ext cx="436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/>
              <a:t>to</a:t>
            </a:r>
          </a:p>
        </p:txBody>
      </p:sp>
      <p:sp>
        <p:nvSpPr>
          <p:cNvPr id="70763" name="文本框 11"/>
          <p:cNvSpPr txBox="1">
            <a:spLocks noChangeArrowheads="1"/>
          </p:cNvSpPr>
          <p:nvPr/>
        </p:nvSpPr>
        <p:spPr bwMode="auto">
          <a:xfrm>
            <a:off x="250825" y="1765300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/>
              <a:t>w</a:t>
            </a:r>
          </a:p>
        </p:txBody>
      </p:sp>
      <p:sp>
        <p:nvSpPr>
          <p:cNvPr id="70764" name="文本框 12"/>
          <p:cNvSpPr txBox="1">
            <a:spLocks noChangeArrowheads="1"/>
          </p:cNvSpPr>
          <p:nvPr/>
        </p:nvSpPr>
        <p:spPr bwMode="auto">
          <a:xfrm>
            <a:off x="34925" y="1198563"/>
            <a:ext cx="98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b="1">
                <a:solidFill>
                  <a:schemeClr val="accent2"/>
                </a:solidFill>
              </a:rPr>
              <a:t>edge</a:t>
            </a:r>
          </a:p>
        </p:txBody>
      </p:sp>
      <p:sp>
        <p:nvSpPr>
          <p:cNvPr id="70765" name="文本框 1"/>
          <p:cNvSpPr txBox="1">
            <a:spLocks noChangeArrowheads="1"/>
          </p:cNvSpPr>
          <p:nvPr/>
        </p:nvSpPr>
        <p:spPr bwMode="auto">
          <a:xfrm>
            <a:off x="7564438" y="2505075"/>
            <a:ext cx="1655762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400" dirty="0"/>
              <a:t>读入顺序：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dirty="0"/>
              <a:t>1 2 4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dirty="0"/>
              <a:t>2 4 6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dirty="0"/>
              <a:t>2 5 2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dirty="0"/>
              <a:t>5 9 3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dirty="0"/>
              <a:t>1 3 5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dirty="0"/>
              <a:t>3 6 1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dirty="0"/>
              <a:t>6 10 3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dirty="0"/>
              <a:t>3 7 5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400" dirty="0"/>
              <a:t>3 8 9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参考：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改编自张晓燕老师的幻灯片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098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矩形 1050677"/>
          <p:cNvSpPr>
            <a:spLocks noChangeArrowheads="1"/>
          </p:cNvSpPr>
          <p:nvPr/>
        </p:nvSpPr>
        <p:spPr bwMode="auto">
          <a:xfrm>
            <a:off x="298450" y="330200"/>
            <a:ext cx="50006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dirty="0">
                <a:solidFill>
                  <a:schemeClr val="tx1"/>
                </a:solidFill>
              </a:rPr>
              <a:t>(HLD)</a:t>
            </a:r>
            <a:r>
              <a:rPr lang="zh-CN" altLang="en-US" dirty="0">
                <a:solidFill>
                  <a:schemeClr val="tx1"/>
                </a:solidFill>
              </a:rPr>
              <a:t>树链剖分的方法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22531" name="组合 330"/>
          <p:cNvGrpSpPr>
            <a:grpSpLocks/>
          </p:cNvGrpSpPr>
          <p:nvPr/>
        </p:nvGrpSpPr>
        <p:grpSpPr bwMode="auto">
          <a:xfrm>
            <a:off x="336550" y="1268413"/>
            <a:ext cx="3652838" cy="3681412"/>
            <a:chOff x="530" y="1998"/>
            <a:chExt cx="5753" cy="5798"/>
          </a:xfrm>
        </p:grpSpPr>
        <p:sp>
          <p:nvSpPr>
            <p:cNvPr id="22534" name="椭圆 1050679"/>
            <p:cNvSpPr>
              <a:spLocks noChangeArrowheads="1"/>
            </p:cNvSpPr>
            <p:nvPr/>
          </p:nvSpPr>
          <p:spPr bwMode="auto">
            <a:xfrm>
              <a:off x="2760" y="1997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22535" name="椭圆 1050681"/>
            <p:cNvSpPr>
              <a:spLocks noChangeArrowheads="1"/>
            </p:cNvSpPr>
            <p:nvPr/>
          </p:nvSpPr>
          <p:spPr bwMode="auto">
            <a:xfrm>
              <a:off x="1560" y="3492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22536" name="椭圆 1050683"/>
            <p:cNvSpPr>
              <a:spLocks noChangeArrowheads="1"/>
            </p:cNvSpPr>
            <p:nvPr/>
          </p:nvSpPr>
          <p:spPr bwMode="auto">
            <a:xfrm>
              <a:off x="3975" y="351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22537" name="椭圆 1050685"/>
            <p:cNvSpPr>
              <a:spLocks noChangeArrowheads="1"/>
            </p:cNvSpPr>
            <p:nvPr/>
          </p:nvSpPr>
          <p:spPr bwMode="auto">
            <a:xfrm>
              <a:off x="530" y="4990"/>
              <a:ext cx="905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22538" name="椭圆 1050687"/>
            <p:cNvSpPr>
              <a:spLocks noChangeArrowheads="1"/>
            </p:cNvSpPr>
            <p:nvPr/>
          </p:nvSpPr>
          <p:spPr bwMode="auto">
            <a:xfrm>
              <a:off x="2070" y="5105"/>
              <a:ext cx="907" cy="905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22539" name="椭圆 1050689"/>
            <p:cNvSpPr>
              <a:spLocks noChangeArrowheads="1"/>
            </p:cNvSpPr>
            <p:nvPr/>
          </p:nvSpPr>
          <p:spPr bwMode="auto">
            <a:xfrm>
              <a:off x="3280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22540" name="椭圆 1050691"/>
            <p:cNvSpPr>
              <a:spLocks noChangeArrowheads="1"/>
            </p:cNvSpPr>
            <p:nvPr/>
          </p:nvSpPr>
          <p:spPr bwMode="auto">
            <a:xfrm>
              <a:off x="4317" y="4990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22541" name="椭圆 1050693"/>
            <p:cNvSpPr>
              <a:spLocks noChangeArrowheads="1"/>
            </p:cNvSpPr>
            <p:nvPr/>
          </p:nvSpPr>
          <p:spPr bwMode="auto">
            <a:xfrm>
              <a:off x="5375" y="4837"/>
              <a:ext cx="907" cy="907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22542" name="椭圆 1050695"/>
            <p:cNvSpPr>
              <a:spLocks noChangeArrowheads="1"/>
            </p:cNvSpPr>
            <p:nvPr/>
          </p:nvSpPr>
          <p:spPr bwMode="auto">
            <a:xfrm>
              <a:off x="3122" y="6772"/>
              <a:ext cx="907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22543" name="椭圆 1050697"/>
            <p:cNvSpPr>
              <a:spLocks noChangeArrowheads="1"/>
            </p:cNvSpPr>
            <p:nvPr/>
          </p:nvSpPr>
          <p:spPr bwMode="auto">
            <a:xfrm>
              <a:off x="1393" y="6887"/>
              <a:ext cx="905" cy="907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22544" name="直接连接符 3146484"/>
            <p:cNvCxnSpPr>
              <a:cxnSpLocks noChangeShapeType="1"/>
            </p:cNvCxnSpPr>
            <p:nvPr/>
          </p:nvCxnSpPr>
          <p:spPr bwMode="auto">
            <a:xfrm flipH="1">
              <a:off x="2014" y="2773"/>
              <a:ext cx="879" cy="72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5" name="直接连接符 3146486"/>
            <p:cNvCxnSpPr>
              <a:cxnSpLocks noChangeShapeType="1"/>
            </p:cNvCxnSpPr>
            <p:nvPr/>
          </p:nvCxnSpPr>
          <p:spPr bwMode="auto">
            <a:xfrm>
              <a:off x="3532" y="2773"/>
              <a:ext cx="897" cy="7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6" name="直接连接符 3146488"/>
            <p:cNvCxnSpPr>
              <a:cxnSpLocks noChangeShapeType="1"/>
            </p:cNvCxnSpPr>
            <p:nvPr/>
          </p:nvCxnSpPr>
          <p:spPr bwMode="auto">
            <a:xfrm flipH="1">
              <a:off x="983" y="4268"/>
              <a:ext cx="710" cy="72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7" name="直接连接符 3146490"/>
            <p:cNvCxnSpPr>
              <a:cxnSpLocks noChangeShapeType="1"/>
            </p:cNvCxnSpPr>
            <p:nvPr/>
          </p:nvCxnSpPr>
          <p:spPr bwMode="auto">
            <a:xfrm>
              <a:off x="2335" y="4284"/>
              <a:ext cx="190" cy="8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8" name="直接连接符 3146492"/>
            <p:cNvCxnSpPr>
              <a:cxnSpLocks noChangeShapeType="1"/>
            </p:cNvCxnSpPr>
            <p:nvPr/>
          </p:nvCxnSpPr>
          <p:spPr bwMode="auto">
            <a:xfrm flipH="1">
              <a:off x="1845" y="6026"/>
              <a:ext cx="679" cy="878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9" name="直接连接符 3146494"/>
            <p:cNvCxnSpPr>
              <a:cxnSpLocks noChangeShapeType="1"/>
            </p:cNvCxnSpPr>
            <p:nvPr/>
          </p:nvCxnSpPr>
          <p:spPr bwMode="auto">
            <a:xfrm flipH="1">
              <a:off x="3734" y="4285"/>
              <a:ext cx="374" cy="70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50" name="直接连接符 3146496"/>
            <p:cNvCxnSpPr>
              <a:cxnSpLocks noChangeShapeType="1"/>
            </p:cNvCxnSpPr>
            <p:nvPr/>
          </p:nvCxnSpPr>
          <p:spPr bwMode="auto">
            <a:xfrm>
              <a:off x="4592" y="4380"/>
              <a:ext cx="180" cy="61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51" name="直接连接符 3146498"/>
            <p:cNvCxnSpPr>
              <a:cxnSpLocks noChangeShapeType="1"/>
            </p:cNvCxnSpPr>
            <p:nvPr/>
          </p:nvCxnSpPr>
          <p:spPr bwMode="auto">
            <a:xfrm>
              <a:off x="4818" y="4153"/>
              <a:ext cx="1011" cy="68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52" name="直接连接符 3146500"/>
            <p:cNvCxnSpPr>
              <a:cxnSpLocks noChangeShapeType="1"/>
            </p:cNvCxnSpPr>
            <p:nvPr/>
          </p:nvCxnSpPr>
          <p:spPr bwMode="auto">
            <a:xfrm flipH="1">
              <a:off x="3465" y="5900"/>
              <a:ext cx="155" cy="87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53" name="矩形 1050699"/>
            <p:cNvSpPr>
              <a:spLocks noChangeArrowheads="1"/>
            </p:cNvSpPr>
            <p:nvPr/>
          </p:nvSpPr>
          <p:spPr bwMode="auto">
            <a:xfrm>
              <a:off x="3800" y="2672"/>
              <a:ext cx="630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22554" name="矩形 1050701"/>
            <p:cNvSpPr>
              <a:spLocks noChangeArrowheads="1"/>
            </p:cNvSpPr>
            <p:nvPr/>
          </p:nvSpPr>
          <p:spPr bwMode="auto">
            <a:xfrm>
              <a:off x="2015" y="2660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22555" name="矩形 1050703"/>
            <p:cNvSpPr>
              <a:spLocks noChangeArrowheads="1"/>
            </p:cNvSpPr>
            <p:nvPr/>
          </p:nvSpPr>
          <p:spPr bwMode="auto">
            <a:xfrm>
              <a:off x="884" y="4127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22556" name="矩形 1050705"/>
            <p:cNvSpPr>
              <a:spLocks noChangeArrowheads="1"/>
            </p:cNvSpPr>
            <p:nvPr/>
          </p:nvSpPr>
          <p:spPr bwMode="auto">
            <a:xfrm>
              <a:off x="2254" y="4351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22557" name="矩形 1050707"/>
            <p:cNvSpPr>
              <a:spLocks noChangeArrowheads="1"/>
            </p:cNvSpPr>
            <p:nvPr/>
          </p:nvSpPr>
          <p:spPr bwMode="auto">
            <a:xfrm>
              <a:off x="4091" y="4335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22558" name="矩形 1050709"/>
            <p:cNvSpPr>
              <a:spLocks noChangeArrowheads="1"/>
            </p:cNvSpPr>
            <p:nvPr/>
          </p:nvSpPr>
          <p:spPr bwMode="auto">
            <a:xfrm>
              <a:off x="5225" y="396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22559" name="矩形 1050711"/>
            <p:cNvSpPr>
              <a:spLocks noChangeArrowheads="1"/>
            </p:cNvSpPr>
            <p:nvPr/>
          </p:nvSpPr>
          <p:spPr bwMode="auto">
            <a:xfrm>
              <a:off x="3452" y="425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22560" name="矩形 1050713"/>
            <p:cNvSpPr>
              <a:spLocks noChangeArrowheads="1"/>
            </p:cNvSpPr>
            <p:nvPr/>
          </p:nvSpPr>
          <p:spPr bwMode="auto">
            <a:xfrm>
              <a:off x="3037" y="5980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22561" name="矩形 1050715"/>
            <p:cNvSpPr>
              <a:spLocks noChangeArrowheads="1"/>
            </p:cNvSpPr>
            <p:nvPr/>
          </p:nvSpPr>
          <p:spPr bwMode="auto">
            <a:xfrm>
              <a:off x="1755" y="6005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</p:grpSp>
      <p:sp>
        <p:nvSpPr>
          <p:cNvPr id="22532" name="矩形 1050717"/>
          <p:cNvSpPr>
            <a:spLocks noChangeArrowheads="1"/>
          </p:cNvSpPr>
          <p:nvPr/>
        </p:nvSpPr>
        <p:spPr bwMode="auto">
          <a:xfrm>
            <a:off x="5111750" y="1268413"/>
            <a:ext cx="320198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</a:rPr>
              <a:t>图中有</a:t>
            </a:r>
            <a:r>
              <a:rPr lang="zh-CN" altLang="zh-CN" sz="2800" dirty="0">
                <a:solidFill>
                  <a:schemeClr val="tx1"/>
                </a:solidFill>
              </a:rPr>
              <a:t>5</a:t>
            </a:r>
            <a:r>
              <a:rPr lang="zh-CN" altLang="en-US" sz="2800" dirty="0">
                <a:solidFill>
                  <a:schemeClr val="tx1"/>
                </a:solidFill>
              </a:rPr>
              <a:t>条重链：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1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3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6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10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2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5</a:t>
            </a:r>
            <a:r>
              <a:rPr lang="zh-CN" altLang="en-US" sz="2800" dirty="0">
                <a:solidFill>
                  <a:schemeClr val="tx1"/>
                </a:solidFill>
              </a:rPr>
              <a:t>→</a:t>
            </a:r>
            <a:r>
              <a:rPr lang="zh-CN" altLang="zh-CN" sz="2800" dirty="0">
                <a:solidFill>
                  <a:schemeClr val="tx1"/>
                </a:solidFill>
              </a:rPr>
              <a:t>9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4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7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</a:rPr>
              <a:t>8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sp>
        <p:nvSpPr>
          <p:cNvPr id="22533" name="矩形 1050719"/>
          <p:cNvSpPr>
            <a:spLocks noChangeArrowheads="1"/>
          </p:cNvSpPr>
          <p:nvPr/>
        </p:nvSpPr>
        <p:spPr bwMode="auto">
          <a:xfrm>
            <a:off x="1074738" y="5240338"/>
            <a:ext cx="74199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每一条链首深度大于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1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的重链都可以通过其</a:t>
            </a:r>
            <a:r>
              <a:rPr lang="zh-CN" altLang="en-US" dirty="0">
                <a:solidFill>
                  <a:srgbClr val="FF0000"/>
                </a:solidFill>
                <a:sym typeface="宋体" panose="02010600030101010101" pitchFamily="2" charset="-122"/>
              </a:rPr>
              <a:t>链首的父亲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结点连到另一条重链上。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矩形 1050721"/>
          <p:cNvSpPr>
            <a:spLocks noChangeArrowheads="1"/>
          </p:cNvSpPr>
          <p:nvPr/>
        </p:nvSpPr>
        <p:spPr bwMode="auto">
          <a:xfrm>
            <a:off x="298450" y="330200"/>
            <a:ext cx="50006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dirty="0">
                <a:solidFill>
                  <a:schemeClr val="tx1"/>
                </a:solidFill>
              </a:rPr>
              <a:t>(HLD)</a:t>
            </a:r>
            <a:r>
              <a:rPr lang="zh-CN" altLang="en-US" dirty="0">
                <a:solidFill>
                  <a:schemeClr val="tx1"/>
                </a:solidFill>
              </a:rPr>
              <a:t>树链剖分的方法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  <p:grpSp>
        <p:nvGrpSpPr>
          <p:cNvPr id="23555" name="组合 334"/>
          <p:cNvGrpSpPr>
            <a:grpSpLocks/>
          </p:cNvGrpSpPr>
          <p:nvPr/>
        </p:nvGrpSpPr>
        <p:grpSpPr bwMode="auto">
          <a:xfrm>
            <a:off x="336550" y="1268413"/>
            <a:ext cx="3652838" cy="3681412"/>
            <a:chOff x="530" y="1998"/>
            <a:chExt cx="5753" cy="5798"/>
          </a:xfrm>
        </p:grpSpPr>
        <p:sp>
          <p:nvSpPr>
            <p:cNvPr id="23557" name="椭圆 1050723"/>
            <p:cNvSpPr>
              <a:spLocks noChangeArrowheads="1"/>
            </p:cNvSpPr>
            <p:nvPr/>
          </p:nvSpPr>
          <p:spPr bwMode="auto">
            <a:xfrm>
              <a:off x="2760" y="1998"/>
              <a:ext cx="905" cy="908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1</a:t>
              </a:r>
              <a:endParaRPr lang="zh-CN" altLang="zh-CN" sz="1800"/>
            </a:p>
          </p:txBody>
        </p:sp>
        <p:sp>
          <p:nvSpPr>
            <p:cNvPr id="23558" name="椭圆 1050725"/>
            <p:cNvSpPr>
              <a:spLocks noChangeArrowheads="1"/>
            </p:cNvSpPr>
            <p:nvPr/>
          </p:nvSpPr>
          <p:spPr bwMode="auto">
            <a:xfrm>
              <a:off x="1560" y="3493"/>
              <a:ext cx="908" cy="908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2</a:t>
              </a:r>
              <a:endParaRPr lang="zh-CN" altLang="zh-CN" sz="1800"/>
            </a:p>
          </p:txBody>
        </p:sp>
        <p:sp>
          <p:nvSpPr>
            <p:cNvPr id="23559" name="椭圆 1050727"/>
            <p:cNvSpPr>
              <a:spLocks noChangeArrowheads="1"/>
            </p:cNvSpPr>
            <p:nvPr/>
          </p:nvSpPr>
          <p:spPr bwMode="auto">
            <a:xfrm>
              <a:off x="3975" y="3510"/>
              <a:ext cx="908" cy="90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3</a:t>
              </a:r>
              <a:endParaRPr lang="zh-CN" altLang="zh-CN" sz="1800"/>
            </a:p>
          </p:txBody>
        </p:sp>
        <p:sp>
          <p:nvSpPr>
            <p:cNvPr id="23560" name="椭圆 1050729"/>
            <p:cNvSpPr>
              <a:spLocks noChangeArrowheads="1"/>
            </p:cNvSpPr>
            <p:nvPr/>
          </p:nvSpPr>
          <p:spPr bwMode="auto">
            <a:xfrm>
              <a:off x="530" y="4990"/>
              <a:ext cx="905" cy="908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4</a:t>
              </a:r>
              <a:endParaRPr lang="zh-CN" altLang="zh-CN" sz="1800"/>
            </a:p>
          </p:txBody>
        </p:sp>
        <p:sp>
          <p:nvSpPr>
            <p:cNvPr id="23561" name="椭圆 1050731"/>
            <p:cNvSpPr>
              <a:spLocks noChangeArrowheads="1"/>
            </p:cNvSpPr>
            <p:nvPr/>
          </p:nvSpPr>
          <p:spPr bwMode="auto">
            <a:xfrm>
              <a:off x="2071" y="5105"/>
              <a:ext cx="908" cy="905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5</a:t>
              </a:r>
              <a:endParaRPr lang="zh-CN" altLang="zh-CN" sz="1800"/>
            </a:p>
          </p:txBody>
        </p:sp>
        <p:sp>
          <p:nvSpPr>
            <p:cNvPr id="23562" name="椭圆 1050733"/>
            <p:cNvSpPr>
              <a:spLocks noChangeArrowheads="1"/>
            </p:cNvSpPr>
            <p:nvPr/>
          </p:nvSpPr>
          <p:spPr bwMode="auto">
            <a:xfrm>
              <a:off x="3280" y="4990"/>
              <a:ext cx="908" cy="90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6</a:t>
              </a:r>
              <a:endParaRPr lang="zh-CN" altLang="zh-CN" sz="1800"/>
            </a:p>
          </p:txBody>
        </p:sp>
        <p:sp>
          <p:nvSpPr>
            <p:cNvPr id="23563" name="椭圆 1050735"/>
            <p:cNvSpPr>
              <a:spLocks noChangeArrowheads="1"/>
            </p:cNvSpPr>
            <p:nvPr/>
          </p:nvSpPr>
          <p:spPr bwMode="auto">
            <a:xfrm>
              <a:off x="4318" y="4990"/>
              <a:ext cx="908" cy="908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7</a:t>
              </a:r>
              <a:endParaRPr lang="zh-CN" altLang="zh-CN" sz="1800"/>
            </a:p>
          </p:txBody>
        </p:sp>
        <p:sp>
          <p:nvSpPr>
            <p:cNvPr id="23564" name="椭圆 1050737"/>
            <p:cNvSpPr>
              <a:spLocks noChangeArrowheads="1"/>
            </p:cNvSpPr>
            <p:nvPr/>
          </p:nvSpPr>
          <p:spPr bwMode="auto">
            <a:xfrm>
              <a:off x="5375" y="4838"/>
              <a:ext cx="908" cy="908"/>
            </a:xfrm>
            <a:prstGeom prst="ellipse">
              <a:avLst/>
            </a:prstGeom>
            <a:solidFill>
              <a:srgbClr val="BBE0E3"/>
            </a:solidFill>
            <a:ln w="38100">
              <a:solidFill>
                <a:srgbClr val="DD53BE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8</a:t>
              </a:r>
              <a:endParaRPr lang="zh-CN" altLang="zh-CN" sz="1800"/>
            </a:p>
          </p:txBody>
        </p:sp>
        <p:sp>
          <p:nvSpPr>
            <p:cNvPr id="23565" name="椭圆 1050739"/>
            <p:cNvSpPr>
              <a:spLocks noChangeArrowheads="1"/>
            </p:cNvSpPr>
            <p:nvPr/>
          </p:nvSpPr>
          <p:spPr bwMode="auto">
            <a:xfrm>
              <a:off x="3123" y="6773"/>
              <a:ext cx="908" cy="90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lIns="0" tIns="0" rIns="0" bIns="0"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400" b="1"/>
                <a:t>10</a:t>
              </a:r>
              <a:endParaRPr lang="zh-CN" altLang="zh-CN" sz="1800"/>
            </a:p>
          </p:txBody>
        </p:sp>
        <p:sp>
          <p:nvSpPr>
            <p:cNvPr id="23566" name="椭圆 1050741"/>
            <p:cNvSpPr>
              <a:spLocks noChangeArrowheads="1"/>
            </p:cNvSpPr>
            <p:nvPr/>
          </p:nvSpPr>
          <p:spPr bwMode="auto">
            <a:xfrm>
              <a:off x="1393" y="6888"/>
              <a:ext cx="905" cy="908"/>
            </a:xfrm>
            <a:prstGeom prst="ellipse">
              <a:avLst/>
            </a:prstGeom>
            <a:solidFill>
              <a:srgbClr val="BBE0E3"/>
            </a:solidFill>
            <a:ln w="12700">
              <a:solidFill>
                <a:srgbClr val="89A4A7"/>
              </a:solidFill>
              <a:round/>
              <a:headEnd/>
              <a:tailEnd/>
            </a:ln>
          </p:spPr>
          <p:txBody>
            <a:bodyPr anchor="ctr"/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800" b="1"/>
                <a:t>9</a:t>
              </a:r>
              <a:endParaRPr lang="zh-CN" altLang="zh-CN" sz="1800"/>
            </a:p>
          </p:txBody>
        </p:sp>
        <p:cxnSp>
          <p:nvCxnSpPr>
            <p:cNvPr id="23567" name="直接连接符 3146502"/>
            <p:cNvCxnSpPr>
              <a:cxnSpLocks noChangeShapeType="1"/>
            </p:cNvCxnSpPr>
            <p:nvPr/>
          </p:nvCxnSpPr>
          <p:spPr bwMode="auto">
            <a:xfrm flipH="1">
              <a:off x="2014" y="2773"/>
              <a:ext cx="879" cy="72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8" name="直接连接符 3146504"/>
            <p:cNvCxnSpPr>
              <a:cxnSpLocks noChangeShapeType="1"/>
            </p:cNvCxnSpPr>
            <p:nvPr/>
          </p:nvCxnSpPr>
          <p:spPr bwMode="auto">
            <a:xfrm>
              <a:off x="3532" y="2773"/>
              <a:ext cx="897" cy="7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9" name="直接连接符 3146506"/>
            <p:cNvCxnSpPr>
              <a:cxnSpLocks noChangeShapeType="1"/>
            </p:cNvCxnSpPr>
            <p:nvPr/>
          </p:nvCxnSpPr>
          <p:spPr bwMode="auto">
            <a:xfrm flipH="1">
              <a:off x="983" y="4268"/>
              <a:ext cx="710" cy="722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0" name="直接连接符 3146508"/>
            <p:cNvCxnSpPr>
              <a:cxnSpLocks noChangeShapeType="1"/>
            </p:cNvCxnSpPr>
            <p:nvPr/>
          </p:nvCxnSpPr>
          <p:spPr bwMode="auto">
            <a:xfrm>
              <a:off x="2336" y="4284"/>
              <a:ext cx="190" cy="837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1" name="直接连接符 3146510"/>
            <p:cNvCxnSpPr>
              <a:cxnSpLocks noChangeShapeType="1"/>
            </p:cNvCxnSpPr>
            <p:nvPr/>
          </p:nvCxnSpPr>
          <p:spPr bwMode="auto">
            <a:xfrm flipH="1">
              <a:off x="1846" y="6026"/>
              <a:ext cx="679" cy="878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2" name="直接连接符 3146512"/>
            <p:cNvCxnSpPr>
              <a:cxnSpLocks noChangeShapeType="1"/>
            </p:cNvCxnSpPr>
            <p:nvPr/>
          </p:nvCxnSpPr>
          <p:spPr bwMode="auto">
            <a:xfrm flipH="1">
              <a:off x="3734" y="4285"/>
              <a:ext cx="374" cy="70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3" name="直接连接符 3146514"/>
            <p:cNvCxnSpPr>
              <a:cxnSpLocks noChangeShapeType="1"/>
            </p:cNvCxnSpPr>
            <p:nvPr/>
          </p:nvCxnSpPr>
          <p:spPr bwMode="auto">
            <a:xfrm>
              <a:off x="4592" y="4380"/>
              <a:ext cx="180" cy="610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4" name="直接连接符 3146516"/>
            <p:cNvCxnSpPr>
              <a:cxnSpLocks noChangeShapeType="1"/>
            </p:cNvCxnSpPr>
            <p:nvPr/>
          </p:nvCxnSpPr>
          <p:spPr bwMode="auto">
            <a:xfrm>
              <a:off x="4818" y="4153"/>
              <a:ext cx="1011" cy="685"/>
            </a:xfrm>
            <a:prstGeom prst="line">
              <a:avLst/>
            </a:prstGeom>
            <a:noFill/>
            <a:ln w="6350">
              <a:solidFill>
                <a:srgbClr val="3C8C9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5" name="直接连接符 3146518"/>
            <p:cNvCxnSpPr>
              <a:cxnSpLocks noChangeShapeType="1"/>
            </p:cNvCxnSpPr>
            <p:nvPr/>
          </p:nvCxnSpPr>
          <p:spPr bwMode="auto">
            <a:xfrm flipH="1">
              <a:off x="3465" y="5900"/>
              <a:ext cx="155" cy="875"/>
            </a:xfrm>
            <a:prstGeom prst="line">
              <a:avLst/>
            </a:prstGeom>
            <a:noFill/>
            <a:ln w="57150">
              <a:solidFill>
                <a:srgbClr val="29616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76" name="矩形 1050743"/>
            <p:cNvSpPr>
              <a:spLocks noChangeArrowheads="1"/>
            </p:cNvSpPr>
            <p:nvPr/>
          </p:nvSpPr>
          <p:spPr bwMode="auto">
            <a:xfrm>
              <a:off x="3800" y="2673"/>
              <a:ext cx="630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23577" name="矩形 1050745"/>
            <p:cNvSpPr>
              <a:spLocks noChangeArrowheads="1"/>
            </p:cNvSpPr>
            <p:nvPr/>
          </p:nvSpPr>
          <p:spPr bwMode="auto">
            <a:xfrm>
              <a:off x="2015" y="2660"/>
              <a:ext cx="628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4</a:t>
              </a:r>
              <a:endParaRPr lang="zh-CN" altLang="zh-CN" sz="1800"/>
            </a:p>
          </p:txBody>
        </p:sp>
        <p:sp>
          <p:nvSpPr>
            <p:cNvPr id="23578" name="矩形 1050747"/>
            <p:cNvSpPr>
              <a:spLocks noChangeArrowheads="1"/>
            </p:cNvSpPr>
            <p:nvPr/>
          </p:nvSpPr>
          <p:spPr bwMode="auto">
            <a:xfrm>
              <a:off x="885" y="4128"/>
              <a:ext cx="628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6</a:t>
              </a:r>
              <a:endParaRPr lang="zh-CN" altLang="zh-CN" sz="1800"/>
            </a:p>
          </p:txBody>
        </p:sp>
        <p:sp>
          <p:nvSpPr>
            <p:cNvPr id="23579" name="矩形 1050749"/>
            <p:cNvSpPr>
              <a:spLocks noChangeArrowheads="1"/>
            </p:cNvSpPr>
            <p:nvPr/>
          </p:nvSpPr>
          <p:spPr bwMode="auto">
            <a:xfrm>
              <a:off x="2255" y="4352"/>
              <a:ext cx="627" cy="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2</a:t>
              </a:r>
              <a:endParaRPr lang="zh-CN" altLang="zh-CN" sz="1800"/>
            </a:p>
          </p:txBody>
        </p:sp>
        <p:sp>
          <p:nvSpPr>
            <p:cNvPr id="23580" name="矩形 1050751"/>
            <p:cNvSpPr>
              <a:spLocks noChangeArrowheads="1"/>
            </p:cNvSpPr>
            <p:nvPr/>
          </p:nvSpPr>
          <p:spPr bwMode="auto">
            <a:xfrm>
              <a:off x="4091" y="4335"/>
              <a:ext cx="628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5</a:t>
              </a:r>
              <a:endParaRPr lang="zh-CN" altLang="zh-CN" sz="1800"/>
            </a:p>
          </p:txBody>
        </p:sp>
        <p:sp>
          <p:nvSpPr>
            <p:cNvPr id="23581" name="矩形 1050753"/>
            <p:cNvSpPr>
              <a:spLocks noChangeArrowheads="1"/>
            </p:cNvSpPr>
            <p:nvPr/>
          </p:nvSpPr>
          <p:spPr bwMode="auto">
            <a:xfrm>
              <a:off x="5225" y="3960"/>
              <a:ext cx="628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9</a:t>
              </a:r>
              <a:endParaRPr lang="zh-CN" altLang="zh-CN" sz="1800"/>
            </a:p>
          </p:txBody>
        </p:sp>
        <p:sp>
          <p:nvSpPr>
            <p:cNvPr id="23582" name="矩形 1050755"/>
            <p:cNvSpPr>
              <a:spLocks noChangeArrowheads="1"/>
            </p:cNvSpPr>
            <p:nvPr/>
          </p:nvSpPr>
          <p:spPr bwMode="auto">
            <a:xfrm>
              <a:off x="3453" y="4250"/>
              <a:ext cx="627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1</a:t>
              </a:r>
              <a:endParaRPr lang="zh-CN" altLang="zh-CN" sz="1800"/>
            </a:p>
          </p:txBody>
        </p:sp>
        <p:sp>
          <p:nvSpPr>
            <p:cNvPr id="23583" name="矩形 1050757"/>
            <p:cNvSpPr>
              <a:spLocks noChangeArrowheads="1"/>
            </p:cNvSpPr>
            <p:nvPr/>
          </p:nvSpPr>
          <p:spPr bwMode="auto">
            <a:xfrm>
              <a:off x="3037" y="5980"/>
              <a:ext cx="628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  <p:sp>
          <p:nvSpPr>
            <p:cNvPr id="23584" name="矩形 1050759"/>
            <p:cNvSpPr>
              <a:spLocks noChangeArrowheads="1"/>
            </p:cNvSpPr>
            <p:nvPr/>
          </p:nvSpPr>
          <p:spPr bwMode="auto">
            <a:xfrm>
              <a:off x="1756" y="6005"/>
              <a:ext cx="627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-342900">
                <a:spcBef>
                  <a:spcPct val="20000"/>
                </a:spcBef>
                <a:buSzPct val="100000"/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zh-CN" altLang="zh-CN" sz="2000" b="1">
                  <a:solidFill>
                    <a:srgbClr val="333399"/>
                  </a:solidFill>
                </a:rPr>
                <a:t>3</a:t>
              </a:r>
              <a:endParaRPr lang="zh-CN" altLang="zh-CN" sz="1800"/>
            </a:p>
          </p:txBody>
        </p:sp>
      </p:grpSp>
      <p:sp>
        <p:nvSpPr>
          <p:cNvPr id="23556" name="矩形 1050761"/>
          <p:cNvSpPr>
            <a:spLocks noChangeArrowheads="1"/>
          </p:cNvSpPr>
          <p:nvPr/>
        </p:nvSpPr>
        <p:spPr bwMode="auto">
          <a:xfrm>
            <a:off x="4267200" y="909638"/>
            <a:ext cx="4611688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>
              <a:spcBef>
                <a:spcPct val="20000"/>
              </a:spcBef>
              <a:buSzPct val="10000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定义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size[i]: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以结点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i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为根的子树中结点的个数；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son[i]: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结点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i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的重儿子；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dep[i]: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结点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i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的深度，根的深度为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1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；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top[i]: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结点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i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所在重链的链首结点；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fa[i]: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结点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i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的父结点；</a:t>
            </a:r>
            <a:endParaRPr lang="zh-CN" altLang="zh-CN" sz="18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zh-CN" sz="2800" dirty="0" err="1" smtClean="0">
                <a:solidFill>
                  <a:schemeClr val="tx1"/>
                </a:solidFill>
                <a:sym typeface="宋体" panose="02010600030101010101" pitchFamily="2" charset="-122"/>
              </a:rPr>
              <a:t>pos</a:t>
            </a:r>
            <a:r>
              <a:rPr lang="zh-CN" altLang="zh-CN" sz="2800" dirty="0" smtClean="0">
                <a:solidFill>
                  <a:schemeClr val="tx1"/>
                </a:solidFill>
                <a:sym typeface="宋体" panose="02010600030101010101" pitchFamily="2" charset="-122"/>
              </a:rPr>
              <a:t>[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i]: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在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DFS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找重链的过程中为结点</a:t>
            </a:r>
            <a:r>
              <a:rPr lang="zh-CN" altLang="zh-CN" sz="2800" dirty="0">
                <a:solidFill>
                  <a:schemeClr val="tx1"/>
                </a:solidFill>
                <a:sym typeface="宋体" panose="02010600030101010101" pitchFamily="2" charset="-122"/>
              </a:rPr>
              <a:t>i</a:t>
            </a:r>
            <a:r>
              <a:rPr lang="zh-CN" altLang="en-US" sz="2800" dirty="0">
                <a:solidFill>
                  <a:schemeClr val="tx1"/>
                </a:solidFill>
                <a:sym typeface="宋体" panose="02010600030101010101" pitchFamily="2" charset="-122"/>
              </a:rPr>
              <a:t>重新编的号码，每条重链上的结点编号是连续的。</a:t>
            </a:r>
            <a:endParaRPr lang="zh-CN" altLang="zh-CN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树链剖分的应用一：查询</a:t>
            </a:r>
            <a:r>
              <a:rPr lang="en-US" altLang="zh-CN" smtClean="0"/>
              <a:t>LCA</a:t>
            </a:r>
            <a:endParaRPr lang="zh-CN" altLang="en-US" smtClean="0"/>
          </a:p>
        </p:txBody>
      </p:sp>
      <p:sp>
        <p:nvSpPr>
          <p:cNvPr id="24579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zh-CN" altLang="en-US" sz="2000" smtClean="0"/>
              <a:t>绝对比树上倍增的查询简单！</a:t>
            </a:r>
            <a:endParaRPr lang="en-US" altLang="zh-CN" sz="2000" smtClean="0"/>
          </a:p>
          <a:p>
            <a:pPr eaLnBrk="1" hangingPunct="1"/>
            <a:r>
              <a:rPr lang="zh-CN" altLang="en-US" sz="2000" smtClean="0"/>
              <a:t>我们查询</a:t>
            </a:r>
            <a:r>
              <a:rPr lang="en-US" altLang="zh-CN" sz="2000" smtClean="0"/>
              <a:t>x,y</a:t>
            </a:r>
            <a:r>
              <a:rPr lang="zh-CN" altLang="en-US" sz="2000" smtClean="0"/>
              <a:t>的</a:t>
            </a:r>
            <a:r>
              <a:rPr lang="en-US" altLang="zh-CN" sz="2000" smtClean="0"/>
              <a:t>LCA</a:t>
            </a:r>
            <a:r>
              <a:rPr lang="zh-CN" altLang="en-US" sz="2000" smtClean="0"/>
              <a:t>，使用树链剖分。</a:t>
            </a:r>
            <a:endParaRPr lang="en-US" altLang="zh-CN" sz="2000" smtClean="0"/>
          </a:p>
          <a:p>
            <a:pPr eaLnBrk="1" hangingPunct="1"/>
            <a:r>
              <a:rPr lang="en-US" altLang="zh-CN" sz="2000" smtClean="0"/>
              <a:t>STEPS</a:t>
            </a:r>
            <a:r>
              <a:rPr lang="zh-CN" altLang="en-US" sz="2000" smtClean="0"/>
              <a:t>：</a:t>
            </a:r>
            <a:endParaRPr lang="en-US" altLang="zh-CN" sz="2000" smtClean="0"/>
          </a:p>
          <a:p>
            <a:pPr eaLnBrk="1" hangingPunct="1"/>
            <a:r>
              <a:rPr lang="en-US" altLang="zh-CN" sz="2000" smtClean="0"/>
              <a:t>1</a:t>
            </a:r>
            <a:r>
              <a:rPr lang="zh-CN" altLang="en-US" sz="2000" smtClean="0"/>
              <a:t>、我们查看当前</a:t>
            </a:r>
            <a:r>
              <a:rPr lang="en-US" altLang="zh-CN" sz="2000" smtClean="0"/>
              <a:t>tree[x].top</a:t>
            </a:r>
            <a:r>
              <a:rPr lang="zh-CN" altLang="en-US" sz="2000" smtClean="0"/>
              <a:t>是否与</a:t>
            </a:r>
            <a:r>
              <a:rPr lang="en-US" altLang="zh-CN" sz="2000" smtClean="0"/>
              <a:t>tree[y].top</a:t>
            </a:r>
            <a:r>
              <a:rPr lang="zh-CN" altLang="en-US" sz="2000" smtClean="0"/>
              <a:t>相等</a:t>
            </a:r>
            <a:endParaRPr lang="en-US" altLang="zh-CN" sz="2000" smtClean="0"/>
          </a:p>
          <a:p>
            <a:pPr eaLnBrk="1" hangingPunct="1"/>
            <a:r>
              <a:rPr lang="en-US" altLang="zh-CN" sz="2000" smtClean="0"/>
              <a:t>2</a:t>
            </a:r>
            <a:r>
              <a:rPr lang="zh-CN" altLang="en-US" sz="2000" smtClean="0"/>
              <a:t>、如果不相等，那么就将深度较大的</a:t>
            </a:r>
            <a:r>
              <a:rPr lang="en-US" altLang="zh-CN" sz="2000" smtClean="0"/>
              <a:t>(</a:t>
            </a:r>
            <a:r>
              <a:rPr lang="zh-CN" altLang="en-US" sz="2000" smtClean="0"/>
              <a:t>假设为</a:t>
            </a:r>
            <a:r>
              <a:rPr lang="en-US" altLang="zh-CN" sz="2000" smtClean="0"/>
              <a:t>x)</a:t>
            </a:r>
            <a:r>
              <a:rPr lang="zh-CN" altLang="en-US" sz="2000" smtClean="0"/>
              <a:t>跳到当前</a:t>
            </a:r>
            <a:r>
              <a:rPr lang="zh-CN" altLang="en-US" sz="2000" smtClean="0">
                <a:solidFill>
                  <a:srgbClr val="FF0000"/>
                </a:solidFill>
              </a:rPr>
              <a:t>重链顶端的</a:t>
            </a:r>
            <a:r>
              <a:rPr lang="zh-CN" altLang="en-US" sz="2400" b="1" smtClean="0">
                <a:solidFill>
                  <a:srgbClr val="FF0000"/>
                </a:solidFill>
              </a:rPr>
              <a:t>父亲</a:t>
            </a:r>
            <a:r>
              <a:rPr lang="zh-CN" altLang="en-US" sz="2000" smtClean="0"/>
              <a:t>。</a:t>
            </a:r>
            <a:endParaRPr lang="en-US" altLang="zh-CN" sz="2000" smtClean="0"/>
          </a:p>
          <a:p>
            <a:pPr eaLnBrk="1" hangingPunct="1"/>
            <a:r>
              <a:rPr lang="en-US" altLang="zh-CN" sz="2000" smtClean="0"/>
              <a:t>3</a:t>
            </a:r>
            <a:r>
              <a:rPr lang="zh-CN" altLang="en-US" sz="2000" smtClean="0"/>
              <a:t>、一直这样迭代，直到它们</a:t>
            </a:r>
            <a:r>
              <a:rPr lang="en-US" altLang="zh-CN" sz="2000" smtClean="0"/>
              <a:t>top</a:t>
            </a:r>
            <a:r>
              <a:rPr lang="zh-CN" altLang="en-US" sz="2000" smtClean="0"/>
              <a:t>相等为止。</a:t>
            </a:r>
            <a:endParaRPr lang="en-US" altLang="zh-CN" sz="2000" smtClean="0"/>
          </a:p>
          <a:p>
            <a:pPr eaLnBrk="1" hangingPunct="1"/>
            <a:r>
              <a:rPr lang="en-US" altLang="zh-CN" sz="2000" smtClean="0"/>
              <a:t>4</a:t>
            </a:r>
            <a:r>
              <a:rPr lang="zh-CN" altLang="en-US" sz="2000" smtClean="0"/>
              <a:t>、如果它们的</a:t>
            </a:r>
            <a:r>
              <a:rPr lang="en-US" altLang="zh-CN" sz="2000" smtClean="0"/>
              <a:t>top</a:t>
            </a:r>
            <a:r>
              <a:rPr lang="zh-CN" altLang="en-US" sz="2000" smtClean="0"/>
              <a:t>相等，有两种情况：</a:t>
            </a:r>
            <a:endParaRPr lang="en-US" altLang="zh-CN" sz="2000" smtClean="0"/>
          </a:p>
          <a:p>
            <a:pPr eaLnBrk="1" hangingPunct="1"/>
            <a:r>
              <a:rPr lang="en-US" altLang="zh-CN" sz="2000" smtClean="0"/>
              <a:t>        </a:t>
            </a:r>
            <a:r>
              <a:rPr lang="zh-CN" altLang="en-US" sz="2000" smtClean="0"/>
              <a:t>①</a:t>
            </a:r>
            <a:r>
              <a:rPr lang="en-US" altLang="zh-CN" sz="2000" smtClean="0"/>
              <a:t>x=y</a:t>
            </a:r>
          </a:p>
          <a:p>
            <a:pPr eaLnBrk="1" hangingPunct="1"/>
            <a:r>
              <a:rPr lang="en-US" altLang="zh-CN" sz="2000" smtClean="0"/>
              <a:t>        ②y</a:t>
            </a:r>
            <a:r>
              <a:rPr lang="zh-CN" altLang="en-US" sz="2000" smtClean="0"/>
              <a:t>是</a:t>
            </a:r>
            <a:r>
              <a:rPr lang="en-US" altLang="zh-CN" sz="2000" smtClean="0"/>
              <a:t>x</a:t>
            </a:r>
            <a:r>
              <a:rPr lang="zh-CN" altLang="en-US" sz="2000" smtClean="0"/>
              <a:t>的祖先（或</a:t>
            </a:r>
            <a:r>
              <a:rPr lang="en-US" altLang="zh-CN" sz="2000" smtClean="0"/>
              <a:t>x</a:t>
            </a:r>
            <a:r>
              <a:rPr lang="zh-CN" altLang="en-US" sz="2000" smtClean="0"/>
              <a:t>是</a:t>
            </a:r>
            <a:r>
              <a:rPr lang="en-US" altLang="zh-CN" sz="2000" smtClean="0"/>
              <a:t>y</a:t>
            </a:r>
            <a:r>
              <a:rPr lang="zh-CN" altLang="en-US" sz="2000" smtClean="0"/>
              <a:t>的祖先）那么</a:t>
            </a:r>
            <a:r>
              <a:rPr lang="en-US" altLang="zh-CN" sz="2000" smtClean="0"/>
              <a:t>LCA</a:t>
            </a:r>
            <a:r>
              <a:rPr lang="zh-CN" altLang="en-US" sz="2000" smtClean="0"/>
              <a:t>就是深度较小的那一个！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应用二：路径极值、路径和查询</a:t>
            </a:r>
          </a:p>
        </p:txBody>
      </p:sp>
      <p:sp>
        <p:nvSpPr>
          <p:cNvPr id="2560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合理运用线段树等数据结构，在寻找</a:t>
            </a:r>
            <a:r>
              <a:rPr lang="en-US" altLang="zh-CN" smtClean="0"/>
              <a:t>LCA</a:t>
            </a:r>
            <a:r>
              <a:rPr lang="zh-CN" altLang="en-US" smtClean="0"/>
              <a:t>过程中，顺带处理区间极值及区间和的查询。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竞赛课件模板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竞赛幻灯片模板.potx" id="{C54203AD-61DB-431A-A4F4-839EF71CE839}" vid="{681460BF-5B1C-4879-B201-A67A0F131BA9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竞赛幻灯片模板</Template>
  <TotalTime>4240</TotalTime>
  <Pages>0</Pages>
  <Words>4828</Words>
  <Characters>0</Characters>
  <Application>Microsoft Office PowerPoint</Application>
  <DocSecurity>0</DocSecurity>
  <PresentationFormat>全屏显示(4:3)</PresentationFormat>
  <Lines>0</Lines>
  <Paragraphs>940</Paragraphs>
  <Slides>51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51</vt:i4>
      </vt:variant>
    </vt:vector>
  </HeadingPairs>
  <TitlesOfParts>
    <vt:vector size="63" baseType="lpstr">
      <vt:lpstr>黑体</vt:lpstr>
      <vt:lpstr>华文楷体</vt:lpstr>
      <vt:lpstr>华文新魏</vt:lpstr>
      <vt:lpstr>隶书</vt:lpstr>
      <vt:lpstr>宋体</vt:lpstr>
      <vt:lpstr>微软雅黑</vt:lpstr>
      <vt:lpstr>Arial</vt:lpstr>
      <vt:lpstr>Calibri</vt:lpstr>
      <vt:lpstr>Franklin Gothic Book</vt:lpstr>
      <vt:lpstr>Times New Roman</vt:lpstr>
      <vt:lpstr>Wingdings</vt:lpstr>
      <vt:lpstr>竞赛课件模板</vt:lpstr>
      <vt:lpstr>树链剖分（HLD） </vt:lpstr>
      <vt:lpstr>问题：</vt:lpstr>
      <vt:lpstr>PowerPoint 演示文稿</vt:lpstr>
      <vt:lpstr>树链剖分</vt:lpstr>
      <vt:lpstr>PowerPoint 演示文稿</vt:lpstr>
      <vt:lpstr>PowerPoint 演示文稿</vt:lpstr>
      <vt:lpstr>PowerPoint 演示文稿</vt:lpstr>
      <vt:lpstr>树链剖分的应用一：查询LCA</vt:lpstr>
      <vt:lpstr>应用二：路径极值、路径和查询</vt:lpstr>
      <vt:lpstr>树链剖分的过程</vt:lpstr>
      <vt:lpstr>第一次DFS</vt:lpstr>
      <vt:lpstr>第一次DFS代码</vt:lpstr>
      <vt:lpstr>第二次DFS</vt:lpstr>
      <vt:lpstr>第二次DFS</vt:lpstr>
      <vt:lpstr>第二次DFS代码</vt:lpstr>
      <vt:lpstr>重链剖分后：</vt:lpstr>
      <vt:lpstr>例如：用线段树维护</vt:lpstr>
      <vt:lpstr>操作一：修改原树中某条边的权值</vt:lpstr>
      <vt:lpstr>操作一：修改原树中某条边的权值</vt:lpstr>
      <vt:lpstr>操作二：修改原树中某条路径所有边的权值</vt:lpstr>
      <vt:lpstr>操作二：修改原树中某条路径所有边的权值</vt:lpstr>
      <vt:lpstr>操作三：修改原树中某条路径所有边的权值</vt:lpstr>
      <vt:lpstr>操作三：修改原树中某条路径所有边的权值</vt:lpstr>
      <vt:lpstr>操作三：修改原树中某条路径所有边的权值</vt:lpstr>
      <vt:lpstr>PowerPoint 演示文稿</vt:lpstr>
      <vt:lpstr>操作四：查询原树中某条路径所有边权的最大值</vt:lpstr>
      <vt:lpstr>操作五：查询原树中某条路径所有边权的最大值</vt:lpstr>
      <vt:lpstr>操作五：查询原树中某条路径所有边权的最大值</vt:lpstr>
      <vt:lpstr>操作五：查询原树中某条路径所有边权的最大值</vt:lpstr>
      <vt:lpstr>PowerPoint 演示文稿</vt:lpstr>
      <vt:lpstr>树的统计Count</vt:lpstr>
      <vt:lpstr>题目描述</vt:lpstr>
      <vt:lpstr>输入输出格式</vt:lpstr>
      <vt:lpstr>样例输入输出</vt:lpstr>
      <vt:lpstr>数据结构</vt:lpstr>
      <vt:lpstr>PowerPoint 演示文稿</vt:lpstr>
      <vt:lpstr>PowerPoint 演示文稿</vt:lpstr>
      <vt:lpstr>副产品_LCA</vt:lpstr>
      <vt:lpstr>求路径uv上所有边的最值</vt:lpstr>
      <vt:lpstr>求路径uv上边权和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参考：</vt:lpstr>
    </vt:vector>
  </TitlesOfParts>
  <Manager/>
  <Company/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树链剖分</dc:title>
  <dc:subject/>
  <dc:creator>zhangxiaoyan</dc:creator>
  <cp:keywords/>
  <dc:description/>
  <cp:lastModifiedBy>Microsoft 帐户</cp:lastModifiedBy>
  <cp:revision>55</cp:revision>
  <dcterms:created xsi:type="dcterms:W3CDTF">2016-09-24T11:04:38Z</dcterms:created>
  <dcterms:modified xsi:type="dcterms:W3CDTF">2023-12-05T11:18:44Z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