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57" r:id="rId11"/>
    <p:sldId id="265" r:id="rId12"/>
    <p:sldId id="266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派对灯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en-US" altLang="zh-CN">
                <a:sym typeface="+mn-ea"/>
              </a:rPr>
              <a:t>USACO Training 2.2.4 Party Lamps</a:t>
            </a:r>
            <a:endParaRPr lang="en-US" altLang="zh-CN">
              <a:sym typeface="+mn-ea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生成当前按钮组合</a:t>
            </a:r>
            <a:r>
              <a:rPr lang="zh-CN" altLang="en-US"/>
              <a:t>按下的最终状态字符串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14450"/>
            <a:ext cx="11247120" cy="5451475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altLang="zh-CN"/>
              <a:t>string build(int mask){//mask</a:t>
            </a:r>
            <a:r>
              <a:rPr lang="zh-CN" altLang="en-US"/>
              <a:t>为</a:t>
            </a:r>
            <a:r>
              <a:rPr lang="en-US" altLang="zh-CN"/>
              <a:t>0</a:t>
            </a:r>
            <a:r>
              <a:rPr lang="en-US" altLang="zh-CN"/>
              <a:t>~15</a:t>
            </a:r>
            <a:r>
              <a:rPr lang="zh-CN" altLang="en-US"/>
              <a:t>的整数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string state(N, '1');  // </a:t>
            </a:r>
            <a:r>
              <a:rPr lang="zh-CN" altLang="en-US"/>
              <a:t>初始全亮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    for (int i = 1; i &lt;= N; ++i) {//</a:t>
            </a:r>
            <a:r>
              <a:rPr lang="zh-CN" altLang="en-US"/>
              <a:t>枚举第</a:t>
            </a:r>
            <a:r>
              <a:rPr lang="en-US" altLang="zh-CN"/>
              <a:t>i</a:t>
            </a:r>
            <a:r>
              <a:rPr lang="zh-CN" altLang="en-US"/>
              <a:t>号</a:t>
            </a:r>
            <a:r>
              <a:rPr lang="zh-CN" altLang="en-US"/>
              <a:t>灯的最终改变</a:t>
            </a:r>
            <a:r>
              <a:rPr lang="zh-CN" altLang="en-US"/>
              <a:t>状态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int flip = 0;  // </a:t>
            </a:r>
            <a:r>
              <a:rPr lang="zh-CN" altLang="en-US"/>
              <a:t>翻转次数奇偶性，偶数次翻转相当于没翻转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if (mask &amp; 1) flip ^= 1;                     // flip ^=mask &amp; 1</a:t>
            </a:r>
            <a:r>
              <a:rPr lang="zh-CN" altLang="en-US"/>
              <a:t>按钮</a:t>
            </a:r>
            <a:r>
              <a:rPr lang="en-US" altLang="zh-CN"/>
              <a:t>1</a:t>
            </a:r>
            <a:r>
              <a:rPr lang="zh-CN" altLang="en-US"/>
              <a:t>按下奇数次：所有灯变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if ((mask &gt;&gt; 1) &amp; 1 &amp;&amp; i&amp;1) flip ^= 1; // </a:t>
            </a:r>
            <a:r>
              <a:rPr lang="zh-CN" altLang="en-US"/>
              <a:t>按钮</a:t>
            </a:r>
            <a:r>
              <a:rPr lang="en-US" altLang="zh-CN"/>
              <a:t>2</a:t>
            </a:r>
            <a:r>
              <a:rPr lang="zh-CN" altLang="en-US"/>
              <a:t>：</a:t>
            </a:r>
            <a:r>
              <a:rPr lang="en-US" altLang="zh-CN"/>
              <a:t>i</a:t>
            </a:r>
            <a:r>
              <a:rPr lang="zh-CN" altLang="en-US"/>
              <a:t>为奇数编号灯变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if ((mask &gt;&gt; 2) &amp; 1 &amp;&amp; !(i&amp;1)) flip ^= 1; // </a:t>
            </a:r>
            <a:r>
              <a:rPr lang="zh-CN" altLang="en-US"/>
              <a:t>按钮</a:t>
            </a:r>
            <a:r>
              <a:rPr lang="en-US" altLang="zh-CN"/>
              <a:t>3</a:t>
            </a:r>
            <a:r>
              <a:rPr lang="zh-CN" altLang="en-US"/>
              <a:t>：偶数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	if ((mask &gt;&gt; 3) &amp; 1 &amp;&amp; i % 3 == 1) flip ^= 1; // </a:t>
            </a:r>
            <a:r>
              <a:rPr lang="zh-CN" altLang="en-US"/>
              <a:t>按钮</a:t>
            </a:r>
            <a:r>
              <a:rPr lang="en-US" altLang="zh-CN"/>
              <a:t>4</a:t>
            </a:r>
            <a:r>
              <a:rPr lang="zh-CN" altLang="en-US"/>
              <a:t>：</a:t>
            </a:r>
            <a:r>
              <a:rPr lang="en-US" altLang="zh-CN"/>
              <a:t>3k+1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	state[i - 1] = (1 ^ flip) + '0';  // </a:t>
            </a:r>
            <a:r>
              <a:rPr lang="zh-CN" altLang="en-US"/>
              <a:t>初始</a:t>
            </a:r>
            <a:r>
              <a:rPr lang="en-US" altLang="zh-CN"/>
              <a:t>1</a:t>
            </a:r>
            <a:r>
              <a:rPr lang="zh-CN" altLang="en-US"/>
              <a:t>，翻转后变</a:t>
            </a:r>
            <a:r>
              <a:rPr lang="en-US" altLang="zh-CN"/>
              <a:t>0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    }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}</a:t>
            </a:r>
            <a:endParaRPr lang="en-US" altLang="zh-CN"/>
          </a:p>
        </p:txBody>
      </p:sp>
    </p:spTree>
    <p:custDataLst>
      <p:tags r:id="rId3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主</a:t>
            </a:r>
            <a:r>
              <a:rPr lang="zh-CN" altLang="en-US"/>
              <a:t>程序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381760"/>
            <a:ext cx="11038205" cy="4867910"/>
          </a:xfrm>
        </p:spPr>
        <p:txBody>
          <a:bodyPr>
            <a:noAutofit/>
          </a:bodyPr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// 枚举所有16种按钮按下情况（bit0:按钮1, bit1:按钮2, bit2:按钮3, bit3:按钮4）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for (int mask = 0; mask &lt; 16; ++mask) {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int presses = popcount(mask);	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if (presses &gt; C || (C - presses) &amp; 1) continue;// 检查总次数是否可能：必须 &lt;= C 且 差值为偶数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string state=build(mask);// 生成当前按钮组合按下的最终状态字符串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if (</a:t>
            </a:r>
            <a:r>
              <a:rPr lang="en-US" altLang="zh-CN" sz="1400">
                <a:sym typeface="+mn-ea"/>
              </a:rPr>
              <a:t>check(state)</a:t>
            </a:r>
            <a:r>
              <a:rPr lang="en-US" altLang="zh-CN" sz="1400"/>
              <a:t>) results.insert(state);</a:t>
            </a:r>
            <a:r>
              <a:rPr lang="en-US" altLang="zh-CN" sz="1400">
                <a:sym typeface="+mn-ea"/>
              </a:rPr>
              <a:t>// 检查是否满足所有约束并记录结果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}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// 输出结果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if (results.empty()) {printf("IMPOSSIBLE\n");}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else {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  for (const string &amp;s : results) {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      const char *x=s.c_str();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          printf("%s\n",x);}</a:t>
            </a:r>
            <a:endParaRPr lang="en-US" altLang="zh-CN" sz="1400"/>
          </a:p>
          <a:p>
            <a:pPr marL="0" algn="l">
              <a:lnSpc>
                <a:spcPct val="130000"/>
              </a:lnSpc>
              <a:spcAft>
                <a:spcPts val="400"/>
              </a:spcAft>
              <a:buClrTx/>
              <a:buSzTx/>
              <a:buNone/>
            </a:pPr>
            <a:r>
              <a:rPr lang="en-US" altLang="zh-CN" sz="1400"/>
              <a:t>}</a:t>
            </a:r>
            <a:endParaRPr lang="en-US" altLang="zh-CN" sz="1400"/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题目描述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在</a:t>
            </a:r>
            <a:r>
              <a:rPr lang="en-US" altLang="zh-CN"/>
              <a:t>IOI98</a:t>
            </a:r>
            <a:r>
              <a:rPr lang="zh-CN" altLang="en-US"/>
              <a:t>的节日宴会上，我们有</a:t>
            </a:r>
            <a:r>
              <a:rPr lang="en-US" altLang="zh-CN"/>
              <a:t>N(10&lt;=N&lt;=100)</a:t>
            </a:r>
            <a:r>
              <a:rPr lang="zh-CN" altLang="en-US"/>
              <a:t>盏彩色灯，他们分别从</a:t>
            </a:r>
            <a:r>
              <a:rPr lang="en-US" altLang="zh-CN"/>
              <a:t>1</a:t>
            </a:r>
            <a:r>
              <a:rPr lang="zh-CN" altLang="en-US"/>
              <a:t>到</a:t>
            </a:r>
            <a:r>
              <a:rPr lang="en-US" altLang="zh-CN"/>
              <a:t>N</a:t>
            </a:r>
            <a:r>
              <a:rPr lang="zh-CN" altLang="en-US"/>
              <a:t>被标上号码。</a:t>
            </a:r>
            <a:r>
              <a:rPr lang="en-US" altLang="zh-CN"/>
              <a:t> </a:t>
            </a:r>
            <a:r>
              <a:rPr lang="zh-CN" altLang="en-US"/>
              <a:t>这些灯都连接到四个按钮：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按钮</a:t>
            </a:r>
            <a:r>
              <a:rPr lang="en-US" altLang="zh-CN"/>
              <a:t>1</a:t>
            </a:r>
            <a:r>
              <a:rPr lang="zh-CN" altLang="en-US"/>
              <a:t>：当按下此按钮，将改变所有的灯：本来亮着的灯就熄灭，本来是关着的灯被点亮。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按钮</a:t>
            </a:r>
            <a:r>
              <a:rPr lang="en-US" altLang="zh-CN"/>
              <a:t>2</a:t>
            </a:r>
            <a:r>
              <a:rPr lang="zh-CN" altLang="en-US"/>
              <a:t>：当按下此按钮，将改变所有奇数号的灯。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按钮</a:t>
            </a:r>
            <a:r>
              <a:rPr lang="en-US" altLang="zh-CN"/>
              <a:t>3</a:t>
            </a:r>
            <a:r>
              <a:rPr lang="zh-CN" altLang="en-US"/>
              <a:t>：当按下此按钮，将改变所有偶数号的灯。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按钮</a:t>
            </a:r>
            <a:r>
              <a:rPr lang="en-US" altLang="zh-CN"/>
              <a:t>4</a:t>
            </a:r>
            <a:r>
              <a:rPr lang="zh-CN" altLang="en-US"/>
              <a:t>：当按下此按钮，将改变所有序号是</a:t>
            </a:r>
            <a:r>
              <a:rPr lang="en-US" altLang="zh-CN"/>
              <a:t>3*K+1(K&gt;=0)</a:t>
            </a:r>
            <a:r>
              <a:rPr lang="zh-CN" altLang="en-US"/>
              <a:t>的灯。例如：</a:t>
            </a:r>
            <a:r>
              <a:rPr lang="en-US" altLang="zh-CN"/>
              <a:t>1,4,7...</a:t>
            </a:r>
            <a:endParaRPr lang="en-US" altLang="zh-CN"/>
          </a:p>
          <a:p>
            <a:r>
              <a:rPr lang="zh-CN" altLang="en-US"/>
              <a:t>一个计数器</a:t>
            </a:r>
            <a:r>
              <a:rPr lang="en-US" altLang="zh-CN"/>
              <a:t>C</a:t>
            </a:r>
            <a:r>
              <a:rPr lang="zh-CN" altLang="en-US"/>
              <a:t>记录按钮被按下的次数。当宴会开始，所有的灯都亮着，此时计数器</a:t>
            </a:r>
            <a:r>
              <a:rPr lang="en-US" altLang="zh-CN"/>
              <a:t>C</a:t>
            </a:r>
            <a:r>
              <a:rPr lang="zh-CN" altLang="en-US"/>
              <a:t>为</a:t>
            </a:r>
            <a:r>
              <a:rPr lang="en-US" altLang="zh-CN"/>
              <a:t>0</a:t>
            </a:r>
            <a:r>
              <a:rPr lang="zh-CN" altLang="en-US"/>
              <a:t>。</a:t>
            </a:r>
            <a:endParaRPr lang="en-US" altLang="zh-CN"/>
          </a:p>
          <a:p>
            <a:r>
              <a:rPr lang="zh-CN" altLang="en-US"/>
              <a:t>你将得到计数器</a:t>
            </a:r>
            <a:r>
              <a:rPr lang="en-US" altLang="zh-CN"/>
              <a:t>C(0&lt;=C&lt;=10000)</a:t>
            </a:r>
            <a:r>
              <a:rPr lang="zh-CN" altLang="en-US"/>
              <a:t>上的数值和经过若干操作后某些灯的状态。写一个程序去找出所有灯最后可能的与所给出信息相符的状态，并且没有重复。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输入</a:t>
            </a:r>
            <a:r>
              <a:rPr lang="zh-CN" altLang="en-US">
                <a:sym typeface="+mn-ea"/>
              </a:rPr>
              <a:t>输出格式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/>
          </a:bodyPr>
          <a:p>
            <a:r>
              <a:rPr lang="zh-CN" altLang="en-US"/>
              <a:t>【输入格式】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/>
              <a:t>第一行</a:t>
            </a:r>
            <a:r>
              <a:rPr lang="en-US" altLang="zh-CN"/>
              <a:t>: N</a:t>
            </a:r>
            <a:r>
              <a:rPr lang="zh-CN" altLang="en-US"/>
              <a:t>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第二行</a:t>
            </a:r>
            <a:r>
              <a:rPr lang="en-US" altLang="zh-CN"/>
              <a:t>: C</a:t>
            </a:r>
            <a:r>
              <a:rPr lang="zh-CN" altLang="en-US"/>
              <a:t>最后显示的数值。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第三行</a:t>
            </a:r>
            <a:r>
              <a:rPr lang="en-US" altLang="zh-CN"/>
              <a:t>: </a:t>
            </a:r>
            <a:r>
              <a:rPr lang="zh-CN" altLang="en-US"/>
              <a:t>最后亮着的灯</a:t>
            </a:r>
            <a:r>
              <a:rPr lang="en-US" altLang="zh-CN"/>
              <a:t>,</a:t>
            </a:r>
            <a:r>
              <a:rPr lang="zh-CN" altLang="en-US"/>
              <a:t>用一个空格分开，以</a:t>
            </a:r>
            <a:r>
              <a:rPr lang="en-US" altLang="zh-CN"/>
              <a:t>-1</a:t>
            </a:r>
            <a:r>
              <a:rPr lang="zh-CN" altLang="en-US"/>
              <a:t>为结束。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第四行</a:t>
            </a:r>
            <a:r>
              <a:rPr lang="en-US" altLang="zh-CN"/>
              <a:t>: </a:t>
            </a:r>
            <a:r>
              <a:rPr lang="zh-CN" altLang="en-US"/>
              <a:t>最后关着的灯</a:t>
            </a:r>
            <a:r>
              <a:rPr lang="en-US" altLang="zh-CN"/>
              <a:t>,</a:t>
            </a:r>
            <a:r>
              <a:rPr lang="zh-CN" altLang="en-US"/>
              <a:t>用一个空格分开，以</a:t>
            </a:r>
            <a:r>
              <a:rPr lang="en-US" altLang="zh-CN"/>
              <a:t>-1</a:t>
            </a:r>
            <a:r>
              <a:rPr lang="zh-CN" altLang="en-US"/>
              <a:t>为结束。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不会有灯会在输入中出现两次。</a:t>
            </a:r>
            <a:endParaRPr lang="en-US" altLang="zh-CN"/>
          </a:p>
          <a:p>
            <a:r>
              <a:rPr lang="zh-CN" altLang="en-US"/>
              <a:t>【输出格式】</a:t>
            </a:r>
            <a:endParaRPr lang="zh-CN" altLang="en-US"/>
          </a:p>
          <a:p>
            <a:pPr marL="457200" lvl="1" indent="0">
              <a:buNone/>
            </a:pPr>
            <a:r>
              <a:rPr lang="zh-CN" altLang="en-US"/>
              <a:t>每一行是所有灯可能的最后状态</a:t>
            </a:r>
            <a:r>
              <a:rPr lang="en-US" altLang="zh-CN"/>
              <a:t>(</a:t>
            </a:r>
            <a:r>
              <a:rPr lang="zh-CN" altLang="en-US"/>
              <a:t>没有重复</a:t>
            </a:r>
            <a:r>
              <a:rPr lang="en-US" altLang="zh-CN"/>
              <a:t>)</a:t>
            </a:r>
            <a:r>
              <a:rPr lang="zh-CN" altLang="en-US"/>
              <a:t>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每一行有</a:t>
            </a:r>
            <a:r>
              <a:rPr lang="en-US" altLang="zh-CN"/>
              <a:t>N</a:t>
            </a:r>
            <a:r>
              <a:rPr lang="zh-CN" altLang="en-US"/>
              <a:t>个字符，第</a:t>
            </a:r>
            <a:r>
              <a:rPr lang="en-US" altLang="zh-CN"/>
              <a:t>1</a:t>
            </a:r>
            <a:r>
              <a:rPr lang="zh-CN" altLang="en-US"/>
              <a:t>个字符表示</a:t>
            </a:r>
            <a:r>
              <a:rPr lang="en-US" altLang="zh-CN"/>
              <a:t>1</a:t>
            </a:r>
            <a:r>
              <a:rPr lang="zh-CN" altLang="en-US"/>
              <a:t>号灯，最后一个字符表示</a:t>
            </a:r>
            <a:r>
              <a:rPr lang="en-US" altLang="zh-CN"/>
              <a:t>N</a:t>
            </a:r>
            <a:r>
              <a:rPr lang="zh-CN" altLang="en-US"/>
              <a:t>号灯。</a:t>
            </a:r>
            <a:r>
              <a:rPr lang="en-US" altLang="zh-CN"/>
              <a:t>0</a:t>
            </a:r>
            <a:r>
              <a:rPr lang="zh-CN" altLang="en-US"/>
              <a:t>表示关闭，</a:t>
            </a:r>
            <a:r>
              <a:rPr lang="en-US" altLang="zh-CN"/>
              <a:t>1</a:t>
            </a:r>
            <a:r>
              <a:rPr lang="zh-CN" altLang="en-US"/>
              <a:t>表示亮着。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这些行必须从小到大排列（看作是二进制数）。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如果没有可能的状态，则输出一行</a:t>
            </a:r>
            <a:r>
              <a:rPr lang="en-US" altLang="zh-CN"/>
              <a:t>'IMPOSSIBLE'</a:t>
            </a:r>
            <a:r>
              <a:rPr lang="zh-CN" altLang="en-US"/>
              <a:t>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>
                <a:sym typeface="+mn-ea"/>
              </a:rPr>
              <a:t>输入</a:t>
            </a:r>
            <a:r>
              <a:rPr lang="zh-CN" altLang="en-US">
                <a:sym typeface="+mn-ea"/>
              </a:rPr>
              <a:t>输出样例</a:t>
            </a:r>
            <a:endParaRPr lang="zh-CN" altLang="en-US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330" y="1490345"/>
            <a:ext cx="2291080" cy="4759325"/>
          </a:xfrm>
        </p:spPr>
        <p:txBody>
          <a:bodyPr/>
          <a:p>
            <a:pPr marL="0" indent="0">
              <a:buNone/>
            </a:pPr>
            <a:r>
              <a:rPr lang="zh-CN" altLang="en-US"/>
              <a:t>【输入样例】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10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1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-1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7 -1</a:t>
            </a:r>
            <a:endParaRPr lang="en-US" altLang="zh-CN"/>
          </a:p>
          <a:p>
            <a:pPr marL="0" indent="0">
              <a:buNone/>
            </a:pPr>
            <a:r>
              <a:rPr lang="zh-CN" altLang="en-US"/>
              <a:t>【输出格式】</a:t>
            </a:r>
            <a:endParaRPr lang="zh-CN" altLang="en-US"/>
          </a:p>
          <a:p>
            <a:pPr marL="0" indent="0">
              <a:buNone/>
            </a:pPr>
            <a:r>
              <a:rPr lang="en-US" altLang="zh-CN"/>
              <a:t>0000000000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0101010101</a:t>
            </a:r>
            <a:endParaRPr lang="en-US" altLang="zh-CN"/>
          </a:p>
          <a:p>
            <a:pPr marL="0" indent="0">
              <a:buNone/>
            </a:pPr>
            <a:r>
              <a:rPr lang="en-US" altLang="zh-CN"/>
              <a:t>0110110110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4215765" y="3930650"/>
            <a:ext cx="7361555" cy="2075815"/>
          </a:xfrm>
          <a:prstGeom prst="rect">
            <a:avLst/>
          </a:prstGeom>
        </p:spPr>
        <p:txBody>
          <a:bodyPr wrap="square">
            <a:noAutofit/>
          </a:bodyPr>
          <a:p>
            <a:pPr marL="95250" indent="0">
              <a:spcBef>
                <a:spcPct val="7000"/>
              </a:spcBef>
              <a:spcAft>
                <a:spcPct val="0"/>
              </a:spcAft>
            </a:pP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在这个样例中，有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盏灯，只有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个按钮被按下。最后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7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号灯是关着的。</a:t>
            </a:r>
            <a:endParaRPr lang="zh-CN" altLang="en-US" sz="20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95250" indent="0">
              <a:spcBef>
                <a:spcPct val="0"/>
              </a:spcBef>
              <a:spcAft>
                <a:spcPct val="0"/>
              </a:spcAft>
            </a:pP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在这个样例中，有三种可能的状态：</a:t>
            </a:r>
            <a:endParaRPr lang="zh-CN" altLang="en-US" sz="20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438150" indent="-34290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AutoNum type="arabicPeriod"/>
            </a:pP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所有灯都关着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号按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钮）</a:t>
            </a:r>
            <a:endParaRPr lang="zh-CN" altLang="en-US" sz="20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438150" indent="-34290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AutoNum type="arabicPeriod"/>
            </a:pP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1,4,7,10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号灯关着，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2,3,5,6,8,9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亮着。（按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按钮）</a:t>
            </a:r>
            <a:endParaRPr lang="zh-CN" altLang="en-US" sz="20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438150" indent="-34290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AutoNum type="arabicPeriod"/>
            </a:pP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1,3,5,7,9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号灯关着，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2, 4, 6, 8, 10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亮着。（按</a:t>
            </a:r>
            <a:r>
              <a:rPr lang="en-US" altLang="zh-CN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号</a:t>
            </a:r>
            <a:r>
              <a:rPr lang="zh-CN" altLang="en-US" sz="20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按钮）</a:t>
            </a:r>
            <a:endParaRPr lang="zh-CN" altLang="en-US" sz="20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215130" y="1803400"/>
            <a:ext cx="7252335" cy="1476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按钮</a:t>
            </a:r>
            <a:r>
              <a:rPr lang="en-US" altLang="zh-CN"/>
              <a:t>1</a:t>
            </a:r>
            <a:r>
              <a:rPr lang="zh-CN" altLang="en-US"/>
              <a:t>：当按下此按钮，将改变所有的灯：本来亮着的灯就熄灭，本来是关着的灯被点亮。</a:t>
            </a:r>
            <a:endParaRPr lang="zh-CN" altLang="en-US"/>
          </a:p>
          <a:p>
            <a:r>
              <a:rPr lang="zh-CN" altLang="en-US"/>
              <a:t>按钮</a:t>
            </a:r>
            <a:r>
              <a:rPr lang="en-US" altLang="zh-CN"/>
              <a:t>2</a:t>
            </a:r>
            <a:r>
              <a:rPr lang="zh-CN" altLang="en-US"/>
              <a:t>：当按下此按钮，将改变所有奇数号的灯。</a:t>
            </a:r>
            <a:endParaRPr lang="zh-CN" altLang="en-US"/>
          </a:p>
          <a:p>
            <a:r>
              <a:rPr lang="zh-CN" altLang="en-US"/>
              <a:t>按钮</a:t>
            </a:r>
            <a:r>
              <a:rPr lang="en-US" altLang="zh-CN"/>
              <a:t>3</a:t>
            </a:r>
            <a:r>
              <a:rPr lang="zh-CN" altLang="en-US"/>
              <a:t>：当按下此按钮，将改变所有偶数号的灯。</a:t>
            </a:r>
            <a:endParaRPr lang="zh-CN" altLang="en-US"/>
          </a:p>
          <a:p>
            <a:r>
              <a:rPr lang="zh-CN" altLang="en-US"/>
              <a:t>按钮</a:t>
            </a:r>
            <a:r>
              <a:rPr lang="en-US" altLang="zh-CN"/>
              <a:t>4</a:t>
            </a:r>
            <a:r>
              <a:rPr lang="zh-CN" altLang="en-US"/>
              <a:t>：当按下此按钮，将改变所有序号是</a:t>
            </a:r>
            <a:r>
              <a:rPr lang="en-US" altLang="zh-CN"/>
              <a:t>3*K+1(K&gt;=0)</a:t>
            </a:r>
            <a:r>
              <a:rPr lang="zh-CN" altLang="en-US"/>
              <a:t>的灯。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问题</a:t>
            </a:r>
            <a:r>
              <a:rPr lang="zh-CN" altLang="en-US"/>
              <a:t>简述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0215" y="1490345"/>
            <a:ext cx="11127105" cy="4331970"/>
          </a:xfrm>
        </p:spPr>
        <p:txBody>
          <a:bodyPr/>
          <a:p>
            <a:pPr marL="0" indent="0">
              <a:buNone/>
            </a:pPr>
            <a:r>
              <a:rPr lang="zh-CN" altLang="en-US" sz="2800"/>
              <a:t>有</a:t>
            </a:r>
            <a:r>
              <a:rPr lang="en-US" altLang="zh-CN" sz="2800"/>
              <a:t>N</a:t>
            </a:r>
            <a:r>
              <a:rPr lang="zh-CN" altLang="en-US" sz="2800"/>
              <a:t>盏灯（</a:t>
            </a:r>
            <a:r>
              <a:rPr lang="en-US" altLang="zh-CN" sz="2800"/>
              <a:t>10&lt;=N&lt;=100</a:t>
            </a:r>
            <a:r>
              <a:rPr lang="zh-CN" altLang="en-US" sz="2800"/>
              <a:t>），初始全亮。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有四个按钮，每个按钮切换特定集合的灯的状态。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给定总按下次数</a:t>
            </a:r>
            <a:r>
              <a:rPr lang="en-US" altLang="zh-CN" sz="2800"/>
              <a:t>C</a:t>
            </a:r>
            <a:r>
              <a:rPr lang="zh-CN" altLang="en-US" sz="2800"/>
              <a:t>（</a:t>
            </a:r>
            <a:r>
              <a:rPr lang="en-US" altLang="zh-CN" sz="2800"/>
              <a:t>0&lt;=C&lt;=10000</a:t>
            </a:r>
            <a:r>
              <a:rPr lang="zh-CN" altLang="en-US" sz="2800"/>
              <a:t>），以及一些灯最终状态的约束（某些灯必须亮，某些必须灭）。</a:t>
            </a:r>
            <a:endParaRPr lang="zh-CN" altLang="en-US" sz="2800"/>
          </a:p>
          <a:p>
            <a:pPr marL="0" indent="0">
              <a:buNone/>
            </a:pPr>
            <a:r>
              <a:rPr lang="zh-CN" altLang="en-US" sz="2800"/>
              <a:t>需要找出所有可能的最终状态，并按二进制数从小到大输出。如果无解，输出</a:t>
            </a:r>
            <a:r>
              <a:rPr lang="en-US" altLang="zh-CN" sz="2800"/>
              <a:t>"IMPOSSIBLE"</a:t>
            </a:r>
            <a:r>
              <a:rPr lang="zh-CN" altLang="en-US" sz="2800"/>
              <a:t>。</a:t>
            </a:r>
            <a:endParaRPr lang="zh-CN" altLang="en-US" sz="2800"/>
          </a:p>
        </p:txBody>
      </p:sp>
    </p:spTree>
    <p:custDataLst>
      <p:tags r:id="rId3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朴素算法分析</a:t>
            </a:r>
            <a:r>
              <a:rPr lang="en-US" altLang="zh-CN"/>
              <a:t>_</a:t>
            </a:r>
            <a:r>
              <a:rPr lang="zh-CN" altLang="en-US"/>
              <a:t>枚举按压序列（深度优先搜索）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sz="2400"/>
              <a:t>从初始状态（所有灯亮）开始，递归地尝试每一步按下四个按钮中的一个，直到达到给定的总次数</a:t>
            </a:r>
            <a:r>
              <a:rPr lang="en-US" altLang="zh-CN" sz="2400"/>
              <a:t> C</a:t>
            </a:r>
            <a:r>
              <a:rPr lang="zh-CN" altLang="en-US" sz="2400"/>
              <a:t>。然后检查最终状态是否与输入要求的</a:t>
            </a:r>
            <a:r>
              <a:rPr lang="en-US" altLang="zh-CN" sz="2400"/>
              <a:t> ON/OFF </a:t>
            </a:r>
            <a:r>
              <a:rPr lang="zh-CN" altLang="en-US" sz="2400"/>
              <a:t>列表一致。由于每一步有</a:t>
            </a:r>
            <a:r>
              <a:rPr lang="en-US" altLang="zh-CN" sz="2400"/>
              <a:t>4</a:t>
            </a:r>
            <a:r>
              <a:rPr lang="zh-CN" altLang="en-US" sz="2400"/>
              <a:t>种选择，总搜索时间复杂度为</a:t>
            </a:r>
            <a:r>
              <a:rPr lang="en-US" altLang="zh-CN" sz="2400"/>
              <a:t>O(4</a:t>
            </a:r>
            <a:r>
              <a:rPr lang="en-US" altLang="zh-CN" sz="2400" baseline="30000"/>
              <a:t>C</a:t>
            </a:r>
            <a:r>
              <a:rPr lang="en-US" altLang="zh-CN" sz="2400"/>
              <a:t>)</a:t>
            </a:r>
            <a:endParaRPr lang="en-US" altLang="zh-CN" sz="2400"/>
          </a:p>
          <a:p>
            <a:r>
              <a:rPr lang="en-US" altLang="zh-CN" sz="2400"/>
              <a:t>0&lt;=C&lt;=10000</a:t>
            </a:r>
            <a:endParaRPr lang="en-US" altLang="zh-CN" sz="2400"/>
          </a:p>
          <a:p>
            <a:endParaRPr lang="en-US" altLang="zh-CN" sz="2400"/>
          </a:p>
        </p:txBody>
      </p:sp>
    </p:spTree>
    <p:custDataLst>
      <p:tags r:id="rId3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方法二：枚举最终状态并反向验证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/>
              <a:t>枚举所有可能的最终状态（共</a:t>
            </a:r>
            <a:r>
              <a:rPr lang="en-US" altLang="zh-CN"/>
              <a:t> 2</a:t>
            </a:r>
            <a:r>
              <a:rPr lang="en-US" altLang="zh-CN" baseline="30000"/>
              <a:t>N</a:t>
            </a:r>
            <a:r>
              <a:rPr lang="en-US" altLang="zh-CN"/>
              <a:t>  </a:t>
            </a:r>
            <a:r>
              <a:rPr lang="zh-CN" altLang="en-US"/>
              <a:t>种），对于每种状态，通过逆向搜索或数学判断是否存在一条长度为</a:t>
            </a:r>
            <a:r>
              <a:rPr lang="en-US" altLang="zh-CN"/>
              <a:t> C </a:t>
            </a:r>
            <a:r>
              <a:rPr lang="zh-CN" altLang="en-US"/>
              <a:t>的路径从初始状态到达该状态。</a:t>
            </a:r>
            <a:endParaRPr lang="zh-CN" altLang="en-US"/>
          </a:p>
          <a:p>
            <a:r>
              <a:rPr lang="zh-CN" altLang="en-US"/>
              <a:t>求解按钮按压次数的奇偶性方程，但直接枚举所有状态也是指数级的。</a:t>
            </a:r>
            <a:endParaRPr lang="zh-CN" altLang="en-US"/>
          </a:p>
          <a:p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r>
              <a:rPr lang="zh-CN" altLang="en-US"/>
              <a:t>算法</a:t>
            </a:r>
            <a:r>
              <a:rPr lang="zh-CN" altLang="en-US"/>
              <a:t>优化分析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rmAutofit fontScale="90000" lnSpcReduction="20000"/>
          </a:bodyPr>
          <a:p>
            <a:r>
              <a:rPr lang="zh-CN" altLang="en-US" sz="2000"/>
              <a:t>四个按钮，每个可以按多次，但按两次等于没按（因为切换状态是取反，两次回到原状）。因此总共有</a:t>
            </a:r>
            <a:r>
              <a:rPr lang="en-US" altLang="zh-CN" sz="2000"/>
              <a:t>2^4=16</a:t>
            </a:r>
            <a:r>
              <a:rPr lang="zh-CN" altLang="en-US" sz="2000"/>
              <a:t>种可能的按钮按下模式</a:t>
            </a:r>
            <a:endParaRPr lang="zh-CN" altLang="en-US" sz="2000"/>
          </a:p>
          <a:p>
            <a:r>
              <a:rPr lang="zh-CN" altLang="en-US" sz="2000"/>
              <a:t>所以每个按钮实际有效次数是</a:t>
            </a:r>
            <a:r>
              <a:rPr lang="en-US" altLang="zh-CN" sz="2000"/>
              <a:t>0</a:t>
            </a:r>
            <a:r>
              <a:rPr lang="zh-CN" altLang="en-US" sz="2000"/>
              <a:t>或</a:t>
            </a:r>
            <a:r>
              <a:rPr lang="en-US" altLang="zh-CN" sz="2000"/>
              <a:t>1</a:t>
            </a:r>
            <a:r>
              <a:rPr lang="zh-CN" altLang="en-US" sz="2000"/>
              <a:t>（模</a:t>
            </a:r>
            <a:r>
              <a:rPr lang="en-US" altLang="zh-CN" sz="2000"/>
              <a:t>2</a:t>
            </a:r>
            <a:r>
              <a:rPr lang="zh-CN" altLang="en-US" sz="2000"/>
              <a:t>）。</a:t>
            </a:r>
            <a:endParaRPr lang="zh-CN" altLang="en-US" sz="2000"/>
          </a:p>
          <a:p>
            <a:r>
              <a:rPr lang="zh-CN" altLang="en-US" sz="2000"/>
              <a:t>因此，问题转化为：</a:t>
            </a:r>
            <a:endParaRPr lang="zh-CN" altLang="en-US" sz="2000"/>
          </a:p>
          <a:p>
            <a:pPr lvl="1"/>
            <a:r>
              <a:rPr lang="zh-CN" altLang="en-US" sz="1800"/>
              <a:t>由于每个按钮按两次与没按效果相同，所以每个按钮的实际有效状态只有按奇数次或偶数次，即</a:t>
            </a:r>
            <a:r>
              <a:rPr lang="en-US" altLang="zh-CN" sz="1800"/>
              <a:t>0</a:t>
            </a:r>
            <a:r>
              <a:rPr lang="zh-CN" altLang="en-US" sz="1800"/>
              <a:t>或</a:t>
            </a:r>
            <a:r>
              <a:rPr lang="en-US" altLang="zh-CN" sz="1800"/>
              <a:t>1</a:t>
            </a:r>
            <a:r>
              <a:rPr lang="zh-CN" altLang="en-US" sz="1800"/>
              <a:t>。因此总共有</a:t>
            </a:r>
            <a:r>
              <a:rPr lang="en-US" altLang="zh-CN" sz="1800"/>
              <a:t>2^4=16</a:t>
            </a:r>
            <a:r>
              <a:rPr lang="zh-CN" altLang="en-US" sz="1800"/>
              <a:t>种可能的按钮按下模式</a:t>
            </a:r>
            <a:r>
              <a:rPr lang="zh-CN" altLang="en-US" sz="1800"/>
              <a:t>。</a:t>
            </a:r>
            <a:endParaRPr lang="zh-CN" altLang="en-US" sz="1800"/>
          </a:p>
          <a:p>
            <a:pPr lvl="1"/>
            <a:r>
              <a:rPr lang="zh-CN" altLang="en-US" sz="1800"/>
              <a:t>对于每种模式，计算总按下次数</a:t>
            </a:r>
            <a:r>
              <a:rPr lang="en-US" altLang="zh-CN" sz="1800"/>
              <a:t>p</a:t>
            </a:r>
            <a:r>
              <a:rPr lang="zh-CN" altLang="en-US" sz="1800"/>
              <a:t>（即模式中</a:t>
            </a:r>
            <a:r>
              <a:rPr lang="en-US" altLang="zh-CN" sz="1800"/>
              <a:t>1</a:t>
            </a:r>
            <a:r>
              <a:rPr lang="zh-CN" altLang="en-US" sz="1800"/>
              <a:t>的个数）。如果</a:t>
            </a:r>
            <a:r>
              <a:rPr lang="en-US" altLang="zh-CN" sz="1800"/>
              <a:t>p &gt; C</a:t>
            </a:r>
            <a:r>
              <a:rPr lang="zh-CN" altLang="en-US" sz="1800"/>
              <a:t>，则不可能；如果</a:t>
            </a:r>
            <a:r>
              <a:rPr lang="en-US" altLang="zh-CN" sz="1800"/>
              <a:t>p &lt;= C</a:t>
            </a:r>
            <a:r>
              <a:rPr lang="zh-CN" altLang="en-US" sz="1800"/>
              <a:t>且</a:t>
            </a:r>
            <a:r>
              <a:rPr lang="en-US" altLang="zh-CN" sz="1800"/>
              <a:t>(C-p)</a:t>
            </a:r>
            <a:r>
              <a:rPr lang="zh-CN" altLang="en-US" sz="1800"/>
              <a:t>是偶数，则可以通过重复按任意按钮（比如按钮</a:t>
            </a:r>
            <a:r>
              <a:rPr lang="en-US" altLang="zh-CN" sz="1800"/>
              <a:t>1</a:t>
            </a:r>
            <a:r>
              <a:rPr lang="zh-CN" altLang="en-US" sz="1800"/>
              <a:t>）两次来消耗多余次数，因此该模式是可行的。</a:t>
            </a:r>
            <a:endParaRPr lang="zh-CN" altLang="en-US" sz="1800"/>
          </a:p>
          <a:p>
            <a:pPr lvl="0"/>
            <a:r>
              <a:rPr lang="zh-CN" altLang="en-US" sz="2025">
                <a:sym typeface="+mn-ea"/>
              </a:rPr>
              <a:t>具体实现：</a:t>
            </a:r>
            <a:endParaRPr lang="zh-CN" altLang="en-US" sz="2025">
              <a:sym typeface="+mn-ea"/>
            </a:endParaRPr>
          </a:p>
          <a:p>
            <a:pPr lvl="0"/>
            <a:r>
              <a:rPr lang="zh-CN" altLang="en-US" sz="2025">
                <a:sym typeface="+mn-ea"/>
              </a:rPr>
              <a:t>枚举所有</a:t>
            </a:r>
            <a:r>
              <a:rPr lang="en-US" altLang="zh-CN" sz="2025">
                <a:sym typeface="+mn-ea"/>
              </a:rPr>
              <a:t>4</a:t>
            </a:r>
            <a:r>
              <a:rPr lang="zh-CN" altLang="en-US" sz="2025">
                <a:sym typeface="+mn-ea"/>
              </a:rPr>
              <a:t>位二进制数（表示每个按钮是否按了奇数次，例</a:t>
            </a:r>
            <a:r>
              <a:rPr lang="en-US" altLang="zh-CN" sz="2025">
                <a:sym typeface="+mn-ea"/>
              </a:rPr>
              <a:t>0001</a:t>
            </a:r>
            <a:r>
              <a:rPr lang="zh-CN" altLang="en-US" sz="2025">
                <a:sym typeface="+mn-ea"/>
              </a:rPr>
              <a:t>表示</a:t>
            </a:r>
            <a:r>
              <a:rPr lang="en-US" altLang="zh-CN" sz="2025">
                <a:sym typeface="+mn-ea"/>
              </a:rPr>
              <a:t>1</a:t>
            </a:r>
            <a:r>
              <a:rPr lang="zh-CN" altLang="en-US" sz="2025">
                <a:sym typeface="+mn-ea"/>
              </a:rPr>
              <a:t>号按钮被按了奇数次，</a:t>
            </a:r>
            <a:r>
              <a:rPr lang="en-US" altLang="zh-CN" sz="2025">
                <a:sym typeface="+mn-ea"/>
              </a:rPr>
              <a:t>0101</a:t>
            </a:r>
            <a:r>
              <a:rPr lang="zh-CN" altLang="en-US" sz="2025">
                <a:sym typeface="+mn-ea"/>
              </a:rPr>
              <a:t>表示</a:t>
            </a:r>
            <a:r>
              <a:rPr lang="en-US" altLang="zh-CN" sz="2025">
                <a:sym typeface="+mn-ea"/>
              </a:rPr>
              <a:t>1</a:t>
            </a:r>
            <a:r>
              <a:rPr lang="zh-CN" altLang="en-US" sz="2025">
                <a:sym typeface="+mn-ea"/>
              </a:rPr>
              <a:t>号和</a:t>
            </a:r>
            <a:r>
              <a:rPr lang="en-US" altLang="zh-CN" sz="2025">
                <a:sym typeface="+mn-ea"/>
              </a:rPr>
              <a:t>3</a:t>
            </a:r>
            <a:r>
              <a:rPr lang="zh-CN" altLang="en-US" sz="2025">
                <a:sym typeface="+mn-ea"/>
              </a:rPr>
              <a:t>号按钮被按了奇数次），</a:t>
            </a:r>
            <a:endParaRPr lang="zh-CN" altLang="en-US" sz="2025">
              <a:sym typeface="+mn-ea"/>
            </a:endParaRPr>
          </a:p>
          <a:p>
            <a:pPr lvl="0"/>
            <a:r>
              <a:rPr lang="zh-CN" altLang="en-US" sz="2025">
                <a:sym typeface="+mn-ea"/>
              </a:rPr>
              <a:t>计算总按下次数</a:t>
            </a:r>
            <a:r>
              <a:rPr lang="en-US" altLang="zh-CN" sz="2025">
                <a:sym typeface="+mn-ea"/>
              </a:rPr>
              <a:t>p</a:t>
            </a:r>
            <a:r>
              <a:rPr lang="zh-CN" altLang="en-US" sz="2025">
                <a:sym typeface="+mn-ea"/>
              </a:rPr>
              <a:t>（即模式中</a:t>
            </a:r>
            <a:r>
              <a:rPr lang="en-US" altLang="zh-CN" sz="2025">
                <a:sym typeface="+mn-ea"/>
              </a:rPr>
              <a:t>1</a:t>
            </a:r>
            <a:r>
              <a:rPr lang="zh-CN" altLang="en-US" sz="2025">
                <a:sym typeface="+mn-ea"/>
              </a:rPr>
              <a:t>的个数）。如果</a:t>
            </a:r>
            <a:r>
              <a:rPr lang="en-US" altLang="zh-CN" sz="2025">
                <a:sym typeface="+mn-ea"/>
              </a:rPr>
              <a:t>p &gt; C</a:t>
            </a:r>
            <a:r>
              <a:rPr lang="zh-CN" altLang="en-US" sz="2025">
                <a:sym typeface="+mn-ea"/>
              </a:rPr>
              <a:t>，则不可能；如果</a:t>
            </a:r>
            <a:r>
              <a:rPr lang="en-US" altLang="zh-CN" sz="2025">
                <a:sym typeface="+mn-ea"/>
              </a:rPr>
              <a:t>p &lt;=C </a:t>
            </a:r>
            <a:r>
              <a:rPr lang="zh-CN" altLang="en-US" sz="2025"/>
              <a:t>同时</a:t>
            </a:r>
            <a:r>
              <a:rPr lang="en-US" altLang="zh-CN" sz="2025"/>
              <a:t>C-p</a:t>
            </a:r>
            <a:r>
              <a:rPr lang="zh-CN" altLang="en-US" sz="2025"/>
              <a:t>是偶数，该模式是可行，</a:t>
            </a:r>
            <a:r>
              <a:rPr lang="zh-CN" altLang="en-US" sz="2025"/>
              <a:t>当然这些按钮组合产生的最终状态必须满足给定的约束。</a:t>
            </a:r>
            <a:endParaRPr lang="zh-CN" altLang="en-US" sz="2025"/>
          </a:p>
        </p:txBody>
      </p:sp>
    </p:spTree>
    <p:custDataLst>
      <p:tags r:id="rId3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p>
            <a:r>
              <a:rPr lang="zh-CN" altLang="en-US">
                <a:sym typeface="+mn-ea"/>
              </a:rPr>
              <a:t>算法步骤：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530225" y="1402715"/>
            <a:ext cx="11047095" cy="5033645"/>
          </a:xfrm>
        </p:spPr>
        <p:txBody>
          <a:bodyPr>
            <a:normAutofit fontScale="70000"/>
          </a:bodyPr>
          <a:p>
            <a:r>
              <a:rPr lang="zh-CN" altLang="en-US"/>
              <a:t>读取</a:t>
            </a:r>
            <a:r>
              <a:rPr lang="en-US" altLang="zh-CN"/>
              <a:t>N</a:t>
            </a:r>
            <a:r>
              <a:rPr lang="zh-CN" altLang="en-US"/>
              <a:t>，</a:t>
            </a:r>
            <a:r>
              <a:rPr lang="en-US" altLang="zh-CN"/>
              <a:t>C</a:t>
            </a:r>
            <a:r>
              <a:rPr lang="zh-CN" altLang="en-US"/>
              <a:t>，</a:t>
            </a:r>
            <a:r>
              <a:rPr lang="en-US" altLang="zh-CN"/>
              <a:t>ON</a:t>
            </a:r>
            <a:r>
              <a:rPr lang="zh-CN" altLang="en-US"/>
              <a:t>列表（直到</a:t>
            </a:r>
            <a:r>
              <a:rPr lang="en-US" altLang="zh-CN"/>
              <a:t>-1</a:t>
            </a:r>
            <a:r>
              <a:rPr lang="zh-CN" altLang="en-US"/>
              <a:t>），</a:t>
            </a:r>
            <a:r>
              <a:rPr lang="en-US" altLang="zh-CN"/>
              <a:t>OFF</a:t>
            </a:r>
            <a:r>
              <a:rPr lang="zh-CN" altLang="en-US"/>
              <a:t>列表（直到</a:t>
            </a:r>
            <a:r>
              <a:rPr lang="en-US" altLang="zh-CN"/>
              <a:t>-1</a:t>
            </a:r>
            <a:r>
              <a:rPr lang="zh-CN" altLang="en-US"/>
              <a:t>）。</a:t>
            </a:r>
            <a:endParaRPr lang="en-US" altLang="zh-CN"/>
          </a:p>
          <a:p>
            <a:r>
              <a:rPr lang="zh-CN" altLang="en-US"/>
              <a:t>初始化一个集合（比如</a:t>
            </a:r>
            <a:r>
              <a:rPr lang="en-US" altLang="zh-CN"/>
              <a:t>set &lt;string&gt;</a:t>
            </a:r>
            <a:r>
              <a:rPr lang="zh-CN" altLang="en-US"/>
              <a:t>）来按字典</a:t>
            </a:r>
            <a:r>
              <a:rPr lang="zh-CN" altLang="en-US"/>
              <a:t>序存储结果。</a:t>
            </a:r>
            <a:endParaRPr lang="en-US" altLang="zh-CN"/>
          </a:p>
          <a:p>
            <a:r>
              <a:rPr lang="zh-CN" altLang="en-US"/>
              <a:t>枚举所有</a:t>
            </a:r>
            <a:r>
              <a:rPr lang="en-US" altLang="zh-CN"/>
              <a:t>16</a:t>
            </a:r>
            <a:r>
              <a:rPr lang="zh-CN" altLang="en-US"/>
              <a:t>种按钮按下组合（从</a:t>
            </a:r>
            <a:r>
              <a:rPr lang="en-US" altLang="zh-CN"/>
              <a:t>0</a:t>
            </a:r>
            <a:r>
              <a:rPr lang="zh-CN" altLang="en-US"/>
              <a:t>到</a:t>
            </a:r>
            <a:r>
              <a:rPr lang="en-US" altLang="zh-CN"/>
              <a:t>15</a:t>
            </a:r>
            <a:r>
              <a:rPr lang="zh-CN" altLang="en-US"/>
              <a:t>，每个位表示按钮</a:t>
            </a:r>
            <a:r>
              <a:rPr lang="en-US" altLang="zh-CN"/>
              <a:t>1-4</a:t>
            </a:r>
            <a:r>
              <a:rPr lang="zh-CN" altLang="en-US"/>
              <a:t>）。对于每种组合</a:t>
            </a:r>
            <a:r>
              <a:rPr lang="en-US" altLang="zh-CN">
                <a:sym typeface="+mn-ea"/>
              </a:rPr>
              <a:t>mask</a:t>
            </a:r>
            <a:r>
              <a:rPr lang="zh-CN" altLang="en-US"/>
              <a:t>，计算按下次数</a:t>
            </a:r>
            <a:r>
              <a:rPr lang="en-US" altLang="zh-CN"/>
              <a:t>cnt = popcount(mask)</a:t>
            </a:r>
            <a:r>
              <a:rPr lang="zh-CN" altLang="en-US"/>
              <a:t>。如果</a:t>
            </a:r>
            <a:r>
              <a:rPr lang="en-US" altLang="zh-CN"/>
              <a:t>cnt &gt; C </a:t>
            </a:r>
            <a:r>
              <a:rPr lang="zh-CN" altLang="en-US"/>
              <a:t>或者</a:t>
            </a:r>
            <a:r>
              <a:rPr lang="en-US" altLang="zh-CN"/>
              <a:t> (C-cnt)%2 != 0</a:t>
            </a:r>
            <a:r>
              <a:rPr lang="zh-CN" altLang="en-US"/>
              <a:t>，则跳过。</a:t>
            </a:r>
            <a:endParaRPr lang="en-US" altLang="zh-CN"/>
          </a:p>
          <a:p>
            <a:r>
              <a:rPr lang="zh-CN" altLang="en-US"/>
              <a:t>否则，根据</a:t>
            </a:r>
            <a:r>
              <a:rPr lang="en-US" altLang="zh-CN"/>
              <a:t>mask</a:t>
            </a:r>
            <a:r>
              <a:rPr lang="zh-CN" altLang="en-US"/>
              <a:t>计算每个灯的状态：初始全</a:t>
            </a:r>
            <a:r>
              <a:rPr lang="en-US" altLang="zh-CN"/>
              <a:t>1</a:t>
            </a:r>
            <a:r>
              <a:rPr lang="zh-CN" altLang="en-US"/>
              <a:t>，然后应用每个按钮。可以按上面公式：对于每个灯</a:t>
            </a:r>
            <a:r>
              <a:rPr lang="en-US" altLang="zh-CN"/>
              <a:t>i</a:t>
            </a:r>
            <a:r>
              <a:rPr lang="zh-CN" altLang="en-US"/>
              <a:t>从</a:t>
            </a:r>
            <a:r>
              <a:rPr lang="en-US" altLang="zh-CN"/>
              <a:t>1</a:t>
            </a:r>
            <a:r>
              <a:rPr lang="zh-CN" altLang="en-US"/>
              <a:t>到</a:t>
            </a:r>
            <a:r>
              <a:rPr lang="en-US" altLang="zh-CN"/>
              <a:t>N</a:t>
            </a:r>
            <a:r>
              <a:rPr lang="zh-CN" altLang="en-US"/>
              <a:t>，计算翻转次数奇偶</a:t>
            </a:r>
            <a:r>
              <a:rPr lang="zh-CN" altLang="en-US"/>
              <a:t>性：</a:t>
            </a:r>
            <a:endParaRPr lang="zh-CN" altLang="en-US"/>
          </a:p>
          <a:p>
            <a:pPr marL="457200" lvl="1" indent="0">
              <a:buNone/>
            </a:pPr>
            <a:r>
              <a:rPr lang="en-US" altLang="zh-CN"/>
              <a:t>flip = (mask&gt;&gt;0 &amp;1) // </a:t>
            </a:r>
            <a:r>
              <a:rPr lang="zh-CN" altLang="en-US"/>
              <a:t>按钮</a:t>
            </a:r>
            <a:r>
              <a:rPr lang="en-US" altLang="zh-CN"/>
              <a:t>1</a:t>
            </a:r>
            <a:r>
              <a:rPr lang="zh-CN" altLang="en-US"/>
              <a:t>：所有灯</a:t>
            </a:r>
            <a:endParaRPr lang="zh-CN" altLang="en-US"/>
          </a:p>
          <a:p>
            <a:pPr marL="457200" lvl="1" indent="0">
              <a:buNone/>
            </a:pPr>
            <a:r>
              <a:rPr lang="en-US" altLang="zh-CN">
                <a:sym typeface="+mn-ea"/>
              </a:rPr>
              <a:t>flip </a:t>
            </a:r>
            <a:r>
              <a:rPr lang="en-US" altLang="zh-CN">
                <a:sym typeface="+mn-ea"/>
              </a:rPr>
              <a:t>^=</a:t>
            </a:r>
            <a:r>
              <a:rPr lang="en-US" altLang="zh-CN"/>
              <a:t> ((mask&gt;&gt;1 &amp;1) &amp;&amp; (i%2==1)) // </a:t>
            </a:r>
            <a:r>
              <a:rPr lang="zh-CN" altLang="en-US"/>
              <a:t>按钮</a:t>
            </a:r>
            <a:r>
              <a:rPr lang="en-US" altLang="zh-CN"/>
              <a:t>2</a:t>
            </a:r>
            <a:r>
              <a:rPr lang="zh-CN" altLang="en-US"/>
              <a:t>：奇数</a:t>
            </a:r>
            <a:endParaRPr lang="zh-CN" altLang="en-US"/>
          </a:p>
          <a:p>
            <a:pPr marL="457200" lvl="1" indent="0">
              <a:buNone/>
            </a:pPr>
            <a:r>
              <a:rPr lang="en-US" altLang="zh-CN">
                <a:sym typeface="+mn-ea"/>
              </a:rPr>
              <a:t>flip</a:t>
            </a:r>
            <a:r>
              <a:rPr lang="en-US" altLang="zh-CN"/>
              <a:t>^ </a:t>
            </a:r>
            <a:r>
              <a:rPr lang="en-US" altLang="zh-CN">
                <a:sym typeface="+mn-ea"/>
              </a:rPr>
              <a:t>=</a:t>
            </a:r>
            <a:r>
              <a:rPr lang="en-US" altLang="zh-CN"/>
              <a:t>((mask&gt;&gt;2 &amp;1) &amp;&amp; (i%2==0)) // </a:t>
            </a:r>
            <a:r>
              <a:rPr lang="zh-CN" altLang="en-US"/>
              <a:t>按钮</a:t>
            </a:r>
            <a:r>
              <a:rPr lang="en-US" altLang="zh-CN"/>
              <a:t>3</a:t>
            </a:r>
            <a:r>
              <a:rPr lang="zh-CN" altLang="en-US"/>
              <a:t>：偶数</a:t>
            </a:r>
            <a:endParaRPr lang="zh-CN" altLang="en-US"/>
          </a:p>
          <a:p>
            <a:pPr marL="457200" lvl="1" indent="0">
              <a:buNone/>
            </a:pPr>
            <a:r>
              <a:rPr lang="en-US" altLang="zh-CN">
                <a:sym typeface="+mn-ea"/>
              </a:rPr>
              <a:t>flip</a:t>
            </a:r>
            <a:r>
              <a:rPr lang="en-US" altLang="zh-CN"/>
              <a:t>^</a:t>
            </a:r>
            <a:r>
              <a:rPr lang="en-US" altLang="zh-CN">
                <a:sym typeface="+mn-ea"/>
              </a:rPr>
              <a:t>=</a:t>
            </a:r>
            <a:r>
              <a:rPr lang="en-US" altLang="zh-CN"/>
              <a:t> ((mask&gt;&gt;3 &amp;1) &amp;&amp; (i%3==1)) // </a:t>
            </a:r>
            <a:r>
              <a:rPr lang="zh-CN" altLang="en-US"/>
              <a:t>按钮</a:t>
            </a:r>
            <a:r>
              <a:rPr lang="en-US" altLang="zh-CN"/>
              <a:t>4</a:t>
            </a:r>
            <a:r>
              <a:rPr lang="zh-CN" altLang="en-US"/>
              <a:t>：</a:t>
            </a:r>
            <a:r>
              <a:rPr lang="en-US" altLang="zh-CN"/>
              <a:t>3k+1</a:t>
            </a:r>
            <a:endParaRPr lang="en-US" altLang="zh-CN"/>
          </a:p>
          <a:p>
            <a:pPr marL="457200" lvl="1" indent="0">
              <a:buNone/>
            </a:pPr>
            <a:r>
              <a:rPr lang="zh-CN" altLang="en-US"/>
              <a:t>然后状态</a:t>
            </a:r>
            <a:r>
              <a:rPr lang="en-US" altLang="zh-CN"/>
              <a:t> = 1 ^ flip </a:t>
            </a:r>
            <a:r>
              <a:rPr lang="zh-CN" altLang="en-US"/>
              <a:t>（因为初始</a:t>
            </a:r>
            <a:r>
              <a:rPr lang="en-US" altLang="zh-CN"/>
              <a:t>1</a:t>
            </a:r>
            <a:r>
              <a:rPr lang="zh-CN" altLang="en-US"/>
              <a:t>，翻转一次变</a:t>
            </a:r>
            <a:r>
              <a:rPr lang="en-US" altLang="zh-CN"/>
              <a:t>0</a:t>
            </a:r>
            <a:r>
              <a:rPr lang="zh-CN" altLang="en-US"/>
              <a:t>，等等）</a:t>
            </a:r>
            <a:endParaRPr lang="en-US" altLang="zh-CN"/>
          </a:p>
          <a:p>
            <a:r>
              <a:rPr lang="zh-CN" altLang="en-US"/>
              <a:t>得到长度为</a:t>
            </a:r>
            <a:r>
              <a:rPr lang="en-US" altLang="zh-CN"/>
              <a:t>N</a:t>
            </a:r>
            <a:r>
              <a:rPr lang="zh-CN" altLang="en-US"/>
              <a:t>的字符串，每个字符</a:t>
            </a:r>
            <a:r>
              <a:rPr lang="en-US" altLang="zh-CN"/>
              <a:t>'0'</a:t>
            </a:r>
            <a:r>
              <a:rPr lang="zh-CN" altLang="en-US"/>
              <a:t>或</a:t>
            </a:r>
            <a:r>
              <a:rPr lang="en-US" altLang="zh-CN"/>
              <a:t>'1'</a:t>
            </a:r>
            <a:r>
              <a:rPr lang="zh-CN" altLang="en-US"/>
              <a:t>。</a:t>
            </a:r>
            <a:endParaRPr lang="en-US" altLang="zh-CN"/>
          </a:p>
          <a:p>
            <a:r>
              <a:rPr lang="zh-CN" altLang="en-US"/>
              <a:t>检查该字符串是否满足所有</a:t>
            </a:r>
            <a:r>
              <a:rPr lang="en-US" altLang="zh-CN"/>
              <a:t>ON</a:t>
            </a:r>
            <a:r>
              <a:rPr lang="zh-CN" altLang="en-US"/>
              <a:t>和</a:t>
            </a:r>
            <a:r>
              <a:rPr lang="en-US" altLang="zh-CN"/>
              <a:t>OFF</a:t>
            </a:r>
            <a:r>
              <a:rPr lang="zh-CN" altLang="en-US"/>
              <a:t>约束：对于每个在</a:t>
            </a:r>
            <a:r>
              <a:rPr lang="en-US" altLang="zh-CN"/>
              <a:t>ON</a:t>
            </a:r>
            <a:r>
              <a:rPr lang="zh-CN" altLang="en-US"/>
              <a:t>列表中的灯，该位必须为</a:t>
            </a:r>
            <a:r>
              <a:rPr lang="en-US" altLang="zh-CN"/>
              <a:t>'1'</a:t>
            </a:r>
            <a:r>
              <a:rPr lang="zh-CN" altLang="en-US"/>
              <a:t>；每个在</a:t>
            </a:r>
            <a:r>
              <a:rPr lang="en-US" altLang="zh-CN"/>
              <a:t>OFF</a:t>
            </a:r>
            <a:r>
              <a:rPr lang="zh-CN" altLang="en-US"/>
              <a:t>列表中的灯，该位必须为</a:t>
            </a:r>
            <a:r>
              <a:rPr lang="en-US" altLang="zh-CN"/>
              <a:t>'0'</a:t>
            </a:r>
            <a:r>
              <a:rPr lang="zh-CN" altLang="en-US"/>
              <a:t>。如果满足，则加入结果集（用</a:t>
            </a:r>
            <a:r>
              <a:rPr lang="en-US" altLang="zh-CN"/>
              <a:t>set</a:t>
            </a:r>
            <a:r>
              <a:rPr lang="zh-CN" altLang="en-US"/>
              <a:t>避免重复）。</a:t>
            </a:r>
            <a:endParaRPr lang="en-US" altLang="zh-CN"/>
          </a:p>
          <a:p>
            <a:r>
              <a:rPr lang="zh-CN" altLang="en-US"/>
              <a:t>最后，如果结果集为空，输出</a:t>
            </a:r>
            <a:r>
              <a:rPr lang="en-US" altLang="zh-CN"/>
              <a:t>"IMPOSSIBLE"</a:t>
            </a:r>
            <a:r>
              <a:rPr lang="zh-CN" altLang="en-US"/>
              <a:t>；否则，将结果排序（用</a:t>
            </a:r>
            <a:r>
              <a:rPr lang="en-US" altLang="zh-CN"/>
              <a:t>set&lt;string&gt;</a:t>
            </a:r>
            <a:r>
              <a:rPr lang="zh-CN" altLang="en-US"/>
              <a:t>自然升序），然后逐行输出。</a:t>
            </a:r>
            <a:endParaRPr lang="zh-CN" altLang="en-US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3221</Words>
  <Application>WPS 演示</Application>
  <PresentationFormat>宽屏</PresentationFormat>
  <Paragraphs>127</Paragraphs>
  <Slides>11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8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serif</vt:lpstr>
      <vt:lpstr>Segoe Print</vt:lpstr>
      <vt:lpstr>Arial Black</vt:lpstr>
      <vt:lpstr>Arial Narrow</vt:lpstr>
      <vt:lpstr>Bahnschrift SemiLight</vt:lpstr>
      <vt:lpstr>Book Antiqua</vt:lpstr>
      <vt:lpstr>Calisto MT</vt:lpstr>
      <vt:lpstr>Cambria</vt:lpstr>
      <vt:lpstr>华文行楷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sywgz</cp:lastModifiedBy>
  <cp:revision>165</cp:revision>
  <dcterms:created xsi:type="dcterms:W3CDTF">2019-06-19T02:08:00Z</dcterms:created>
  <dcterms:modified xsi:type="dcterms:W3CDTF">2026-02-27T08:23:33Z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BE43ABC1BFAA417598043C7BFAFD4B7E_11</vt:lpwstr>
  </property>
</Properties>
</file>