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1" r:id="rId6"/>
    <p:sldId id="260" r:id="rId7"/>
    <p:sldId id="263" r:id="rId8"/>
    <p:sldId id="262" r:id="rId9"/>
    <p:sldId id="26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最长前缀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>
                <a:sym typeface="+mn-ea"/>
              </a:rPr>
              <a:t>USACO Training 2.3.1 Longest Prefix</a:t>
            </a:r>
            <a:endParaRPr lang="en-US" altLang="zh-CN"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题目描述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20000"/>
          </a:bodyPr>
          <a:p>
            <a:r>
              <a:rPr lang="zh-CN" altLang="en-US"/>
              <a:t>在生物学中，一些生物的结构是用包含其要素的大写字母序列来表示的。生物学家对于把长的序列分解成较短的序列（即元素）很感兴趣。</a:t>
            </a:r>
            <a:endParaRPr lang="en-US" altLang="zh-CN"/>
          </a:p>
          <a:p>
            <a:r>
              <a:rPr lang="zh-CN" altLang="en-US"/>
              <a:t>如果一个集合</a:t>
            </a:r>
            <a:r>
              <a:rPr lang="en-US" altLang="zh-CN"/>
              <a:t> P </a:t>
            </a:r>
            <a:r>
              <a:rPr lang="zh-CN" altLang="en-US"/>
              <a:t>中的元素可以通过串联（元素可以重复使用，相当于</a:t>
            </a:r>
            <a:r>
              <a:rPr lang="en-US" altLang="zh-CN"/>
              <a:t> Pascal </a:t>
            </a:r>
            <a:r>
              <a:rPr lang="zh-CN" altLang="en-US"/>
              <a:t>中的</a:t>
            </a:r>
            <a:r>
              <a:rPr lang="en-US" altLang="zh-CN"/>
              <a:t> “+” </a:t>
            </a:r>
            <a:r>
              <a:rPr lang="zh-CN" altLang="en-US"/>
              <a:t>运算符）组成一个序列</a:t>
            </a:r>
            <a:r>
              <a:rPr lang="en-US" altLang="zh-CN"/>
              <a:t> S </a:t>
            </a:r>
            <a:r>
              <a:rPr lang="zh-CN" altLang="en-US"/>
              <a:t>，那么我们认为序列</a:t>
            </a:r>
            <a:r>
              <a:rPr lang="en-US" altLang="zh-CN"/>
              <a:t> S </a:t>
            </a:r>
            <a:r>
              <a:rPr lang="zh-CN" altLang="en-US"/>
              <a:t>可以分解为</a:t>
            </a:r>
            <a:r>
              <a:rPr lang="en-US" altLang="zh-CN"/>
              <a:t> P </a:t>
            </a:r>
            <a:r>
              <a:rPr lang="zh-CN" altLang="en-US"/>
              <a:t>中的元素。元素不一定要全部出现（如下例中</a:t>
            </a:r>
            <a:r>
              <a:rPr lang="en-US" altLang="zh-CN"/>
              <a:t>BBC</a:t>
            </a:r>
            <a:r>
              <a:rPr lang="zh-CN" altLang="en-US"/>
              <a:t>就没有出现）。举个例子，序列</a:t>
            </a:r>
            <a:r>
              <a:rPr lang="en-US" altLang="zh-CN"/>
              <a:t> ABABACABAAB </a:t>
            </a:r>
            <a:r>
              <a:rPr lang="zh-CN" altLang="en-US"/>
              <a:t>可以分解为下面集合中的元素：</a:t>
            </a:r>
            <a:endParaRPr lang="en-US" altLang="zh-CN"/>
          </a:p>
          <a:p>
            <a:r>
              <a:rPr lang="en-US" altLang="zh-CN"/>
              <a:t>{A, AB, BA, CA, BBC}</a:t>
            </a:r>
            <a:endParaRPr lang="en-US" altLang="zh-CN"/>
          </a:p>
          <a:p>
            <a:r>
              <a:rPr lang="zh-CN" altLang="en-US"/>
              <a:t>如果序列</a:t>
            </a:r>
            <a:r>
              <a:rPr lang="en-US" altLang="zh-CN"/>
              <a:t>S</a:t>
            </a:r>
            <a:r>
              <a:rPr lang="zh-CN" altLang="en-US"/>
              <a:t>前面</a:t>
            </a:r>
            <a:r>
              <a:rPr lang="en-US" altLang="zh-CN"/>
              <a:t>K</a:t>
            </a:r>
            <a:r>
              <a:rPr lang="zh-CN" altLang="en-US"/>
              <a:t>个字符可以由某一集合中的元素组成，那么我们就说这</a:t>
            </a:r>
            <a:r>
              <a:rPr lang="en-US" altLang="zh-CN"/>
              <a:t>K</a:t>
            </a:r>
            <a:r>
              <a:rPr lang="zh-CN" altLang="en-US"/>
              <a:t>个字符为序列</a:t>
            </a:r>
            <a:r>
              <a:rPr lang="en-US" altLang="zh-CN"/>
              <a:t>S</a:t>
            </a:r>
            <a:r>
              <a:rPr lang="zh-CN" altLang="en-US"/>
              <a:t>的一个长度为</a:t>
            </a:r>
            <a:r>
              <a:rPr lang="en-US" altLang="zh-CN"/>
              <a:t>K</a:t>
            </a:r>
            <a:r>
              <a:rPr lang="zh-CN" altLang="en-US"/>
              <a:t>的前缀。设计一个程序，输入一个元素集合以及一个大写字母序列</a:t>
            </a:r>
            <a:r>
              <a:rPr lang="en-US" altLang="zh-CN"/>
              <a:t> S </a:t>
            </a:r>
            <a:r>
              <a:rPr lang="zh-CN" altLang="en-US"/>
              <a:t>，设</a:t>
            </a:r>
            <a:r>
              <a:rPr lang="en-US" altLang="zh-CN"/>
              <a:t>S'</a:t>
            </a:r>
            <a:r>
              <a:rPr lang="zh-CN" altLang="en-US"/>
              <a:t>是序列</a:t>
            </a:r>
            <a:r>
              <a:rPr lang="en-US" altLang="zh-CN"/>
              <a:t>S</a:t>
            </a:r>
            <a:r>
              <a:rPr lang="zh-CN" altLang="en-US"/>
              <a:t>的最长前缀，使其可以分解为给出的集合</a:t>
            </a:r>
            <a:r>
              <a:rPr lang="en-US" altLang="zh-CN"/>
              <a:t>P</a:t>
            </a:r>
            <a:r>
              <a:rPr lang="zh-CN" altLang="en-US"/>
              <a:t>中的元素，求</a:t>
            </a:r>
            <a:r>
              <a:rPr lang="en-US" altLang="zh-CN"/>
              <a:t>S'</a:t>
            </a:r>
            <a:r>
              <a:rPr lang="zh-CN" altLang="en-US"/>
              <a:t>的长度</a:t>
            </a:r>
            <a:r>
              <a:rPr lang="en-US" altLang="zh-CN"/>
              <a:t>K</a:t>
            </a:r>
            <a:r>
              <a:rPr lang="zh-CN" altLang="en-US"/>
              <a:t>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>
                <a:sym typeface="+mn-ea"/>
              </a:rPr>
              <a:t>输入</a:t>
            </a:r>
            <a:r>
              <a:rPr lang="zh-CN" altLang="en-US">
                <a:sym typeface="+mn-ea"/>
              </a:rPr>
              <a:t>输出格式</a:t>
            </a:r>
            <a:endParaRPr lang="zh-CN" altLang="en-US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/>
              <a:t>【输入格式】</a:t>
            </a:r>
            <a:endParaRPr lang="zh-CN" altLang="en-US"/>
          </a:p>
          <a:p>
            <a:pPr lvl="1"/>
            <a:r>
              <a:rPr lang="zh-CN" altLang="en-US"/>
              <a:t>输入数据的开头包括</a:t>
            </a:r>
            <a:r>
              <a:rPr lang="en-US" altLang="zh-CN"/>
              <a:t> 1..200 </a:t>
            </a:r>
            <a:r>
              <a:rPr lang="zh-CN" altLang="en-US"/>
              <a:t>个元素（长度为</a:t>
            </a:r>
            <a:r>
              <a:rPr lang="en-US" altLang="zh-CN"/>
              <a:t> 1..10 </a:t>
            </a:r>
            <a:r>
              <a:rPr lang="zh-CN" altLang="en-US"/>
              <a:t>）组成的集合</a:t>
            </a:r>
            <a:endParaRPr lang="zh-CN" altLang="en-US"/>
          </a:p>
          <a:p>
            <a:pPr marL="914400" lvl="2" indent="0">
              <a:buNone/>
            </a:pPr>
            <a:r>
              <a:rPr lang="zh-CN" altLang="en-US"/>
              <a:t>用连续的以空格分开的字符串表示。</a:t>
            </a:r>
            <a:endParaRPr lang="zh-CN" altLang="en-US"/>
          </a:p>
          <a:p>
            <a:pPr marL="914400" lvl="2" indent="0">
              <a:buNone/>
            </a:pPr>
            <a:r>
              <a:rPr lang="zh-CN" altLang="en-US"/>
              <a:t>字母全部是大写，数据可能不止一行。</a:t>
            </a:r>
            <a:endParaRPr lang="zh-CN" altLang="en-US"/>
          </a:p>
          <a:p>
            <a:pPr marL="914400" lvl="2" indent="0">
              <a:buNone/>
            </a:pPr>
            <a:r>
              <a:rPr lang="zh-CN" altLang="en-US"/>
              <a:t>元素集合结束的标志是一个只包含一个</a:t>
            </a:r>
            <a:r>
              <a:rPr lang="en-US" altLang="zh-CN"/>
              <a:t> “.” </a:t>
            </a:r>
            <a:r>
              <a:rPr lang="zh-CN" altLang="en-US"/>
              <a:t>的行。集合中的元素没有重复。</a:t>
            </a:r>
            <a:endParaRPr lang="zh-CN" altLang="en-US"/>
          </a:p>
          <a:p>
            <a:pPr lvl="1"/>
            <a:r>
              <a:rPr lang="zh-CN" altLang="en-US"/>
              <a:t>接着是大写字母序列</a:t>
            </a:r>
            <a:r>
              <a:rPr lang="en-US" altLang="zh-CN"/>
              <a:t> S</a:t>
            </a:r>
            <a:endParaRPr lang="en-US" altLang="zh-CN"/>
          </a:p>
          <a:p>
            <a:pPr marL="914400" lvl="2" indent="0">
              <a:buNone/>
            </a:pPr>
            <a:r>
              <a:rPr lang="zh-CN" altLang="en-US"/>
              <a:t>长度为</a:t>
            </a:r>
            <a:r>
              <a:rPr lang="en-US" altLang="zh-CN"/>
              <a:t> 1..200,000 </a:t>
            </a:r>
            <a:r>
              <a:rPr lang="zh-CN" altLang="en-US"/>
              <a:t>，用一行或者多行的字符串来表示，每行不超过</a:t>
            </a:r>
            <a:r>
              <a:rPr lang="en-US" altLang="zh-CN"/>
              <a:t> 76 </a:t>
            </a:r>
            <a:r>
              <a:rPr lang="zh-CN" altLang="en-US"/>
              <a:t>个字符。</a:t>
            </a:r>
            <a:endParaRPr lang="zh-CN" altLang="en-US"/>
          </a:p>
          <a:p>
            <a:pPr marL="914400" lvl="2" indent="0">
              <a:buNone/>
            </a:pPr>
            <a:r>
              <a:rPr lang="zh-CN" altLang="en-US"/>
              <a:t>换行符并不是序列</a:t>
            </a:r>
            <a:r>
              <a:rPr lang="en-US" altLang="zh-CN"/>
              <a:t> S </a:t>
            </a:r>
            <a:r>
              <a:rPr lang="zh-CN" altLang="en-US"/>
              <a:t>的一部分。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【输出格式】</a:t>
            </a:r>
            <a:endParaRPr lang="zh-CN" altLang="en-US"/>
          </a:p>
          <a:p>
            <a:pPr marL="457200" lvl="1" indent="0">
              <a:buNone/>
            </a:pPr>
            <a:r>
              <a:rPr lang="zh-CN" altLang="en-US"/>
              <a:t>只有一行，输出一个整数，表示</a:t>
            </a:r>
            <a:r>
              <a:rPr lang="en-US" altLang="zh-CN"/>
              <a:t> S </a:t>
            </a:r>
            <a:r>
              <a:rPr lang="zh-CN" altLang="en-US"/>
              <a:t>符合条件的前缀的最大长度。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问题</a:t>
            </a:r>
            <a:r>
              <a:rPr lang="zh-CN" altLang="en-US"/>
              <a:t>简述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0215" y="1490345"/>
            <a:ext cx="11127105" cy="4331970"/>
          </a:xfrm>
        </p:spPr>
        <p:txBody>
          <a:bodyPr/>
          <a:p>
            <a:pPr marL="0" indent="0">
              <a:buNone/>
            </a:pPr>
            <a:r>
              <a:rPr lang="zh-CN" altLang="en-US" sz="2800"/>
              <a:t>给定一组原始字符串（长度</a:t>
            </a:r>
            <a:r>
              <a:rPr lang="en-US" altLang="zh-CN" sz="2800"/>
              <a:t>1-10</a:t>
            </a:r>
            <a:r>
              <a:rPr lang="zh-CN" altLang="en-US" sz="2800"/>
              <a:t>，最多</a:t>
            </a:r>
            <a:r>
              <a:rPr lang="en-US" altLang="zh-CN" sz="2800"/>
              <a:t>200</a:t>
            </a:r>
            <a:r>
              <a:rPr lang="zh-CN" altLang="en-US" sz="2800"/>
              <a:t>个）</a:t>
            </a:r>
            <a:endParaRPr lang="en-US" altLang="zh-CN" sz="2800"/>
          </a:p>
          <a:p>
            <a:pPr marL="0" indent="0">
              <a:buNone/>
            </a:pPr>
            <a:r>
              <a:rPr lang="zh-CN" altLang="en-US" sz="2800"/>
              <a:t>给定一个长字符串</a:t>
            </a:r>
            <a:r>
              <a:rPr lang="en-US" altLang="zh-CN" sz="2800"/>
              <a:t>S</a:t>
            </a:r>
            <a:r>
              <a:rPr lang="zh-CN" altLang="en-US" sz="2800"/>
              <a:t>（长度可达</a:t>
            </a:r>
            <a:r>
              <a:rPr lang="en-US" altLang="zh-CN" sz="2800"/>
              <a:t>200,000</a:t>
            </a:r>
            <a:r>
              <a:rPr lang="zh-CN" altLang="en-US" sz="2800"/>
              <a:t>）</a:t>
            </a:r>
            <a:endParaRPr lang="en-US" altLang="zh-CN" sz="2800"/>
          </a:p>
          <a:p>
            <a:pPr marL="0" indent="0">
              <a:buNone/>
            </a:pPr>
            <a:r>
              <a:rPr lang="zh-CN" altLang="en-US" sz="2800"/>
              <a:t>求</a:t>
            </a:r>
            <a:r>
              <a:rPr lang="en-US" altLang="zh-CN" sz="2800"/>
              <a:t>S</a:t>
            </a:r>
            <a:r>
              <a:rPr lang="zh-CN" altLang="en-US" sz="2800"/>
              <a:t>的最长前缀长度，使得该前缀可以由原始集合中的字符串（可重复使用）拼接而成</a:t>
            </a:r>
            <a:endParaRPr lang="zh-CN" altLang="en-US" sz="2800"/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>
                <a:sym typeface="+mn-ea"/>
              </a:rPr>
              <a:t>输入</a:t>
            </a:r>
            <a:r>
              <a:rPr lang="zh-CN" altLang="en-US">
                <a:sym typeface="+mn-ea"/>
              </a:rPr>
              <a:t>输出样例</a:t>
            </a:r>
            <a:endParaRPr lang="zh-CN" altLang="en-US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490345"/>
            <a:ext cx="3322955" cy="4759325"/>
          </a:xfrm>
        </p:spPr>
        <p:txBody>
          <a:bodyPr/>
          <a:p>
            <a:pPr marL="0" indent="0">
              <a:buNone/>
            </a:pPr>
            <a:r>
              <a:rPr lang="zh-CN" altLang="en-US"/>
              <a:t>【输入样例】</a:t>
            </a:r>
            <a:endParaRPr lang="zh-CN" altLang="en-US"/>
          </a:p>
          <a:p>
            <a:pPr marL="0" indent="0">
              <a:buNone/>
            </a:pPr>
            <a:r>
              <a:rPr lang="en-US" altLang="zh-CN">
                <a:solidFill>
                  <a:srgbClr val="7030A0"/>
                </a:solidFill>
              </a:rPr>
              <a:t>A</a:t>
            </a:r>
            <a:r>
              <a:rPr lang="en-US" altLang="zh-CN"/>
              <a:t> </a:t>
            </a:r>
            <a:r>
              <a:rPr lang="en-US" altLang="zh-CN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</a:rPr>
              <a:t>AB</a:t>
            </a:r>
            <a:r>
              <a:rPr lang="en-US" altLang="zh-CN"/>
              <a:t> </a:t>
            </a:r>
            <a:r>
              <a:rPr lang="en-US" altLang="zh-CN">
                <a:gradFill>
                  <a:gsLst>
                    <a:gs pos="51300">
                      <a:srgbClr val="FE5F4A"/>
                    </a:gs>
                    <a:gs pos="0">
                      <a:srgbClr val="DF0303"/>
                    </a:gs>
                    <a:gs pos="100000">
                      <a:srgbClr val="FEA06E"/>
                    </a:gs>
                  </a:gsLst>
                  <a:lin ang="5400000" scaled="1"/>
                </a:gradFill>
              </a:rPr>
              <a:t>BA</a:t>
            </a:r>
            <a:r>
              <a:rPr lang="en-US" altLang="zh-CN"/>
              <a:t> </a:t>
            </a:r>
            <a:r>
              <a:rPr lang="en-US" altLang="zh-CN">
                <a:gradFill>
                  <a:gsLst>
                    <a:gs pos="50000">
                      <a:schemeClr val="accent4"/>
                    </a:gs>
                    <a:gs pos="0">
                      <a:schemeClr val="accent4">
                        <a:lumMod val="25000"/>
                        <a:lumOff val="75000"/>
                      </a:schemeClr>
                    </a:gs>
                    <a:gs pos="100000">
                      <a:schemeClr val="accent4">
                        <a:lumMod val="85000"/>
                      </a:schemeClr>
                    </a:gs>
                  </a:gsLst>
                  <a:lin ang="5400000" scaled="1"/>
                </a:gradFill>
              </a:rPr>
              <a:t>CA</a:t>
            </a:r>
            <a:r>
              <a:rPr lang="en-US" altLang="zh-CN"/>
              <a:t> </a:t>
            </a:r>
            <a:r>
              <a:rPr lang="en-US" altLang="zh-CN">
                <a:gradFill>
                  <a:gsLst>
                    <a:gs pos="50000">
                      <a:schemeClr val="accent5"/>
                    </a:gs>
                    <a:gs pos="0">
                      <a:schemeClr val="accent5">
                        <a:lumMod val="25000"/>
                        <a:lumOff val="75000"/>
                      </a:schemeClr>
                    </a:gs>
                    <a:gs pos="100000">
                      <a:schemeClr val="accent5">
                        <a:lumMod val="85000"/>
                      </a:schemeClr>
                    </a:gs>
                  </a:gsLst>
                  <a:lin ang="5400000" scaled="1"/>
                </a:gradFill>
              </a:rPr>
              <a:t>BBC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.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ABABACABAABC</a:t>
            </a:r>
            <a:endParaRPr lang="en-US" altLang="zh-CN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【输出</a:t>
            </a:r>
            <a:r>
              <a:rPr lang="zh-CN" altLang="en-US">
                <a:sym typeface="+mn-ea"/>
              </a:rPr>
              <a:t>样例</a:t>
            </a:r>
            <a:r>
              <a:rPr lang="zh-CN" altLang="en-US"/>
              <a:t>】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11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5307965" y="3780790"/>
            <a:ext cx="4125595" cy="616585"/>
          </a:xfrm>
          <a:prstGeom prst="rect">
            <a:avLst/>
          </a:prstGeom>
        </p:spPr>
        <p:txBody>
          <a:bodyPr wrap="square">
            <a:noAutofit/>
          </a:bodyPr>
          <a:p>
            <a:pPr marL="95250" indent="0">
              <a:spcBef>
                <a:spcPct val="7000"/>
              </a:spcBef>
              <a:spcAft>
                <a:spcPct val="0"/>
              </a:spcAft>
            </a:pPr>
            <a:r>
              <a:rPr lang="en-US" altLang="zh-CN" sz="3200">
                <a:solidFill>
                  <a:srgbClr val="7030A0"/>
                </a:solidFill>
                <a:sym typeface="+mn-ea"/>
              </a:rPr>
              <a:t>A</a:t>
            </a:r>
            <a:r>
              <a:rPr lang="en-US" altLang="zh-CN" sz="3200">
                <a:solidFill>
                  <a:srgbClr val="FF0000"/>
                </a:solidFill>
                <a:sym typeface="+mn-ea"/>
              </a:rPr>
              <a:t>BA</a:t>
            </a:r>
            <a:r>
              <a:rPr lang="en-US" altLang="zh-CN" sz="3200">
                <a:gradFill>
                  <a:gsLst>
                    <a:gs pos="50000">
                      <a:schemeClr val="accent2"/>
                    </a:gs>
                    <a:gs pos="0">
                      <a:schemeClr val="accent2">
                        <a:lumMod val="25000"/>
                        <a:lumOff val="75000"/>
                      </a:schemeClr>
                    </a:gs>
                    <a:gs pos="100000">
                      <a:schemeClr val="accent2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BA</a:t>
            </a:r>
            <a:r>
              <a:rPr lang="en-US" altLang="zh-CN" sz="3200">
                <a:gradFill>
                  <a:gsLst>
                    <a:gs pos="50000">
                      <a:schemeClr val="accent4"/>
                    </a:gs>
                    <a:gs pos="0">
                      <a:schemeClr val="accent4">
                        <a:lumMod val="25000"/>
                        <a:lumOff val="75000"/>
                      </a:schemeClr>
                    </a:gs>
                    <a:gs pos="100000">
                      <a:schemeClr val="accent4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CA</a:t>
            </a:r>
            <a:r>
              <a:rPr lang="en-US" altLang="zh-CN" sz="3200">
                <a:solidFill>
                  <a:srgbClr val="FF0000"/>
                </a:solidFill>
                <a:sym typeface="+mn-ea"/>
              </a:rPr>
              <a:t>BA</a:t>
            </a:r>
            <a:r>
              <a:rPr lang="en-US" altLang="zh-CN" sz="3200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AB</a:t>
            </a:r>
            <a:r>
              <a:rPr lang="en-US" altLang="zh-CN" sz="3200">
                <a:sym typeface="+mn-ea"/>
              </a:rPr>
              <a:t>C</a:t>
            </a:r>
            <a:endParaRPr lang="en-US" altLang="zh-CN" sz="3200" b="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395595" y="3322955"/>
            <a:ext cx="39712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>
              <a:buNone/>
            </a:pPr>
            <a:r>
              <a:rPr lang="en-US" altLang="zh-CN" sz="3200">
                <a:sym typeface="+mn-ea"/>
              </a:rPr>
              <a:t>ABABACABAABC</a:t>
            </a:r>
            <a:endParaRPr lang="en-US" altLang="zh-CN" sz="3200">
              <a:sym typeface="+mn-ea"/>
            </a:endParaRPr>
          </a:p>
        </p:txBody>
      </p:sp>
      <p:sp>
        <p:nvSpPr>
          <p:cNvPr id="7" name="右大括号 6"/>
          <p:cNvSpPr/>
          <p:nvPr/>
        </p:nvSpPr>
        <p:spPr>
          <a:xfrm rot="5400000">
            <a:off x="6757035" y="3125470"/>
            <a:ext cx="520700" cy="2781935"/>
          </a:xfrm>
          <a:prstGeom prst="rightBrace">
            <a:avLst>
              <a:gd name="adj1" fmla="val 36332"/>
              <a:gd name="adj2" fmla="val 46751"/>
            </a:avLst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6886575" y="4892040"/>
            <a:ext cx="4470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>
              <a:buNone/>
            </a:pPr>
            <a:r>
              <a:rPr lang="en-US" altLang="zh-CN">
                <a:sym typeface="+mn-ea"/>
              </a:rPr>
              <a:t>11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5307965" y="1638300"/>
            <a:ext cx="60960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给定一组原始字符串（长度</a:t>
            </a:r>
            <a:r>
              <a:rPr lang="en-US" altLang="zh-CN"/>
              <a:t>1-10</a:t>
            </a:r>
            <a:r>
              <a:rPr lang="zh-CN" altLang="en-US"/>
              <a:t>，最多</a:t>
            </a:r>
            <a:r>
              <a:rPr lang="en-US" altLang="zh-CN"/>
              <a:t>200</a:t>
            </a:r>
            <a:r>
              <a:rPr lang="zh-CN" altLang="en-US"/>
              <a:t>个）</a:t>
            </a:r>
            <a:endParaRPr lang="zh-CN" altLang="en-US"/>
          </a:p>
          <a:p>
            <a:r>
              <a:rPr lang="zh-CN" altLang="en-US"/>
              <a:t>给定一个长字符串</a:t>
            </a:r>
            <a:r>
              <a:rPr lang="en-US" altLang="zh-CN"/>
              <a:t>S</a:t>
            </a:r>
            <a:r>
              <a:rPr lang="zh-CN" altLang="en-US"/>
              <a:t>（长度可达</a:t>
            </a:r>
            <a:r>
              <a:rPr lang="en-US" altLang="zh-CN"/>
              <a:t>200,000</a:t>
            </a:r>
            <a:r>
              <a:rPr lang="zh-CN" altLang="en-US"/>
              <a:t>）</a:t>
            </a:r>
            <a:endParaRPr lang="zh-CN" altLang="en-US"/>
          </a:p>
          <a:p>
            <a:r>
              <a:rPr lang="zh-CN" altLang="en-US"/>
              <a:t>求</a:t>
            </a:r>
            <a:r>
              <a:rPr lang="en-US" altLang="zh-CN"/>
              <a:t>S</a:t>
            </a:r>
            <a:r>
              <a:rPr lang="zh-CN" altLang="en-US"/>
              <a:t>的最长前缀长度，使得该前缀可以由原始集合中的字符串（可重复使用）拼接而成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朴素算法分析</a:t>
            </a:r>
            <a:r>
              <a:rPr lang="en-US" altLang="zh-CN"/>
              <a:t>_</a:t>
            </a:r>
            <a:r>
              <a:rPr lang="zh-CN" altLang="en-US"/>
              <a:t>枚举字符</a:t>
            </a:r>
            <a:r>
              <a:rPr lang="zh-CN" altLang="en-US"/>
              <a:t>串序列（深度优先搜索）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490345"/>
            <a:ext cx="10968990" cy="1185545"/>
          </a:xfrm>
        </p:spPr>
        <p:txBody>
          <a:bodyPr>
            <a:normAutofit fontScale="80000"/>
          </a:bodyPr>
          <a:p>
            <a:r>
              <a:rPr lang="zh-CN" altLang="en-US" sz="2400"/>
              <a:t>核心问题：检查长字符串</a:t>
            </a:r>
            <a:r>
              <a:rPr lang="en-US" altLang="zh-CN" sz="2400"/>
              <a:t>S</a:t>
            </a:r>
            <a:r>
              <a:rPr lang="zh-CN" altLang="en-US" sz="2400"/>
              <a:t>的每个前缀是否可由给定的原始集合</a:t>
            </a:r>
            <a:r>
              <a:rPr lang="zh-CN" altLang="en-US" sz="2400"/>
              <a:t>串拼接而成。</a:t>
            </a:r>
            <a:endParaRPr lang="zh-CN" altLang="en-US" sz="2400"/>
          </a:p>
          <a:p>
            <a:r>
              <a:rPr lang="zh-CN" altLang="en-US" sz="2400"/>
              <a:t>朴素实现：递归地尝试每一步选择能匹配当前位置长字符串的原始字符</a:t>
            </a:r>
            <a:r>
              <a:rPr lang="zh-CN" altLang="en-US" sz="2400"/>
              <a:t>串</a:t>
            </a:r>
            <a:endParaRPr lang="zh-CN" altLang="en-US" sz="2400"/>
          </a:p>
          <a:p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4001135" y="4206875"/>
            <a:ext cx="39712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>
              <a:buNone/>
            </a:pPr>
            <a:r>
              <a:rPr lang="en-US" altLang="zh-CN" sz="3200">
                <a:sym typeface="+mn-ea"/>
              </a:rPr>
              <a:t>ABABACABAABC</a:t>
            </a:r>
            <a:endParaRPr lang="en-US" altLang="zh-CN" sz="3200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49985" y="5323840"/>
            <a:ext cx="207581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lang="en-US" altLang="zh-CN">
                <a:solidFill>
                  <a:srgbClr val="7030A0"/>
                </a:solidFill>
                <a:sym typeface="+mn-ea"/>
              </a:rPr>
              <a:t>A</a:t>
            </a:r>
            <a:r>
              <a:rPr lang="en-US" altLang="zh-CN">
                <a:sym typeface="+mn-ea"/>
              </a:rPr>
              <a:t> </a:t>
            </a:r>
            <a:r>
              <a:rPr lang="en-US" altLang="zh-CN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AB</a:t>
            </a:r>
            <a:r>
              <a:rPr lang="en-US" altLang="zh-CN">
                <a:sym typeface="+mn-ea"/>
              </a:rPr>
              <a:t> </a:t>
            </a:r>
            <a:r>
              <a:rPr lang="en-US" altLang="zh-CN">
                <a:gradFill>
                  <a:gsLst>
                    <a:gs pos="51300">
                      <a:srgbClr val="FE5F4A"/>
                    </a:gs>
                    <a:gs pos="0">
                      <a:srgbClr val="DF0303"/>
                    </a:gs>
                    <a:gs pos="100000">
                      <a:srgbClr val="FEA06E"/>
                    </a:gs>
                  </a:gsLst>
                  <a:lin ang="5400000" scaled="1"/>
                </a:gradFill>
                <a:sym typeface="+mn-ea"/>
              </a:rPr>
              <a:t>BA</a:t>
            </a:r>
            <a:r>
              <a:rPr lang="en-US" altLang="zh-CN">
                <a:sym typeface="+mn-ea"/>
              </a:rPr>
              <a:t> </a:t>
            </a:r>
            <a:r>
              <a:rPr lang="en-US" altLang="zh-CN">
                <a:gradFill>
                  <a:gsLst>
                    <a:gs pos="50000">
                      <a:schemeClr val="accent4"/>
                    </a:gs>
                    <a:gs pos="0">
                      <a:schemeClr val="accent4">
                        <a:lumMod val="25000"/>
                        <a:lumOff val="75000"/>
                      </a:schemeClr>
                    </a:gs>
                    <a:gs pos="100000">
                      <a:schemeClr val="accent4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CA</a:t>
            </a:r>
            <a:r>
              <a:rPr lang="en-US" altLang="zh-CN">
                <a:sym typeface="+mn-ea"/>
              </a:rPr>
              <a:t> </a:t>
            </a:r>
            <a:r>
              <a:rPr lang="en-US" altLang="zh-CN">
                <a:gradFill>
                  <a:gsLst>
                    <a:gs pos="50000">
                      <a:schemeClr val="accent5"/>
                    </a:gs>
                    <a:gs pos="0">
                      <a:schemeClr val="accent5">
                        <a:lumMod val="25000"/>
                        <a:lumOff val="75000"/>
                      </a:schemeClr>
                    </a:gs>
                    <a:gs pos="100000">
                      <a:schemeClr val="accent5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BBC</a:t>
            </a:r>
            <a:endParaRPr lang="en-US" altLang="zh-CN">
              <a:gradFill>
                <a:gsLst>
                  <a:gs pos="50000">
                    <a:schemeClr val="accent5"/>
                  </a:gs>
                  <a:gs pos="0">
                    <a:schemeClr val="accent5">
                      <a:lumMod val="25000"/>
                      <a:lumOff val="75000"/>
                    </a:schemeClr>
                  </a:gs>
                  <a:gs pos="100000">
                    <a:schemeClr val="accent5">
                      <a:lumMod val="85000"/>
                    </a:schemeClr>
                  </a:gs>
                </a:gsLst>
                <a:lin ang="5400000" scaled="1"/>
              </a:gradFill>
              <a:sym typeface="+mn-ea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>
            <a:off x="3816985" y="4790440"/>
            <a:ext cx="0" cy="1308735"/>
          </a:xfrm>
          <a:prstGeom prst="straightConnector1">
            <a:avLst/>
          </a:prstGeom>
          <a:ln w="12700" cmpd="sng">
            <a:solidFill>
              <a:schemeClr val="accent1">
                <a:shade val="50000"/>
              </a:schemeClr>
            </a:solidFill>
            <a:prstDash val="solid"/>
            <a:tailEnd type="none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3816985" y="5215890"/>
            <a:ext cx="4368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3877945" y="4819015"/>
            <a:ext cx="490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7030A0"/>
                </a:solidFill>
                <a:sym typeface="+mn-ea"/>
              </a:rPr>
              <a:t>A</a:t>
            </a:r>
            <a:endParaRPr lang="en-US" altLang="zh-CN">
              <a:solidFill>
                <a:srgbClr val="7030A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253865" y="4895850"/>
            <a:ext cx="32562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>
              <a:buNone/>
            </a:pPr>
            <a:r>
              <a:rPr lang="en-US" altLang="zh-CN" sz="3200">
                <a:sym typeface="+mn-ea"/>
              </a:rPr>
              <a:t>BABACABAABC</a:t>
            </a:r>
            <a:endParaRPr lang="en-US" altLang="zh-CN" sz="3200"/>
          </a:p>
        </p:txBody>
      </p:sp>
      <p:sp>
        <p:nvSpPr>
          <p:cNvPr id="13" name="文本框 12"/>
          <p:cNvSpPr txBox="1"/>
          <p:nvPr/>
        </p:nvSpPr>
        <p:spPr>
          <a:xfrm>
            <a:off x="3816985" y="5692140"/>
            <a:ext cx="490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olidFill>
                  <a:srgbClr val="7030A0"/>
                </a:solidFill>
                <a:sym typeface="+mn-ea"/>
              </a:rPr>
              <a:t>A</a:t>
            </a:r>
            <a:r>
              <a:rPr lang="en-US" altLang="zh-CN">
                <a:solidFill>
                  <a:srgbClr val="7030A0"/>
                </a:solidFill>
                <a:sym typeface="+mn-ea"/>
              </a:rPr>
              <a:t>B</a:t>
            </a:r>
            <a:endParaRPr lang="en-US" altLang="zh-CN">
              <a:solidFill>
                <a:srgbClr val="7030A0"/>
              </a:solidFill>
              <a:sym typeface="+mn-ea"/>
            </a:endParaRPr>
          </a:p>
        </p:txBody>
      </p:sp>
      <p:cxnSp>
        <p:nvCxnSpPr>
          <p:cNvPr id="14" name="直接箭头连接符 13"/>
          <p:cNvCxnSpPr/>
          <p:nvPr/>
        </p:nvCxnSpPr>
        <p:spPr>
          <a:xfrm>
            <a:off x="3813175" y="6089015"/>
            <a:ext cx="4368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4481195" y="5796915"/>
            <a:ext cx="30289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ym typeface="+mn-ea"/>
              </a:rPr>
              <a:t>ABACABAABC</a:t>
            </a:r>
            <a:endParaRPr lang="en-US" altLang="zh-CN" sz="3200"/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算法优化分析</a:t>
            </a:r>
            <a:r>
              <a:rPr lang="en-US" altLang="zh-CN"/>
              <a:t>——</a:t>
            </a:r>
            <a:r>
              <a:rPr lang="zh-CN" altLang="en-US"/>
              <a:t>动态</a:t>
            </a:r>
            <a:r>
              <a:rPr lang="zh-CN" altLang="en-US"/>
              <a:t>规划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490345"/>
            <a:ext cx="11144885" cy="2832735"/>
          </a:xfrm>
        </p:spPr>
        <p:txBody>
          <a:bodyPr>
            <a:normAutofit/>
          </a:bodyPr>
          <a:p>
            <a:r>
              <a:rPr lang="zh-CN" altLang="en-US" sz="2025"/>
              <a:t>状态定义：</a:t>
            </a:r>
            <a:r>
              <a:rPr lang="en-US" altLang="zh-CN" sz="2025"/>
              <a:t>dp[i] </a:t>
            </a:r>
            <a:r>
              <a:rPr lang="zh-CN" altLang="en-US" sz="2025"/>
              <a:t>表示前</a:t>
            </a:r>
            <a:r>
              <a:rPr lang="en-US" altLang="zh-CN" sz="2025"/>
              <a:t>i</a:t>
            </a:r>
            <a:r>
              <a:rPr lang="zh-CN" altLang="en-US" sz="2025"/>
              <a:t>个字符（即</a:t>
            </a:r>
            <a:r>
              <a:rPr lang="en-US" altLang="zh-CN" sz="2025"/>
              <a:t>S[0:i]</a:t>
            </a:r>
            <a:r>
              <a:rPr lang="zh-CN" altLang="en-US" sz="2025"/>
              <a:t>）是否可以被拼成</a:t>
            </a:r>
            <a:endParaRPr lang="en-US" altLang="zh-CN" sz="2025"/>
          </a:p>
          <a:p>
            <a:r>
              <a:rPr lang="zh-CN" altLang="en-US" sz="2025"/>
              <a:t>初始状态：</a:t>
            </a:r>
            <a:r>
              <a:rPr lang="en-US" altLang="zh-CN" sz="2025"/>
              <a:t>dp[0] = true</a:t>
            </a:r>
            <a:r>
              <a:rPr lang="zh-CN" altLang="en-US" sz="2025"/>
              <a:t>（空前缀总是可拼）</a:t>
            </a:r>
            <a:endParaRPr lang="en-US" altLang="zh-CN" sz="2025"/>
          </a:p>
          <a:p>
            <a:r>
              <a:rPr lang="zh-CN" altLang="en-US" sz="2025"/>
              <a:t>转移方程：对于每个位置</a:t>
            </a:r>
            <a:r>
              <a:rPr lang="en-US" altLang="zh-CN" sz="2025"/>
              <a:t>i</a:t>
            </a:r>
            <a:r>
              <a:rPr lang="zh-CN" altLang="en-US" sz="2025"/>
              <a:t>（</a:t>
            </a:r>
            <a:r>
              <a:rPr lang="en-US" altLang="zh-CN" sz="2025"/>
              <a:t>0</a:t>
            </a:r>
            <a:r>
              <a:rPr lang="zh-CN" altLang="en-US" sz="2025"/>
              <a:t>到</a:t>
            </a:r>
            <a:r>
              <a:rPr lang="en-US" altLang="zh-CN" sz="2025"/>
              <a:t>len-1</a:t>
            </a:r>
            <a:r>
              <a:rPr lang="zh-CN" altLang="en-US" sz="2025"/>
              <a:t>），如果</a:t>
            </a:r>
            <a:r>
              <a:rPr lang="en-US" altLang="zh-CN" sz="2025"/>
              <a:t>dp[i]</a:t>
            </a:r>
            <a:r>
              <a:rPr lang="zh-CN" altLang="en-US" sz="2025"/>
              <a:t>为</a:t>
            </a:r>
            <a:r>
              <a:rPr lang="en-US" altLang="zh-CN" sz="2025"/>
              <a:t>true</a:t>
            </a:r>
            <a:r>
              <a:rPr lang="zh-CN" altLang="en-US" sz="2025"/>
              <a:t>，则尝试所有原始</a:t>
            </a:r>
            <a:r>
              <a:rPr lang="en-US" altLang="zh-CN" sz="2025"/>
              <a:t>p</a:t>
            </a:r>
            <a:r>
              <a:rPr lang="zh-CN" altLang="en-US" sz="2025"/>
              <a:t>，如果</a:t>
            </a:r>
            <a:r>
              <a:rPr lang="en-US" altLang="zh-CN" sz="2025"/>
              <a:t>S</a:t>
            </a:r>
            <a:r>
              <a:rPr lang="zh-CN" altLang="en-US" sz="2025"/>
              <a:t>从</a:t>
            </a:r>
            <a:r>
              <a:rPr lang="en-US" altLang="zh-CN" sz="2025"/>
              <a:t>i</a:t>
            </a:r>
            <a:r>
              <a:rPr lang="zh-CN" altLang="en-US" sz="2025"/>
              <a:t>开始能匹配</a:t>
            </a:r>
            <a:r>
              <a:rPr lang="en-US" altLang="zh-CN" sz="2025"/>
              <a:t>p</a:t>
            </a:r>
            <a:r>
              <a:rPr lang="zh-CN" altLang="en-US" sz="2025"/>
              <a:t>，则</a:t>
            </a:r>
            <a:r>
              <a:rPr lang="en-US" altLang="zh-CN" sz="2025"/>
              <a:t>dp[i + len(p)] = true</a:t>
            </a:r>
            <a:endParaRPr lang="en-US" altLang="zh-CN" sz="2025"/>
          </a:p>
          <a:p>
            <a:r>
              <a:rPr lang="zh-CN" altLang="en-US" sz="2025"/>
              <a:t>最终答案：最大的</a:t>
            </a:r>
            <a:r>
              <a:rPr lang="en-US" altLang="zh-CN" sz="2025"/>
              <a:t>i</a:t>
            </a:r>
            <a:r>
              <a:rPr lang="zh-CN" altLang="en-US" sz="2025"/>
              <a:t>使得</a:t>
            </a:r>
            <a:r>
              <a:rPr lang="en-US" altLang="zh-CN" sz="2025"/>
              <a:t>dp[i]</a:t>
            </a:r>
            <a:r>
              <a:rPr lang="zh-CN" altLang="en-US" sz="2025"/>
              <a:t>为</a:t>
            </a:r>
            <a:r>
              <a:rPr lang="en-US" altLang="zh-CN" sz="2025"/>
              <a:t>true</a:t>
            </a:r>
            <a:endParaRPr lang="en-US" altLang="zh-CN" sz="2025"/>
          </a:p>
          <a:p>
            <a:endParaRPr lang="en-US" altLang="zh-CN" sz="2025"/>
          </a:p>
        </p:txBody>
      </p:sp>
      <p:graphicFrame>
        <p:nvGraphicFramePr>
          <p:cNvPr id="4" name="表格 3"/>
          <p:cNvGraphicFramePr/>
          <p:nvPr>
            <p:custDataLst>
              <p:tags r:id="rId3"/>
            </p:custDataLst>
          </p:nvPr>
        </p:nvGraphicFramePr>
        <p:xfrm>
          <a:off x="5744210" y="3746500"/>
          <a:ext cx="559308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237"/>
                <a:gridCol w="430237"/>
                <a:gridCol w="430237"/>
                <a:gridCol w="430237"/>
                <a:gridCol w="430237"/>
                <a:gridCol w="430237"/>
                <a:gridCol w="430236"/>
                <a:gridCol w="430237"/>
                <a:gridCol w="430237"/>
                <a:gridCol w="430237"/>
                <a:gridCol w="430237"/>
                <a:gridCol w="430237"/>
                <a:gridCol w="430237"/>
              </a:tblGrid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A</a:t>
                      </a:r>
                      <a:endParaRPr lang="en-US" altLang="zh-CN" sz="18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B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B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C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B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A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B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C</a:t>
                      </a:r>
                      <a:endParaRPr lang="en-US" altLang="zh-CN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endParaRPr lang="en-US" altLang="zh-CN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4</a:t>
                      </a:r>
                      <a:endParaRPr lang="en-US" altLang="zh-CN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endParaRPr lang="en-US" altLang="zh-CN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endParaRPr lang="en-US" altLang="zh-CN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2809875" y="4801870"/>
            <a:ext cx="246062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/>
              <a:t>ABABACABAABC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2902585" y="5254625"/>
            <a:ext cx="253365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lang="en-US" altLang="zh-CN">
                <a:solidFill>
                  <a:srgbClr val="7030A0"/>
                </a:solidFill>
                <a:sym typeface="+mn-ea"/>
              </a:rPr>
              <a:t>A</a:t>
            </a:r>
            <a:r>
              <a:rPr lang="en-US" altLang="zh-CN">
                <a:sym typeface="+mn-ea"/>
              </a:rPr>
              <a:t> </a:t>
            </a:r>
            <a:r>
              <a:rPr lang="en-US" altLang="zh-CN">
                <a:gradFill>
                  <a:gsLst>
                    <a:gs pos="50000">
                      <a:schemeClr val="accent1"/>
                    </a:gs>
                    <a:gs pos="0">
                      <a:schemeClr val="accent1">
                        <a:lumMod val="25000"/>
                        <a:lumOff val="75000"/>
                      </a:schemeClr>
                    </a:gs>
                    <a:gs pos="100000">
                      <a:schemeClr val="accent1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AB</a:t>
            </a:r>
            <a:r>
              <a:rPr lang="en-US" altLang="zh-CN">
                <a:sym typeface="+mn-ea"/>
              </a:rPr>
              <a:t> </a:t>
            </a:r>
            <a:r>
              <a:rPr lang="en-US" altLang="zh-CN">
                <a:gradFill>
                  <a:gsLst>
                    <a:gs pos="51300">
                      <a:srgbClr val="FE5F4A"/>
                    </a:gs>
                    <a:gs pos="0">
                      <a:srgbClr val="DF0303"/>
                    </a:gs>
                    <a:gs pos="100000">
                      <a:srgbClr val="FEA06E"/>
                    </a:gs>
                  </a:gsLst>
                  <a:lin ang="5400000" scaled="1"/>
                </a:gradFill>
                <a:sym typeface="+mn-ea"/>
              </a:rPr>
              <a:t>BA</a:t>
            </a:r>
            <a:r>
              <a:rPr lang="en-US" altLang="zh-CN">
                <a:sym typeface="+mn-ea"/>
              </a:rPr>
              <a:t> </a:t>
            </a:r>
            <a:r>
              <a:rPr lang="en-US" altLang="zh-CN">
                <a:gradFill>
                  <a:gsLst>
                    <a:gs pos="50000">
                      <a:schemeClr val="accent4"/>
                    </a:gs>
                    <a:gs pos="0">
                      <a:schemeClr val="accent4">
                        <a:lumMod val="25000"/>
                        <a:lumOff val="75000"/>
                      </a:schemeClr>
                    </a:gs>
                    <a:gs pos="100000">
                      <a:schemeClr val="accent4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CA</a:t>
            </a:r>
            <a:r>
              <a:rPr lang="en-US" altLang="zh-CN">
                <a:sym typeface="+mn-ea"/>
              </a:rPr>
              <a:t> </a:t>
            </a:r>
            <a:r>
              <a:rPr lang="en-US" altLang="zh-CN">
                <a:gradFill>
                  <a:gsLst>
                    <a:gs pos="50000">
                      <a:schemeClr val="accent5"/>
                    </a:gs>
                    <a:gs pos="0">
                      <a:schemeClr val="accent5">
                        <a:lumMod val="25000"/>
                        <a:lumOff val="75000"/>
                      </a:schemeClr>
                    </a:gs>
                    <a:gs pos="100000">
                      <a:schemeClr val="accent5">
                        <a:lumMod val="85000"/>
                      </a:schemeClr>
                    </a:gs>
                  </a:gsLst>
                  <a:lin ang="5400000" scaled="1"/>
                </a:gradFill>
                <a:sym typeface="+mn-ea"/>
              </a:rPr>
              <a:t>BBC</a:t>
            </a:r>
            <a:endParaRPr lang="en-US" altLang="zh-CN">
              <a:gradFill>
                <a:gsLst>
                  <a:gs pos="50000">
                    <a:schemeClr val="accent5"/>
                  </a:gs>
                  <a:gs pos="0">
                    <a:schemeClr val="accent5">
                      <a:lumMod val="25000"/>
                      <a:lumOff val="75000"/>
                    </a:schemeClr>
                  </a:gs>
                  <a:gs pos="100000">
                    <a:schemeClr val="accent5">
                      <a:lumMod val="85000"/>
                    </a:schemeClr>
                  </a:gs>
                </a:gsLst>
                <a:lin ang="5400000" scaled="1"/>
              </a:gradFill>
              <a:sym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>
                <a:sym typeface="+mn-ea"/>
              </a:rPr>
              <a:t>动态规划</a:t>
            </a:r>
            <a:endParaRPr lang="zh-CN" altLang="en-US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314450"/>
            <a:ext cx="9817735" cy="5451475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zh-CN"/>
              <a:t>void dp_work(){// </a:t>
            </a:r>
            <a:r>
              <a:rPr lang="zh-CN" altLang="en-US"/>
              <a:t>动态规划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	for (int i = 0; i &lt;= n; ++i) {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		if (!dp[i]) continue;      // </a:t>
            </a:r>
            <a:r>
              <a:rPr lang="zh-CN" altLang="en-US"/>
              <a:t>当前位置不可达，跳过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		for (const string&amp; p : primitives) {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                   //</a:t>
            </a:r>
            <a:r>
              <a:rPr lang="zh-CN" altLang="en-US"/>
              <a:t>枚举所有模式串是否可从当前位置匹配，并标记匹配后可达位置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			int len = p.length();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			if (i + len &lt;= n &amp;&amp; S.substr(i, len) == p) {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				dp[i + len] = true;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			}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		}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	}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}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TABLE_ENDDRAG_ORIGIN_RECT" val="440*221"/>
  <p:tag name="TABLE_ENDDRAG_RECT" val="149*300*440*221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1534</Words>
  <Application>WPS 演示</Application>
  <PresentationFormat>宽屏</PresentationFormat>
  <Paragraphs>193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最长前缀</vt:lpstr>
      <vt:lpstr>题目描述</vt:lpstr>
      <vt:lpstr>输入输出格式</vt:lpstr>
      <vt:lpstr>问题简述</vt:lpstr>
      <vt:lpstr>输入输出样例</vt:lpstr>
      <vt:lpstr>朴素算法分析_枚举按压序列（深度优先搜索）</vt:lpstr>
      <vt:lpstr>算法优化分析</vt:lpstr>
      <vt:lpstr>生成当前按钮组合按下的最终状态字符串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sywgz</cp:lastModifiedBy>
  <cp:revision>176</cp:revision>
  <dcterms:created xsi:type="dcterms:W3CDTF">2019-06-19T02:08:00Z</dcterms:created>
  <dcterms:modified xsi:type="dcterms:W3CDTF">2026-03-02T09:55:27Z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6F1E3F95DF444A2DBB83F4B803B64F47_13</vt:lpwstr>
  </property>
</Properties>
</file>